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drawings/drawing1.xml" ContentType="application/vnd.openxmlformats-officedocument.drawingml.chartshapes+xml"/>
  <Override PartName="/ppt/drawings/drawing7.xml" ContentType="application/vnd.openxmlformats-officedocument.drawingml.chartshapes+xml"/>
  <Override PartName="/ppt/drawings/drawing6.xml" ContentType="application/vnd.openxmlformats-officedocument.drawingml.chartshapes+xml"/>
  <Override PartName="/ppt/drawings/drawing5.xml" ContentType="application/vnd.openxmlformats-officedocument.drawingml.chartshapes+xml"/>
  <Override PartName="/ppt/drawings/drawing4.xml" ContentType="application/vnd.openxmlformats-officedocument.drawingml.chartshapes+xml"/>
  <Override PartName="/ppt/drawings/drawing3.xml" ContentType="application/vnd.openxmlformats-officedocument.drawingml.chartshapes+xml"/>
  <Override PartName="/ppt/drawings/drawing8.xml" ContentType="application/vnd.openxmlformats-officedocument.drawingml.chartshapes+xml"/>
  <Override PartName="/ppt/drawings/drawing9.xml" ContentType="application/vnd.openxmlformats-officedocument.drawingml.chartshapes+xml"/>
  <Override PartName="/ppt/diagrams/data1.xml" ContentType="application/vnd.openxmlformats-officedocument.drawingml.diagramData+xml"/>
  <Override PartName="/ppt/drawings/drawing2.xml" ContentType="application/vnd.openxmlformats-officedocument.drawingml.chartshapes+xml"/>
  <Override PartName="/ppt/presentation.xml" ContentType="application/vnd.openxmlformats-officedocument.presentationml.presentation.main+xml"/>
  <Override PartName="/ppt/slides/slide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48.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7.xml" ContentType="application/vnd.openxmlformats-officedocument.presentationml.slide+xml"/>
  <Override PartName="/ppt/slides/slide43.xml" ContentType="application/vnd.openxmlformats-officedocument.presentationml.slide+xml"/>
  <Override PartName="/ppt/slides/slide45.xml" ContentType="application/vnd.openxmlformats-officedocument.presentationml.slide+xml"/>
  <Override PartName="/ppt/slides/slide42.xml" ContentType="application/vnd.openxmlformats-officedocument.presentationml.slide+xml"/>
  <Override PartName="/ppt/slides/slide44.xml" ContentType="application/vnd.openxmlformats-officedocument.presentationml.slide+xml"/>
  <Override PartName="/ppt/slideMasters/slideMaster4.xml" ContentType="application/vnd.openxmlformats-officedocument.presentationml.slideMaster+xml"/>
  <Override PartName="/ppt/slideLayouts/slideLayout4.xml" ContentType="application/vnd.openxmlformats-officedocument.presentationml.slideLayout+xml"/>
  <Override PartName="/ppt/slideMasters/slideMaster3.xml" ContentType="application/vnd.openxmlformats-officedocument.presentationml.slideMaster+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slideMasters/slideMaster2.xml" ContentType="application/vnd.openxmlformats-officedocument.presentationml.slideMaster+xml"/>
  <Override PartName="/ppt/notesSlides/notesSlide38.xml" ContentType="application/vnd.openxmlformats-officedocument.presentationml.notes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slideLayouts/slideLayout28.xml" ContentType="application/vnd.openxmlformats-officedocument.presentationml.slideLayout+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11.xml" ContentType="application/vnd.openxmlformats-officedocument.presentationml.notesSlide+xml"/>
  <Override PartName="/ppt/slideLayouts/slideLayout29.xml" ContentType="application/vnd.openxmlformats-officedocument.presentationml.slideLayout+xml"/>
  <Override PartName="/ppt/notesSlides/notesSlide12.xml" ContentType="application/vnd.openxmlformats-officedocument.presentationml.notesSlide+xml"/>
  <Override PartName="/ppt/notesSlides/notesSlide27.xml" ContentType="application/vnd.openxmlformats-officedocument.presentationml.notesSlide+xml"/>
  <Override PartName="/ppt/slideLayouts/slideLayout27.xml" ContentType="application/vnd.openxmlformats-officedocument.presentationml.slideLayout+xml"/>
  <Override PartName="/ppt/notesSlides/notesSlide30.xml" ContentType="application/vnd.openxmlformats-officedocument.presentationml.notesSlide+xml"/>
  <Override PartName="/ppt/slideLayouts/slideLayout26.xml" ContentType="application/vnd.openxmlformats-officedocument.presentationml.slideLayout+xml"/>
  <Override PartName="/ppt/slideLayouts/slideLayout23.xml" ContentType="application/vnd.openxmlformats-officedocument.presentationml.slideLayout+xml"/>
  <Override PartName="/ppt/notesSlides/notesSlide32.xml" ContentType="application/vnd.openxmlformats-officedocument.presentationml.notesSlide+xml"/>
  <Override PartName="/ppt/notesSlides/notesSlide10.xml" ContentType="application/vnd.openxmlformats-officedocument.presentationml.notesSlide+xml"/>
  <Override PartName="/ppt/slideLayouts/slideLayout2.xml" ContentType="application/vnd.openxmlformats-officedocument.presentationml.slideLayout+xml"/>
  <Override PartName="/ppt/notesSlides/notesSlide31.xml" ContentType="application/vnd.openxmlformats-officedocument.presentationml.notesSlide+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notesSlides/notesSlide26.xml" ContentType="application/vnd.openxmlformats-officedocument.presentationml.notesSlide+xml"/>
  <Override PartName="/ppt/notesSlides/notesSlide13.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15.xml" ContentType="application/vnd.openxmlformats-officedocument.presentationml.notesSlide+xml"/>
  <Override PartName="/ppt/notesSlides/notesSlide25.xml" ContentType="application/vnd.openxmlformats-officedocument.presentationml.notesSlide+xml"/>
  <Override PartName="/ppt/notesSlides/notesSlide1.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21.xml" ContentType="application/vnd.openxmlformats-officedocument.presentationml.slideLayout+xml"/>
  <Override PartName="/ppt/notesSlides/notesSlide36.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7.xml" ContentType="application/vnd.openxmlformats-officedocument.presentationml.notesSlide+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notesSlides/notesSlide6.xml" ContentType="application/vnd.openxmlformats-officedocument.presentationml.notesSlide+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notesSlides/notesSlide37.xml" ContentType="application/vnd.openxmlformats-officedocument.presentationml.notesSlide+xml"/>
  <Override PartName="/ppt/slideLayouts/slideLayout3.xml" ContentType="application/vnd.openxmlformats-officedocument.presentationml.slideLayout+xml"/>
  <Override PartName="/ppt/slideLayouts/slideLayout14.xml" ContentType="application/vnd.openxmlformats-officedocument.presentationml.slideLayout+xml"/>
  <Override PartName="/ppt/notesSlides/notesSlide35.xml" ContentType="application/vnd.openxmlformats-officedocument.presentationml.notesSlide+xml"/>
  <Override PartName="/ppt/slideLayouts/slideLayout15.xml" ContentType="application/vnd.openxmlformats-officedocument.presentationml.slideLayout+xml"/>
  <Override PartName="/ppt/notesSlides/notesSlide8.xml" ContentType="application/vnd.openxmlformats-officedocument.presentationml.notesSlide+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notesSlides/notesSlide33.xml" ContentType="application/vnd.openxmlformats-officedocument.presentationml.notesSlide+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6.xml" ContentType="application/vnd.openxmlformats-officedocument.presentationml.slideLayout+xml"/>
  <Override PartName="/ppt/notesSlides/notesSlide34.xml" ContentType="application/vnd.openxmlformats-officedocument.presentationml.notesSlide+xml"/>
  <Override PartName="/ppt/charts/chart4.xml" ContentType="application/vnd.openxmlformats-officedocument.drawingml.chart+xml"/>
  <Override PartName="/ppt/commentAuthors.xml" ContentType="application/vnd.openxmlformats-officedocument.presentationml.commentAuthors+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6.xml" ContentType="application/vnd.openxmlformats-officedocument.drawingml.char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notesMasters/notesMaster1.xml" ContentType="application/vnd.openxmlformats-officedocument.presentationml.notesMaster+xml"/>
  <Override PartName="/ppt/charts/chart25.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32.xml" ContentType="application/vnd.openxmlformats-officedocument.drawingml.chart+xml"/>
  <Override PartName="/ppt/handoutMasters/handoutMaster1.xml" ContentType="application/vnd.openxmlformats-officedocument.presentationml.handoutMaster+xml"/>
  <Override PartName="/ppt/charts/chart29.xml" ContentType="application/vnd.openxmlformats-officedocument.drawingml.chart+xml"/>
  <Override PartName="/ppt/charts/chart28.xml" ContentType="application/vnd.openxmlformats-officedocument.drawingml.chart+xml"/>
  <Override PartName="/ppt/charts/chart27.xml" ContentType="application/vnd.openxmlformats-officedocument.drawingml.chart+xml"/>
  <Override PartName="/ppt/charts/chart26.xml" ContentType="application/vnd.openxmlformats-officedocument.drawingml.chart+xml"/>
  <Override PartName="/ppt/charts/chart31.xml" ContentType="application/vnd.openxmlformats-officedocument.drawingml.chart+xml"/>
  <Override PartName="/ppt/charts/chart30.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heme/theme1.xml" ContentType="application/vnd.openxmlformats-officedocument.theme+xml"/>
  <Override PartName="/ppt/charts/chart13.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4.xml" ContentType="application/vnd.openxmlformats-officedocument.drawingml.chart+xml"/>
  <Override PartName="/ppt/charts/chart17.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55" r:id="rId2"/>
    <p:sldMasterId id="2147483663" r:id="rId3"/>
    <p:sldMasterId id="2147483670" r:id="rId4"/>
  </p:sldMasterIdLst>
  <p:notesMasterIdLst>
    <p:notesMasterId r:id="rId54"/>
  </p:notesMasterIdLst>
  <p:handoutMasterIdLst>
    <p:handoutMasterId r:id="rId55"/>
  </p:handoutMasterIdLst>
  <p:sldIdLst>
    <p:sldId id="426" r:id="rId5"/>
    <p:sldId id="365" r:id="rId6"/>
    <p:sldId id="380" r:id="rId7"/>
    <p:sldId id="381" r:id="rId8"/>
    <p:sldId id="424" r:id="rId9"/>
    <p:sldId id="388" r:id="rId10"/>
    <p:sldId id="384" r:id="rId11"/>
    <p:sldId id="385" r:id="rId12"/>
    <p:sldId id="386" r:id="rId13"/>
    <p:sldId id="387" r:id="rId14"/>
    <p:sldId id="389" r:id="rId15"/>
    <p:sldId id="390" r:id="rId16"/>
    <p:sldId id="391" r:id="rId17"/>
    <p:sldId id="392" r:id="rId18"/>
    <p:sldId id="393" r:id="rId19"/>
    <p:sldId id="367" r:id="rId20"/>
    <p:sldId id="396" r:id="rId21"/>
    <p:sldId id="395" r:id="rId22"/>
    <p:sldId id="398" r:id="rId23"/>
    <p:sldId id="397" r:id="rId24"/>
    <p:sldId id="427" r:id="rId25"/>
    <p:sldId id="401" r:id="rId26"/>
    <p:sldId id="402" r:id="rId27"/>
    <p:sldId id="368" r:id="rId28"/>
    <p:sldId id="376" r:id="rId29"/>
    <p:sldId id="403" r:id="rId30"/>
    <p:sldId id="404" r:id="rId31"/>
    <p:sldId id="409" r:id="rId32"/>
    <p:sldId id="405" r:id="rId33"/>
    <p:sldId id="370" r:id="rId34"/>
    <p:sldId id="429" r:id="rId35"/>
    <p:sldId id="411" r:id="rId36"/>
    <p:sldId id="412" r:id="rId37"/>
    <p:sldId id="431" r:id="rId38"/>
    <p:sldId id="371" r:id="rId39"/>
    <p:sldId id="414" r:id="rId40"/>
    <p:sldId id="372" r:id="rId41"/>
    <p:sldId id="415" r:id="rId42"/>
    <p:sldId id="416" r:id="rId43"/>
    <p:sldId id="373" r:id="rId44"/>
    <p:sldId id="432" r:id="rId45"/>
    <p:sldId id="433" r:id="rId46"/>
    <p:sldId id="434" r:id="rId47"/>
    <p:sldId id="435" r:id="rId48"/>
    <p:sldId id="436" r:id="rId49"/>
    <p:sldId id="375" r:id="rId50"/>
    <p:sldId id="369" r:id="rId51"/>
    <p:sldId id="377" r:id="rId52"/>
    <p:sldId id="425" r:id="rId53"/>
  </p:sldIdLst>
  <p:sldSz cx="12192000" cy="6858000"/>
  <p:notesSz cx="6797675" cy="9928225"/>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דניאלה רוטר - ממ עוזרת מחקר" initials="דר-עמ"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9F56"/>
    <a:srgbClr val="7D7A00"/>
    <a:srgbClr val="C85100"/>
    <a:srgbClr val="FF3300"/>
    <a:srgbClr val="CC6600"/>
    <a:srgbClr val="224F76"/>
    <a:srgbClr val="1C6B75"/>
    <a:srgbClr val="FFCCFF"/>
    <a:srgbClr val="FF990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סגנון ביניים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סגנון ביניים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042" autoAdjust="0"/>
    <p:restoredTop sz="98399" autoAdjust="0"/>
  </p:normalViewPr>
  <p:slideViewPr>
    <p:cSldViewPr>
      <p:cViewPr varScale="1">
        <p:scale>
          <a:sx n="70" d="100"/>
          <a:sy n="70" d="100"/>
        </p:scale>
        <p:origin x="456"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63" Type="http://schemas.openxmlformats.org/officeDocument/2006/relationships/customXml" Target="../customXml/item2.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64" Type="http://schemas.openxmlformats.org/officeDocument/2006/relationships/customXml" Target="../customXml/item3.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Microsoft_Excel.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__________Microsoft_Excel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__________Microsoft_Excel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__________Microsoft_Excel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__________Microsoft_Excel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__________Microsoft_Excel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__________Microsoft_Excel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__________Microsoft_Excel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__________Microsoft_Excel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__________Microsoft_Excel17.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_______________Microsoft_Excel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_________Microsoft_Excel1.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nas01\Mechkar\&#1513;&#1504;&#1514;&#1493;&#1504;&#1497;&#1501;%20&#1505;&#1496;&#1496;&#1497;&#1505;&#1496;&#1497;&#1497;&#1501;\&#1513;&#1504;&#1514;&#1493;&#1503;%202020%20-%20&#1499;&#1500;%20&#1492;&#1508;&#1512;&#1493;&#1497;&#1497;&#1511;&#1496;\&#1511;&#1493;&#1489;&#1510;&#1497;%20&#1492;&#1513;&#1504;&#1514;&#1493;&#1503;%20&#1502;&#1493;&#1504;&#1490;&#1513;&#1497;&#1501;\&#1514;&#1512;&#1513;&#1497;&#1502;&#1497;&#1501;\&#1502;&#1493;&#1499;&#1504;&#1497;&#1501;\&#1508;&#1512;&#1511;%206%20-%20&#1494;&#1499;&#1488;&#1493;&#1514;%20&#1500;&#1514;&#1506;&#1493;&#1491;&#1514;%20&#1489;&#1490;&#1512;&#1493;&#1514;.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nas01\Mechkar\&#1513;&#1504;&#1514;&#1493;&#1504;&#1497;&#1501;%20&#1505;&#1496;&#1496;&#1497;&#1505;&#1496;&#1497;&#1497;&#1501;\&#1513;&#1504;&#1514;&#1493;&#1503;%202020%20-%20&#1499;&#1500;%20&#1492;&#1508;&#1512;&#1493;&#1497;&#1497;&#1511;&#1496;\&#1511;&#1493;&#1489;&#1510;&#1497;%20&#1492;&#1513;&#1504;&#1514;&#1493;&#1503;%20&#1502;&#1493;&#1504;&#1490;&#1513;&#1497;&#1501;\&#1514;&#1512;&#1513;&#1497;&#1502;&#1497;&#1501;\&#1502;&#1493;&#1499;&#1504;&#1497;&#1501;\&#1508;&#1512;&#1511;%206%20-%20&#1494;&#1499;&#1488;&#1493;&#1514;%20&#1500;&#1514;&#1506;&#1493;&#1491;&#1514;%20&#1489;&#1490;&#1512;&#1493;&#1514;.xlsx" TargetMode="External"/></Relationships>
</file>

<file path=ppt/charts/_rels/chart22.xml.rels><?xml version="1.0" encoding="UTF-8" standalone="yes"?>
<Relationships xmlns="http://schemas.openxmlformats.org/package/2006/relationships"><Relationship Id="rId1" Type="http://schemas.openxmlformats.org/officeDocument/2006/relationships/package" Target="../embeddings/_______________Microsoft_Excel19.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_______________Microsoft_Excel20.xlsx"/></Relationships>
</file>

<file path=ppt/charts/_rels/chart24.xml.rels><?xml version="1.0" encoding="UTF-8" standalone="yes"?>
<Relationships xmlns="http://schemas.openxmlformats.org/package/2006/relationships"><Relationship Id="rId1" Type="http://schemas.openxmlformats.org/officeDocument/2006/relationships/package" Target="../embeddings/_______________Microsoft_Excel21.xlsx"/></Relationships>
</file>

<file path=ppt/charts/_rels/chart25.xml.rels><?xml version="1.0" encoding="UTF-8" standalone="yes"?>
<Relationships xmlns="http://schemas.openxmlformats.org/package/2006/relationships"><Relationship Id="rId1" Type="http://schemas.openxmlformats.org/officeDocument/2006/relationships/package" Target="../embeddings/_______________Microsoft_Excel22.xlsx"/></Relationships>
</file>

<file path=ppt/charts/_rels/chart26.xml.rels><?xml version="1.0" encoding="UTF-8" standalone="yes"?>
<Relationships xmlns="http://schemas.openxmlformats.org/package/2006/relationships"><Relationship Id="rId1" Type="http://schemas.openxmlformats.org/officeDocument/2006/relationships/package" Target="../embeddings/_______________Microsoft_Excel23.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_______________Microsoft_Excel24.xlsx"/></Relationships>
</file>

<file path=ppt/charts/_rels/chart28.xml.rels><?xml version="1.0" encoding="UTF-8" standalone="yes"?>
<Relationships xmlns="http://schemas.openxmlformats.org/package/2006/relationships"><Relationship Id="rId1" Type="http://schemas.openxmlformats.org/officeDocument/2006/relationships/package" Target="../embeddings/_______________Microsoft_Excel25.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_______________Microsoft_Excel26.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__________Microsoft_Excel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_______________Microsoft_Excel27.xlsx"/></Relationships>
</file>

<file path=ppt/charts/_rels/chart31.xml.rels><?xml version="1.0" encoding="UTF-8" standalone="yes"?>
<Relationships xmlns="http://schemas.openxmlformats.org/package/2006/relationships"><Relationship Id="rId1" Type="http://schemas.openxmlformats.org/officeDocument/2006/relationships/package" Target="../embeddings/_______________Microsoft_Excel28.xlsx"/></Relationships>
</file>

<file path=ppt/charts/_rels/chart32.xml.rels><?xml version="1.0" encoding="UTF-8" standalone="yes"?>
<Relationships xmlns="http://schemas.openxmlformats.org/package/2006/relationships"><Relationship Id="rId1" Type="http://schemas.openxmlformats.org/officeDocument/2006/relationships/package" Target="../embeddings/_______________Microsoft_Excel29.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_______________Microsoft_Excel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package" Target="../embeddings/_______________Microsoft_Excel4.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__________Microsoft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__________Microsoft_Excel6.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__________Microsoft_Excel7.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__________Microsoft_Excel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manualLayout>
          <c:layoutTarget val="inner"/>
          <c:xMode val="edge"/>
          <c:yMode val="edge"/>
          <c:x val="5.6874476842497523E-2"/>
          <c:y val="9.1454891943991298E-2"/>
          <c:w val="0.93193901394468714"/>
          <c:h val="0.72597710026067697"/>
        </c:manualLayout>
      </c:layout>
      <c:barChart>
        <c:barDir val="col"/>
        <c:grouping val="clustered"/>
        <c:varyColors val="0"/>
        <c:ser>
          <c:idx val="0"/>
          <c:order val="0"/>
          <c:spPr>
            <a:solidFill>
              <a:srgbClr val="224F76"/>
            </a:solidFill>
          </c:spPr>
          <c:invertIfNegative val="0"/>
          <c:dPt>
            <c:idx val="0"/>
            <c:invertIfNegative val="0"/>
            <c:bubble3D val="0"/>
            <c:spPr>
              <a:solidFill>
                <a:srgbClr val="673C78"/>
              </a:solidFill>
            </c:spPr>
            <c:extLst>
              <c:ext xmlns:c16="http://schemas.microsoft.com/office/drawing/2014/chart" uri="{C3380CC4-5D6E-409C-BE32-E72D297353CC}">
                <c16:uniqueId val="{00000001-299A-4788-B9C2-ED9B52386612}"/>
              </c:ext>
            </c:extLst>
          </c:dPt>
          <c:dPt>
            <c:idx val="1"/>
            <c:invertIfNegative val="0"/>
            <c:bubble3D val="0"/>
            <c:spPr>
              <a:solidFill>
                <a:srgbClr val="673C78"/>
              </a:solidFill>
            </c:spPr>
            <c:extLst>
              <c:ext xmlns:c16="http://schemas.microsoft.com/office/drawing/2014/chart" uri="{C3380CC4-5D6E-409C-BE32-E72D297353CC}">
                <c16:uniqueId val="{00000003-299A-4788-B9C2-ED9B52386612}"/>
              </c:ext>
            </c:extLst>
          </c:dPt>
          <c:dPt>
            <c:idx val="7"/>
            <c:invertIfNegative val="0"/>
            <c:bubble3D val="0"/>
            <c:spPr>
              <a:solidFill>
                <a:srgbClr val="673C78"/>
              </a:solidFill>
            </c:spPr>
            <c:extLst>
              <c:ext xmlns:c16="http://schemas.microsoft.com/office/drawing/2014/chart" uri="{C3380CC4-5D6E-409C-BE32-E72D297353CC}">
                <c16:uniqueId val="{00000005-299A-4788-B9C2-ED9B52386612}"/>
              </c:ext>
            </c:extLst>
          </c:dPt>
          <c:dPt>
            <c:idx val="14"/>
            <c:invertIfNegative val="0"/>
            <c:bubble3D val="0"/>
            <c:spPr>
              <a:solidFill>
                <a:srgbClr val="673C78"/>
              </a:solidFill>
            </c:spPr>
            <c:extLst>
              <c:ext xmlns:c16="http://schemas.microsoft.com/office/drawing/2014/chart" uri="{C3380CC4-5D6E-409C-BE32-E72D297353CC}">
                <c16:uniqueId val="{00000007-299A-4788-B9C2-ED9B52386612}"/>
              </c:ext>
            </c:extLst>
          </c:dPt>
          <c:dPt>
            <c:idx val="21"/>
            <c:invertIfNegative val="0"/>
            <c:bubble3D val="0"/>
            <c:spPr>
              <a:solidFill>
                <a:srgbClr val="673C78"/>
              </a:solidFill>
            </c:spPr>
            <c:extLst>
              <c:ext xmlns:c16="http://schemas.microsoft.com/office/drawing/2014/chart" uri="{C3380CC4-5D6E-409C-BE32-E72D297353CC}">
                <c16:uniqueId val="{00000009-299A-4788-B9C2-ED9B52386612}"/>
              </c:ext>
            </c:extLst>
          </c:dPt>
          <c:dLbls>
            <c:numFmt formatCode="#,##0.0" sourceLinked="0"/>
            <c:spPr>
              <a:noFill/>
              <a:ln>
                <a:noFill/>
              </a:ln>
              <a:effectLst/>
            </c:spPr>
            <c:txPr>
              <a:bodyPr rot="-5400000" vert="horz"/>
              <a:lstStyle/>
              <a:p>
                <a:pPr>
                  <a:defRPr sz="1200">
                    <a:solidFill>
                      <a:schemeClr val="bg1"/>
                    </a:solidFil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גיליון1!$C$6:$C$33</c:f>
              <c:strCache>
                <c:ptCount val="28"/>
                <c:pt idx="0">
                  <c:v>1961 מפקד</c:v>
                </c:pt>
                <c:pt idx="1">
                  <c:v>1972 מפקד</c:v>
                </c:pt>
                <c:pt idx="2">
                  <c:v>1974</c:v>
                </c:pt>
                <c:pt idx="3">
                  <c:v>1976</c:v>
                </c:pt>
                <c:pt idx="4">
                  <c:v>1978</c:v>
                </c:pt>
                <c:pt idx="5">
                  <c:v>1980</c:v>
                </c:pt>
                <c:pt idx="6">
                  <c:v>1982</c:v>
                </c:pt>
                <c:pt idx="7">
                  <c:v>1983 מפקד</c:v>
                </c:pt>
                <c:pt idx="8">
                  <c:v>1984</c:v>
                </c:pt>
                <c:pt idx="9">
                  <c:v>1986</c:v>
                </c:pt>
                <c:pt idx="10">
                  <c:v>1988</c:v>
                </c:pt>
                <c:pt idx="11">
                  <c:v>1990</c:v>
                </c:pt>
                <c:pt idx="12">
                  <c:v>1992</c:v>
                </c:pt>
                <c:pt idx="13">
                  <c:v>1994</c:v>
                </c:pt>
                <c:pt idx="14">
                  <c:v>1995 מפקד</c:v>
                </c:pt>
                <c:pt idx="15">
                  <c:v>1996</c:v>
                </c:pt>
                <c:pt idx="16">
                  <c:v>1998</c:v>
                </c:pt>
                <c:pt idx="17">
                  <c:v>2000</c:v>
                </c:pt>
                <c:pt idx="18">
                  <c:v>2002</c:v>
                </c:pt>
                <c:pt idx="19">
                  <c:v>2004</c:v>
                </c:pt>
                <c:pt idx="20">
                  <c:v>2006</c:v>
                </c:pt>
                <c:pt idx="21">
                  <c:v>2008 מפקד</c:v>
                </c:pt>
                <c:pt idx="22">
                  <c:v>2010</c:v>
                </c:pt>
                <c:pt idx="23">
                  <c:v>2012</c:v>
                </c:pt>
                <c:pt idx="24">
                  <c:v>2014</c:v>
                </c:pt>
                <c:pt idx="25">
                  <c:v>2016</c:v>
                </c:pt>
                <c:pt idx="26">
                  <c:v>2018</c:v>
                </c:pt>
                <c:pt idx="27">
                  <c:v>2019</c:v>
                </c:pt>
              </c:strCache>
            </c:strRef>
          </c:cat>
          <c:val>
            <c:numRef>
              <c:f>גיליון1!$D$6:$D$33</c:f>
              <c:numCache>
                <c:formatCode>General</c:formatCode>
                <c:ptCount val="28"/>
                <c:pt idx="0">
                  <c:v>386.1</c:v>
                </c:pt>
                <c:pt idx="1">
                  <c:v>363.8</c:v>
                </c:pt>
                <c:pt idx="2">
                  <c:v>360.3</c:v>
                </c:pt>
                <c:pt idx="3">
                  <c:v>348.5</c:v>
                </c:pt>
                <c:pt idx="4">
                  <c:v>339.8</c:v>
                </c:pt>
                <c:pt idx="5">
                  <c:v>334.9</c:v>
                </c:pt>
                <c:pt idx="6">
                  <c:v>325.7</c:v>
                </c:pt>
                <c:pt idx="7">
                  <c:v>327.3</c:v>
                </c:pt>
                <c:pt idx="8">
                  <c:v>325.39999999999998</c:v>
                </c:pt>
                <c:pt idx="9">
                  <c:v>320.3</c:v>
                </c:pt>
                <c:pt idx="10">
                  <c:v>317.8</c:v>
                </c:pt>
                <c:pt idx="11">
                  <c:v>339.4</c:v>
                </c:pt>
                <c:pt idx="12">
                  <c:v>356.9</c:v>
                </c:pt>
                <c:pt idx="13">
                  <c:v>355.2</c:v>
                </c:pt>
                <c:pt idx="14">
                  <c:v>348.2</c:v>
                </c:pt>
                <c:pt idx="15">
                  <c:v>349.2</c:v>
                </c:pt>
                <c:pt idx="16">
                  <c:v>348.1</c:v>
                </c:pt>
                <c:pt idx="17">
                  <c:v>354.4</c:v>
                </c:pt>
                <c:pt idx="18">
                  <c:v>360.4</c:v>
                </c:pt>
                <c:pt idx="19">
                  <c:v>371.4</c:v>
                </c:pt>
                <c:pt idx="20">
                  <c:v>384.4</c:v>
                </c:pt>
                <c:pt idx="21">
                  <c:v>402.6</c:v>
                </c:pt>
                <c:pt idx="22">
                  <c:v>404.3</c:v>
                </c:pt>
                <c:pt idx="23">
                  <c:v>414.6</c:v>
                </c:pt>
                <c:pt idx="24">
                  <c:v>426.1</c:v>
                </c:pt>
                <c:pt idx="25">
                  <c:v>438.8</c:v>
                </c:pt>
                <c:pt idx="26">
                  <c:v>451.5</c:v>
                </c:pt>
                <c:pt idx="27" formatCode="0.0">
                  <c:v>460.6</c:v>
                </c:pt>
              </c:numCache>
            </c:numRef>
          </c:val>
          <c:extLst>
            <c:ext xmlns:c16="http://schemas.microsoft.com/office/drawing/2014/chart" uri="{C3380CC4-5D6E-409C-BE32-E72D297353CC}">
              <c16:uniqueId val="{0000000A-299A-4788-B9C2-ED9B52386612}"/>
            </c:ext>
          </c:extLst>
        </c:ser>
        <c:dLbls>
          <c:dLblPos val="inEnd"/>
          <c:showLegendKey val="0"/>
          <c:showVal val="1"/>
          <c:showCatName val="0"/>
          <c:showSerName val="0"/>
          <c:showPercent val="0"/>
          <c:showBubbleSize val="0"/>
        </c:dLbls>
        <c:gapWidth val="15"/>
        <c:axId val="121382400"/>
        <c:axId val="121387264"/>
      </c:barChart>
      <c:catAx>
        <c:axId val="121382400"/>
        <c:scaling>
          <c:orientation val="minMax"/>
        </c:scaling>
        <c:delete val="0"/>
        <c:axPos val="b"/>
        <c:numFmt formatCode="General" sourceLinked="0"/>
        <c:majorTickMark val="out"/>
        <c:minorTickMark val="none"/>
        <c:tickLblPos val="nextTo"/>
        <c:txPr>
          <a:bodyPr rot="-5400000" vert="horz"/>
          <a:lstStyle/>
          <a:p>
            <a:pPr>
              <a:defRPr sz="1150">
                <a:solidFill>
                  <a:schemeClr val="tx1"/>
                </a:solidFill>
              </a:defRPr>
            </a:pPr>
            <a:endParaRPr lang="he-IL"/>
          </a:p>
        </c:txPr>
        <c:crossAx val="121387264"/>
        <c:crosses val="autoZero"/>
        <c:auto val="1"/>
        <c:lblAlgn val="ctr"/>
        <c:lblOffset val="100"/>
        <c:noMultiLvlLbl val="0"/>
      </c:catAx>
      <c:valAx>
        <c:axId val="121387264"/>
        <c:scaling>
          <c:orientation val="minMax"/>
        </c:scaling>
        <c:delete val="0"/>
        <c:axPos val="l"/>
        <c:majorGridlines/>
        <c:title>
          <c:tx>
            <c:rich>
              <a:bodyPr rot="0" vert="horz"/>
              <a:lstStyle/>
              <a:p>
                <a:pPr>
                  <a:defRPr lang="he-IL" sz="1200" kern="1200" dirty="0" smtClean="0">
                    <a:solidFill>
                      <a:srgbClr val="5E5E5E"/>
                    </a:solidFill>
                    <a:latin typeface="Arial" pitchFamily="34" charset="0"/>
                    <a:ea typeface="+mn-ea"/>
                    <a:cs typeface="Arial" pitchFamily="34" charset="0"/>
                  </a:defRPr>
                </a:pPr>
                <a:r>
                  <a:rPr lang="he-IL" sz="1200" kern="1200" dirty="0">
                    <a:solidFill>
                      <a:srgbClr val="5E5E5E"/>
                    </a:solidFill>
                    <a:latin typeface="Arial" pitchFamily="34" charset="0"/>
                    <a:ea typeface="+mn-ea"/>
                    <a:cs typeface="Arial" pitchFamily="34" charset="0"/>
                  </a:rPr>
                  <a:t>אלפים</a:t>
                </a:r>
              </a:p>
            </c:rich>
          </c:tx>
          <c:layout>
            <c:manualLayout>
              <c:xMode val="edge"/>
              <c:yMode val="edge"/>
              <c:x val="2.9727518037815275E-3"/>
              <c:y val="0"/>
            </c:manualLayout>
          </c:layout>
          <c:overlay val="0"/>
        </c:title>
        <c:numFmt formatCode="General" sourceLinked="1"/>
        <c:majorTickMark val="out"/>
        <c:minorTickMark val="none"/>
        <c:tickLblPos val="nextTo"/>
        <c:txPr>
          <a:bodyPr/>
          <a:lstStyle/>
          <a:p>
            <a:pPr>
              <a:defRPr sz="1200">
                <a:solidFill>
                  <a:srgbClr val="5E5E5E"/>
                </a:solidFill>
              </a:defRPr>
            </a:pPr>
            <a:endParaRPr lang="he-IL"/>
          </a:p>
        </c:txPr>
        <c:crossAx val="121382400"/>
        <c:crosses val="autoZero"/>
        <c:crossBetween val="between"/>
      </c:valAx>
    </c:plotArea>
    <c:plotVisOnly val="1"/>
    <c:dispBlanksAs val="gap"/>
    <c:showDLblsOverMax val="0"/>
  </c:chart>
  <c:txPr>
    <a:bodyPr/>
    <a:lstStyle/>
    <a:p>
      <a:pPr>
        <a:defRPr sz="1800"/>
      </a:pPr>
      <a:endParaRPr lang="he-IL"/>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241525423728819E-2"/>
          <c:y val="9.5523394543002391E-2"/>
          <c:w val="0.88539830508474582"/>
          <c:h val="0.80224452744060593"/>
        </c:manualLayout>
      </c:layout>
      <c:barChart>
        <c:barDir val="col"/>
        <c:grouping val="clustered"/>
        <c:varyColors val="0"/>
        <c:ser>
          <c:idx val="0"/>
          <c:order val="0"/>
          <c:tx>
            <c:strRef>
              <c:f>גיליון1!$B$1</c:f>
              <c:strCache>
                <c:ptCount val="1"/>
                <c:pt idx="0">
                  <c:v>ריבוי טבעי</c:v>
                </c:pt>
              </c:strCache>
            </c:strRef>
          </c:tx>
          <c:spPr>
            <a:solidFill>
              <a:schemeClr val="accent2">
                <a:lumMod val="50000"/>
              </a:schemeClr>
            </a:solidFill>
          </c:spPr>
          <c:invertIfNegative val="0"/>
          <c:dLbls>
            <c:numFmt formatCode="#,##0.0" sourceLinked="0"/>
            <c:spPr>
              <a:noFill/>
              <a:ln>
                <a:noFill/>
              </a:ln>
              <a:effectLst/>
            </c:spPr>
            <c:txPr>
              <a:bodyPr/>
              <a:lstStyle/>
              <a:p>
                <a:pPr>
                  <a:defRPr sz="1100" b="1">
                    <a:solidFill>
                      <a:schemeClr val="bg1"/>
                    </a:solidFil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גיליון1!$B$2:$B$21</c:f>
              <c:numCache>
                <c:formatCode>General</c:formatCode>
                <c:ptCount val="20"/>
                <c:pt idx="0">
                  <c:v>2.0699999999999998</c:v>
                </c:pt>
                <c:pt idx="1">
                  <c:v>2</c:v>
                </c:pt>
                <c:pt idx="2">
                  <c:v>2.2999999999999998</c:v>
                </c:pt>
                <c:pt idx="3">
                  <c:v>2.71</c:v>
                </c:pt>
                <c:pt idx="4">
                  <c:v>2.96</c:v>
                </c:pt>
                <c:pt idx="5">
                  <c:v>3</c:v>
                </c:pt>
                <c:pt idx="6">
                  <c:v>3.53</c:v>
                </c:pt>
                <c:pt idx="7">
                  <c:v>4.0999999999999996</c:v>
                </c:pt>
                <c:pt idx="8">
                  <c:v>4.5</c:v>
                </c:pt>
                <c:pt idx="9">
                  <c:v>5</c:v>
                </c:pt>
                <c:pt idx="10">
                  <c:v>4.75</c:v>
                </c:pt>
                <c:pt idx="11">
                  <c:v>4.5</c:v>
                </c:pt>
                <c:pt idx="12">
                  <c:v>4.5999999999999996</c:v>
                </c:pt>
                <c:pt idx="13">
                  <c:v>4.8</c:v>
                </c:pt>
                <c:pt idx="14">
                  <c:v>5.2</c:v>
                </c:pt>
                <c:pt idx="15">
                  <c:v>5.2</c:v>
                </c:pt>
                <c:pt idx="16">
                  <c:v>5.2</c:v>
                </c:pt>
                <c:pt idx="17">
                  <c:v>4.9000000000000004</c:v>
                </c:pt>
                <c:pt idx="18">
                  <c:v>4.8</c:v>
                </c:pt>
                <c:pt idx="19">
                  <c:v>4.9000000000000004</c:v>
                </c:pt>
              </c:numCache>
            </c:numRef>
          </c:val>
          <c:extLst>
            <c:ext xmlns:c16="http://schemas.microsoft.com/office/drawing/2014/chart" uri="{C3380CC4-5D6E-409C-BE32-E72D297353CC}">
              <c16:uniqueId val="{00000000-99BD-4050-9248-A1FCA83EF74B}"/>
            </c:ext>
          </c:extLst>
        </c:ser>
        <c:dLbls>
          <c:showLegendKey val="0"/>
          <c:showVal val="0"/>
          <c:showCatName val="0"/>
          <c:showSerName val="0"/>
          <c:showPercent val="0"/>
          <c:showBubbleSize val="0"/>
        </c:dLbls>
        <c:gapWidth val="34"/>
        <c:axId val="34755712"/>
        <c:axId val="34757248"/>
      </c:barChart>
      <c:catAx>
        <c:axId val="34755712"/>
        <c:scaling>
          <c:orientation val="minMax"/>
        </c:scaling>
        <c:delete val="0"/>
        <c:axPos val="b"/>
        <c:numFmt formatCode="General" sourceLinked="1"/>
        <c:majorTickMark val="out"/>
        <c:minorTickMark val="none"/>
        <c:tickLblPos val="nextTo"/>
        <c:txPr>
          <a:bodyPr/>
          <a:lstStyle/>
          <a:p>
            <a:pPr>
              <a:defRPr sz="1000"/>
            </a:pPr>
            <a:endParaRPr lang="he-IL"/>
          </a:p>
        </c:txPr>
        <c:crossAx val="34757248"/>
        <c:crosses val="autoZero"/>
        <c:auto val="1"/>
        <c:lblAlgn val="ctr"/>
        <c:lblOffset val="100"/>
        <c:noMultiLvlLbl val="0"/>
      </c:catAx>
      <c:valAx>
        <c:axId val="34757248"/>
        <c:scaling>
          <c:orientation val="minMax"/>
          <c:max val="6"/>
          <c:min val="0"/>
        </c:scaling>
        <c:delete val="0"/>
        <c:axPos val="l"/>
        <c:majorGridlines/>
        <c:title>
          <c:tx>
            <c:rich>
              <a:bodyPr rot="0" vert="horz"/>
              <a:lstStyle/>
              <a:p>
                <a:pPr>
                  <a:defRPr/>
                </a:pPr>
                <a:r>
                  <a:rPr lang="he-IL" sz="1200" b="1" i="0" u="none" strike="noStrike" kern="1200" baseline="0" dirty="0">
                    <a:solidFill>
                      <a:srgbClr val="5E5E5E"/>
                    </a:solidFill>
                    <a:latin typeface="Arial" pitchFamily="34" charset="0"/>
                    <a:ea typeface="+mn-ea"/>
                    <a:cs typeface="Arial" pitchFamily="34" charset="0"/>
                  </a:rPr>
                  <a:t>אלפים</a:t>
                </a:r>
              </a:p>
            </c:rich>
          </c:tx>
          <c:layout>
            <c:manualLayout>
              <c:xMode val="edge"/>
              <c:yMode val="edge"/>
              <c:x val="2.6906779661016948E-2"/>
              <c:y val="6.5878203133105098E-3"/>
            </c:manualLayout>
          </c:layout>
          <c:overlay val="0"/>
        </c:title>
        <c:numFmt formatCode="General" sourceLinked="1"/>
        <c:majorTickMark val="out"/>
        <c:minorTickMark val="none"/>
        <c:tickLblPos val="nextTo"/>
        <c:txPr>
          <a:bodyPr/>
          <a:lstStyle/>
          <a:p>
            <a:pPr>
              <a:defRPr sz="1000">
                <a:solidFill>
                  <a:srgbClr val="5E5E5E"/>
                </a:solidFill>
              </a:defRPr>
            </a:pPr>
            <a:endParaRPr lang="he-IL"/>
          </a:p>
        </c:txPr>
        <c:crossAx val="34755712"/>
        <c:crosses val="autoZero"/>
        <c:crossBetween val="between"/>
        <c:majorUnit val="1"/>
        <c:minorUnit val="1"/>
      </c:valAx>
    </c:plotArea>
    <c:plotVisOnly val="1"/>
    <c:dispBlanksAs val="gap"/>
    <c:showDLblsOverMax val="0"/>
  </c:chart>
  <c:txPr>
    <a:bodyPr/>
    <a:lstStyle/>
    <a:p>
      <a:pPr>
        <a:defRPr sz="1800"/>
      </a:pPr>
      <a:endParaRPr lang="he-IL"/>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97412155745485E-2"/>
          <c:y val="0.12494212962962963"/>
          <c:w val="0.90617343304843301"/>
          <c:h val="0.70821903935185182"/>
        </c:manualLayout>
      </c:layout>
      <c:barChart>
        <c:barDir val="col"/>
        <c:grouping val="clustered"/>
        <c:varyColors val="0"/>
        <c:ser>
          <c:idx val="0"/>
          <c:order val="0"/>
          <c:tx>
            <c:strRef>
              <c:f>גיליון1!$A$2</c:f>
              <c:strCache>
                <c:ptCount val="1"/>
                <c:pt idx="0">
                  <c:v>מאזן הגירה </c:v>
                </c:pt>
              </c:strCache>
            </c:strRef>
          </c:tx>
          <c:spPr>
            <a:solidFill>
              <a:srgbClr val="C00000"/>
            </a:solidFill>
          </c:spPr>
          <c:invertIfNegative val="0"/>
          <c:dPt>
            <c:idx val="12"/>
            <c:invertIfNegative val="0"/>
            <c:bubble3D val="0"/>
            <c:spPr>
              <a:solidFill>
                <a:srgbClr val="224F76"/>
              </a:solidFill>
            </c:spPr>
            <c:extLst>
              <c:ext xmlns:c16="http://schemas.microsoft.com/office/drawing/2014/chart" uri="{C3380CC4-5D6E-409C-BE32-E72D297353CC}">
                <c16:uniqueId val="{0000000E-55A2-44B2-9998-4A0432190ADF}"/>
              </c:ext>
            </c:extLst>
          </c:dPt>
          <c:dPt>
            <c:idx val="14"/>
            <c:invertIfNegative val="0"/>
            <c:bubble3D val="0"/>
            <c:spPr>
              <a:solidFill>
                <a:srgbClr val="C00000"/>
              </a:solidFill>
            </c:spPr>
            <c:extLst>
              <c:ext xmlns:c16="http://schemas.microsoft.com/office/drawing/2014/chart" uri="{C3380CC4-5D6E-409C-BE32-E72D297353CC}">
                <c16:uniqueId val="{00000001-55A2-44B2-9998-4A0432190ADF}"/>
              </c:ext>
            </c:extLst>
          </c:dPt>
          <c:dPt>
            <c:idx val="26"/>
            <c:invertIfNegative val="0"/>
            <c:bubble3D val="0"/>
            <c:spPr>
              <a:solidFill>
                <a:srgbClr val="224F76"/>
              </a:solidFill>
            </c:spPr>
            <c:extLst>
              <c:ext xmlns:c16="http://schemas.microsoft.com/office/drawing/2014/chart" uri="{C3380CC4-5D6E-409C-BE32-E72D297353CC}">
                <c16:uniqueId val="{00000005-5606-4692-A8E3-8EA0BBA10850}"/>
              </c:ext>
            </c:extLst>
          </c:dPt>
          <c:dPt>
            <c:idx val="27"/>
            <c:invertIfNegative val="0"/>
            <c:bubble3D val="0"/>
            <c:spPr>
              <a:solidFill>
                <a:srgbClr val="224F76"/>
              </a:solidFill>
            </c:spPr>
            <c:extLst>
              <c:ext xmlns:c16="http://schemas.microsoft.com/office/drawing/2014/chart" uri="{C3380CC4-5D6E-409C-BE32-E72D297353CC}">
                <c16:uniqueId val="{00000013-55A2-44B2-9998-4A0432190ADF}"/>
              </c:ext>
            </c:extLst>
          </c:dPt>
          <c:dPt>
            <c:idx val="28"/>
            <c:invertIfNegative val="0"/>
            <c:bubble3D val="0"/>
            <c:spPr>
              <a:solidFill>
                <a:srgbClr val="224F76"/>
              </a:solidFill>
            </c:spPr>
            <c:extLst>
              <c:ext xmlns:c16="http://schemas.microsoft.com/office/drawing/2014/chart" uri="{C3380CC4-5D6E-409C-BE32-E72D297353CC}">
                <c16:uniqueId val="{00000003-55A2-44B2-9998-4A0432190ADF}"/>
              </c:ext>
            </c:extLst>
          </c:dPt>
          <c:dPt>
            <c:idx val="29"/>
            <c:invertIfNegative val="0"/>
            <c:bubble3D val="0"/>
            <c:spPr>
              <a:solidFill>
                <a:srgbClr val="224F76"/>
              </a:solidFill>
            </c:spPr>
            <c:extLst>
              <c:ext xmlns:c16="http://schemas.microsoft.com/office/drawing/2014/chart" uri="{C3380CC4-5D6E-409C-BE32-E72D297353CC}">
                <c16:uniqueId val="{00000005-55A2-44B2-9998-4A0432190ADF}"/>
              </c:ext>
            </c:extLst>
          </c:dPt>
          <c:dPt>
            <c:idx val="30"/>
            <c:invertIfNegative val="0"/>
            <c:bubble3D val="0"/>
            <c:spPr>
              <a:solidFill>
                <a:srgbClr val="224F76"/>
              </a:solidFill>
            </c:spPr>
            <c:extLst>
              <c:ext xmlns:c16="http://schemas.microsoft.com/office/drawing/2014/chart" uri="{C3380CC4-5D6E-409C-BE32-E72D297353CC}">
                <c16:uniqueId val="{00000007-55A2-44B2-9998-4A0432190ADF}"/>
              </c:ext>
            </c:extLst>
          </c:dPt>
          <c:dPt>
            <c:idx val="31"/>
            <c:invertIfNegative val="0"/>
            <c:bubble3D val="0"/>
            <c:spPr>
              <a:solidFill>
                <a:srgbClr val="C00000"/>
              </a:solidFill>
            </c:spPr>
            <c:extLst>
              <c:ext xmlns:c16="http://schemas.microsoft.com/office/drawing/2014/chart" uri="{C3380CC4-5D6E-409C-BE32-E72D297353CC}">
                <c16:uniqueId val="{00000009-55A2-44B2-9998-4A0432190ADF}"/>
              </c:ext>
            </c:extLst>
          </c:dPt>
          <c:dPt>
            <c:idx val="32"/>
            <c:invertIfNegative val="0"/>
            <c:bubble3D val="0"/>
            <c:spPr>
              <a:solidFill>
                <a:srgbClr val="C00000"/>
              </a:solidFill>
            </c:spPr>
            <c:extLst>
              <c:ext xmlns:c16="http://schemas.microsoft.com/office/drawing/2014/chart" uri="{C3380CC4-5D6E-409C-BE32-E72D297353CC}">
                <c16:uniqueId val="{0000000B-55A2-44B2-9998-4A0432190ADF}"/>
              </c:ext>
            </c:extLst>
          </c:dPt>
          <c:dPt>
            <c:idx val="41"/>
            <c:invertIfNegative val="0"/>
            <c:bubble3D val="0"/>
            <c:spPr>
              <a:solidFill>
                <a:srgbClr val="224F76"/>
              </a:solidFill>
            </c:spPr>
            <c:extLst>
              <c:ext xmlns:c16="http://schemas.microsoft.com/office/drawing/2014/chart" uri="{C3380CC4-5D6E-409C-BE32-E72D297353CC}">
                <c16:uniqueId val="{0000001C-55A2-44B2-9998-4A0432190ADF}"/>
              </c:ext>
            </c:extLst>
          </c:dPt>
          <c:dPt>
            <c:idx val="42"/>
            <c:invertIfNegative val="0"/>
            <c:bubble3D val="0"/>
            <c:spPr>
              <a:solidFill>
                <a:srgbClr val="224F76"/>
              </a:solidFill>
            </c:spPr>
            <c:extLst>
              <c:ext xmlns:c16="http://schemas.microsoft.com/office/drawing/2014/chart" uri="{C3380CC4-5D6E-409C-BE32-E72D297353CC}">
                <c16:uniqueId val="{00000017-5606-4692-A8E3-8EA0BBA10850}"/>
              </c:ext>
            </c:extLst>
          </c:dPt>
          <c:dLbls>
            <c:dLbl>
              <c:idx val="8"/>
              <c:layout>
                <c:manualLayout>
                  <c:x val="1.5075973409306742E-3"/>
                  <c:y val="3.2795138888888891E-3"/>
                </c:manualLayout>
              </c:layout>
              <c:numFmt formatCode="#,##0" sourceLinked="0"/>
              <c:spPr>
                <a:noFill/>
                <a:ln>
                  <a:noFill/>
                </a:ln>
                <a:effectLst/>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606-4692-A8E3-8EA0BBA10850}"/>
                </c:ext>
              </c:extLst>
            </c:dLbl>
            <c:dLbl>
              <c:idx val="9"/>
              <c:layout>
                <c:manualLayout>
                  <c:x val="-1.5075973409306742E-3"/>
                  <c:y val="1.4256655092592593E-2"/>
                </c:manualLayout>
              </c:layout>
              <c:numFmt formatCode="#,##0" sourceLinked="0"/>
              <c:spPr>
                <a:noFill/>
                <a:ln>
                  <a:noFill/>
                </a:ln>
                <a:effectLst/>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606-4692-A8E3-8EA0BBA10850}"/>
                </c:ext>
              </c:extLst>
            </c:dLbl>
            <c:dLbl>
              <c:idx val="10"/>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5A2-44B2-9998-4A0432190ADF}"/>
                </c:ext>
              </c:extLst>
            </c:dLbl>
            <c:dLbl>
              <c:idx val="11"/>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5A2-44B2-9998-4A0432190ADF}"/>
                </c:ext>
              </c:extLst>
            </c:dLbl>
            <c:dLbl>
              <c:idx val="12"/>
              <c:numFmt formatCode="#,##0" sourceLinked="0"/>
              <c:spPr/>
              <c:txPr>
                <a:bodyPr rot="-5400000" vert="horz"/>
                <a:lstStyle/>
                <a:p>
                  <a:pPr>
                    <a:defRPr sz="900" b="1">
                      <a:solidFill>
                        <a:srgbClr val="224F76"/>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5A2-44B2-9998-4A0432190ADF}"/>
                </c:ext>
              </c:extLst>
            </c:dLbl>
            <c:dLbl>
              <c:idx val="13"/>
              <c:layout>
                <c:manualLayout>
                  <c:x val="-1.5075973409306742E-3"/>
                  <c:y val="0.12861689814814808"/>
                </c:manualLayout>
              </c:layout>
              <c:numFmt formatCode="#,##0" sourceLinked="0"/>
              <c:spPr/>
              <c:txPr>
                <a:bodyPr rot="-5400000" vert="horz"/>
                <a:lstStyle/>
                <a:p>
                  <a:pPr>
                    <a:defRPr sz="900" b="1">
                      <a:solidFill>
                        <a:schemeClr val="bg1"/>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5A2-44B2-9998-4A0432190ADF}"/>
                </c:ext>
              </c:extLst>
            </c:dLbl>
            <c:dLbl>
              <c:idx val="14"/>
              <c:layout>
                <c:manualLayout>
                  <c:x val="0"/>
                  <c:y val="1.1024305555555556E-2"/>
                </c:manualLayout>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A2-44B2-9998-4A0432190ADF}"/>
                </c:ext>
              </c:extLst>
            </c:dLbl>
            <c:dLbl>
              <c:idx val="16"/>
              <c:layout>
                <c:manualLayout>
                  <c:x val="0"/>
                  <c:y val="0.11590364583333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5A2-44B2-9998-4A0432190ADF}"/>
                </c:ext>
              </c:extLst>
            </c:dLbl>
            <c:dLbl>
              <c:idx val="24"/>
              <c:numFmt formatCode="#,##0" sourceLinked="0"/>
              <c:spPr>
                <a:noFill/>
                <a:ln>
                  <a:noFill/>
                </a:ln>
                <a:effectLst/>
              </c:spPr>
              <c:txPr>
                <a:bodyPr rot="-5400000" vert="horz"/>
                <a:lstStyle/>
                <a:p>
                  <a:pPr>
                    <a:defRPr sz="900" b="1">
                      <a:solidFill>
                        <a:srgbClr val="C00000"/>
                      </a:solidFill>
                    </a:defRPr>
                  </a:pPr>
                  <a:endParaRPr lang="he-IL"/>
                </a:p>
              </c:txPr>
              <c:dLblPos val="inEnd"/>
              <c:showLegendKey val="0"/>
              <c:showVal val="1"/>
              <c:showCatName val="0"/>
              <c:showSerName val="0"/>
              <c:showPercent val="0"/>
              <c:showBubbleSize val="0"/>
              <c:extLst>
                <c:ext xmlns:c16="http://schemas.microsoft.com/office/drawing/2014/chart" uri="{C3380CC4-5D6E-409C-BE32-E72D297353CC}">
                  <c16:uniqueId val="{00000016-528A-4E94-9E41-F5F63DDD0F65}"/>
                </c:ext>
              </c:extLst>
            </c:dLbl>
            <c:dLbl>
              <c:idx val="25"/>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5A2-44B2-9998-4A0432190ADF}"/>
                </c:ext>
              </c:extLst>
            </c:dLbl>
            <c:dLbl>
              <c:idx val="26"/>
              <c:numFmt formatCode="#,##0" sourceLinked="0"/>
              <c:spPr/>
              <c:txPr>
                <a:bodyPr rot="-5400000" vert="horz"/>
                <a:lstStyle/>
                <a:p>
                  <a:pPr>
                    <a:defRPr sz="900" b="1">
                      <a:solidFill>
                        <a:srgbClr val="224F76"/>
                      </a:solidFill>
                    </a:defRPr>
                  </a:pPr>
                  <a:endParaRPr lang="he-IL"/>
                </a:p>
              </c:txPr>
              <c:dLblPos val="inEnd"/>
              <c:showLegendKey val="0"/>
              <c:showVal val="1"/>
              <c:showCatName val="0"/>
              <c:showSerName val="0"/>
              <c:showPercent val="0"/>
              <c:showBubbleSize val="0"/>
              <c:extLst>
                <c:ext xmlns:c16="http://schemas.microsoft.com/office/drawing/2014/chart" uri="{C3380CC4-5D6E-409C-BE32-E72D297353CC}">
                  <c16:uniqueId val="{00000005-5606-4692-A8E3-8EA0BBA10850}"/>
                </c:ext>
              </c:extLst>
            </c:dLbl>
            <c:dLbl>
              <c:idx val="27"/>
              <c:numFmt formatCode="#,##0" sourceLinked="0"/>
              <c:spPr/>
              <c:txPr>
                <a:bodyPr rot="-5400000" vert="horz"/>
                <a:lstStyle/>
                <a:p>
                  <a:pPr>
                    <a:defRPr sz="900" b="1">
                      <a:solidFill>
                        <a:srgbClr val="224F76"/>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5A2-44B2-9998-4A0432190ADF}"/>
                </c:ext>
              </c:extLst>
            </c:dLbl>
            <c:dLbl>
              <c:idx val="28"/>
              <c:layout>
                <c:manualLayout>
                  <c:x val="0"/>
                  <c:y val="1.2935185185185185E-2"/>
                </c:manualLayout>
              </c:layout>
              <c:numFmt formatCode="#,##0" sourceLinked="0"/>
              <c:spPr/>
              <c:txPr>
                <a:bodyPr rot="-5400000" vert="horz"/>
                <a:lstStyle/>
                <a:p>
                  <a:pPr>
                    <a:defRPr sz="900" b="1">
                      <a:solidFill>
                        <a:srgbClr val="224F76"/>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A2-44B2-9998-4A0432190ADF}"/>
                </c:ext>
              </c:extLst>
            </c:dLbl>
            <c:dLbl>
              <c:idx val="29"/>
              <c:layout>
                <c:manualLayout>
                  <c:x val="0"/>
                  <c:y val="-1.877054398148148E-2"/>
                </c:manualLayout>
              </c:layout>
              <c:numFmt formatCode="#,##0" sourceLinked="0"/>
              <c:spPr>
                <a:noFill/>
                <a:ln>
                  <a:noFill/>
                </a:ln>
                <a:effectLst/>
              </c:spPr>
              <c:txPr>
                <a:bodyPr rot="-5400000" vert="horz"/>
                <a:lstStyle/>
                <a:p>
                  <a:pPr>
                    <a:defRPr sz="900" b="1">
                      <a:solidFill>
                        <a:srgbClr val="224F76"/>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5A2-44B2-9998-4A0432190ADF}"/>
                </c:ext>
              </c:extLst>
            </c:dLbl>
            <c:dLbl>
              <c:idx val="30"/>
              <c:numFmt formatCode="#,##0" sourceLinked="0"/>
              <c:spPr>
                <a:noFill/>
                <a:ln>
                  <a:noFill/>
                </a:ln>
                <a:effectLst/>
              </c:spPr>
              <c:txPr>
                <a:bodyPr rot="-5400000" vert="horz"/>
                <a:lstStyle/>
                <a:p>
                  <a:pPr>
                    <a:defRPr sz="900" b="1">
                      <a:solidFill>
                        <a:srgbClr val="224F76"/>
                      </a:solidFill>
                    </a:defRPr>
                  </a:pPr>
                  <a:endParaRPr lang="he-IL"/>
                </a:p>
              </c:txPr>
              <c:dLblPos val="inEnd"/>
              <c:showLegendKey val="0"/>
              <c:showVal val="1"/>
              <c:showCatName val="0"/>
              <c:showSerName val="0"/>
              <c:showPercent val="0"/>
              <c:showBubbleSize val="0"/>
              <c:extLst>
                <c:ext xmlns:c16="http://schemas.microsoft.com/office/drawing/2014/chart" uri="{C3380CC4-5D6E-409C-BE32-E72D297353CC}">
                  <c16:uniqueId val="{00000007-55A2-44B2-9998-4A0432190ADF}"/>
                </c:ext>
              </c:extLst>
            </c:dLbl>
            <c:dLbl>
              <c:idx val="31"/>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5A2-44B2-9998-4A0432190ADF}"/>
                </c:ext>
              </c:extLst>
            </c:dLbl>
            <c:dLbl>
              <c:idx val="32"/>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5A2-44B2-9998-4A0432190ADF}"/>
                </c:ext>
              </c:extLst>
            </c:dLbl>
            <c:dLbl>
              <c:idx val="33"/>
              <c:layout>
                <c:manualLayout>
                  <c:x val="-1.5077160493826055E-3"/>
                  <c:y val="1.4096643518518519E-2"/>
                </c:manualLayout>
              </c:layout>
              <c:numFmt formatCode="#,##0" sourceLinked="0"/>
              <c:spPr>
                <a:noFill/>
                <a:ln>
                  <a:noFill/>
                </a:ln>
                <a:effectLst/>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5A2-44B2-9998-4A0432190ADF}"/>
                </c:ext>
              </c:extLst>
            </c:dLbl>
            <c:dLbl>
              <c:idx val="34"/>
              <c:layout>
                <c:manualLayout>
                  <c:x val="0"/>
                  <c:y val="-6.770833333333333E-5"/>
                </c:manualLayout>
              </c:layout>
              <c:numFmt formatCode="#,##0" sourceLinked="0"/>
              <c:spPr>
                <a:noFill/>
                <a:ln>
                  <a:noFill/>
                </a:ln>
                <a:effectLst/>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5A2-44B2-9998-4A0432190ADF}"/>
                </c:ext>
              </c:extLst>
            </c:dLbl>
            <c:dLbl>
              <c:idx val="35"/>
              <c:layout>
                <c:manualLayout>
                  <c:x val="1.1055586118417361E-16"/>
                  <c:y val="6.7471064814814815E-3"/>
                </c:manualLayout>
              </c:layout>
              <c:numFmt formatCode="#,##0" sourceLinked="0"/>
              <c:spPr>
                <a:noFill/>
                <a:ln>
                  <a:noFill/>
                </a:ln>
                <a:effectLst/>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5A2-44B2-9998-4A0432190ADF}"/>
                </c:ext>
              </c:extLst>
            </c:dLbl>
            <c:dLbl>
              <c:idx val="36"/>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5A2-44B2-9998-4A0432190ADF}"/>
                </c:ext>
              </c:extLst>
            </c:dLbl>
            <c:dLbl>
              <c:idx val="37"/>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55A2-44B2-9998-4A0432190ADF}"/>
                </c:ext>
              </c:extLst>
            </c:dLbl>
            <c:dLbl>
              <c:idx val="38"/>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5A2-44B2-9998-4A0432190ADF}"/>
                </c:ext>
              </c:extLst>
            </c:dLbl>
            <c:dLbl>
              <c:idx val="39"/>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55A2-44B2-9998-4A0432190ADF}"/>
                </c:ext>
              </c:extLst>
            </c:dLbl>
            <c:dLbl>
              <c:idx val="40"/>
              <c:layout>
                <c:manualLayout>
                  <c:x val="0"/>
                  <c:y val="1.7203703703703704E-2"/>
                </c:manualLayout>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55A2-44B2-9998-4A0432190ADF}"/>
                </c:ext>
              </c:extLst>
            </c:dLbl>
            <c:dLbl>
              <c:idx val="41"/>
              <c:layout>
                <c:manualLayout>
                  <c:x val="0"/>
                  <c:y val="2.7633101851851851E-3"/>
                </c:manualLayout>
              </c:layout>
              <c:numFmt formatCode="#,##0" sourceLinked="0"/>
              <c:spPr/>
              <c:txPr>
                <a:bodyPr rot="-5400000" vert="horz"/>
                <a:lstStyle/>
                <a:p>
                  <a:pPr>
                    <a:defRPr sz="900" b="1">
                      <a:solidFill>
                        <a:srgbClr val="224F76"/>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55A2-44B2-9998-4A0432190ADF}"/>
                </c:ext>
              </c:extLst>
            </c:dLbl>
            <c:dLbl>
              <c:idx val="42"/>
              <c:layout>
                <c:manualLayout>
                  <c:x val="0"/>
                  <c:y val="5.3446180555555556E-3"/>
                </c:manualLayout>
              </c:layout>
              <c:numFmt formatCode="#,##0" sourceLinked="0"/>
              <c:spPr>
                <a:noFill/>
                <a:ln>
                  <a:noFill/>
                </a:ln>
                <a:effectLst/>
              </c:spPr>
              <c:txPr>
                <a:bodyPr rot="-5400000" vert="horz"/>
                <a:lstStyle/>
                <a:p>
                  <a:pPr>
                    <a:defRPr sz="900" b="1">
                      <a:solidFill>
                        <a:srgbClr val="224F76"/>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606-4692-A8E3-8EA0BBA10850}"/>
                </c:ext>
              </c:extLst>
            </c:dLbl>
            <c:numFmt formatCode="#,##0" sourceLinked="0"/>
            <c:spPr>
              <a:noFill/>
              <a:ln>
                <a:noFill/>
              </a:ln>
              <a:effectLst/>
            </c:spPr>
            <c:txPr>
              <a:bodyPr rot="-5400000" vert="horz"/>
              <a:lstStyle/>
              <a:p>
                <a:pPr>
                  <a:defRPr sz="900" b="1">
                    <a:solidFill>
                      <a:schemeClr val="bg1"/>
                    </a:solidFil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גיליון1!$D$1:$AT$1</c:f>
              <c:numCache>
                <c:formatCode>General</c:formatCode>
                <c:ptCount val="43"/>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numCache>
            </c:numRef>
          </c:cat>
          <c:val>
            <c:numRef>
              <c:f>גיליון1!$D$2:$AT$2</c:f>
              <c:numCache>
                <c:formatCode>General</c:formatCode>
                <c:ptCount val="43"/>
                <c:pt idx="0">
                  <c:v>-5788</c:v>
                </c:pt>
                <c:pt idx="1">
                  <c:v>-4620</c:v>
                </c:pt>
                <c:pt idx="2">
                  <c:v>-3674</c:v>
                </c:pt>
                <c:pt idx="3">
                  <c:v>-3551</c:v>
                </c:pt>
                <c:pt idx="4">
                  <c:v>-3932</c:v>
                </c:pt>
                <c:pt idx="5">
                  <c:v>-4307</c:v>
                </c:pt>
                <c:pt idx="6">
                  <c:v>-4179</c:v>
                </c:pt>
                <c:pt idx="7">
                  <c:v>-4202</c:v>
                </c:pt>
                <c:pt idx="8">
                  <c:v>-1753</c:v>
                </c:pt>
                <c:pt idx="9">
                  <c:v>-2063</c:v>
                </c:pt>
                <c:pt idx="10">
                  <c:v>-1281</c:v>
                </c:pt>
                <c:pt idx="11">
                  <c:v>-637</c:v>
                </c:pt>
                <c:pt idx="12">
                  <c:v>1108</c:v>
                </c:pt>
                <c:pt idx="13">
                  <c:v>-6543</c:v>
                </c:pt>
                <c:pt idx="14">
                  <c:v>-2858</c:v>
                </c:pt>
                <c:pt idx="15">
                  <c:v>-5163</c:v>
                </c:pt>
                <c:pt idx="16">
                  <c:v>-7152</c:v>
                </c:pt>
                <c:pt idx="17">
                  <c:v>-8196</c:v>
                </c:pt>
                <c:pt idx="18">
                  <c:v>-5497</c:v>
                </c:pt>
                <c:pt idx="19">
                  <c:v>-8195</c:v>
                </c:pt>
                <c:pt idx="20">
                  <c:v>-7942</c:v>
                </c:pt>
                <c:pt idx="21">
                  <c:v>-5283</c:v>
                </c:pt>
                <c:pt idx="22">
                  <c:v>-5420</c:v>
                </c:pt>
                <c:pt idx="23">
                  <c:v>-2294</c:v>
                </c:pt>
                <c:pt idx="24">
                  <c:v>-334</c:v>
                </c:pt>
                <c:pt idx="25">
                  <c:v>-1424</c:v>
                </c:pt>
                <c:pt idx="26">
                  <c:v>232</c:v>
                </c:pt>
                <c:pt idx="27">
                  <c:v>4375</c:v>
                </c:pt>
                <c:pt idx="28">
                  <c:v>3710</c:v>
                </c:pt>
                <c:pt idx="29">
                  <c:v>819</c:v>
                </c:pt>
                <c:pt idx="30">
                  <c:v>489</c:v>
                </c:pt>
                <c:pt idx="31">
                  <c:v>-3200</c:v>
                </c:pt>
                <c:pt idx="32">
                  <c:v>-2800</c:v>
                </c:pt>
                <c:pt idx="33">
                  <c:v>-3200</c:v>
                </c:pt>
                <c:pt idx="34">
                  <c:v>-1600</c:v>
                </c:pt>
                <c:pt idx="35">
                  <c:v>-1400</c:v>
                </c:pt>
                <c:pt idx="36">
                  <c:v>-1900</c:v>
                </c:pt>
                <c:pt idx="37">
                  <c:v>-930</c:v>
                </c:pt>
                <c:pt idx="38">
                  <c:v>-1820</c:v>
                </c:pt>
                <c:pt idx="39">
                  <c:v>-2470</c:v>
                </c:pt>
                <c:pt idx="40">
                  <c:v>-1500</c:v>
                </c:pt>
                <c:pt idx="41">
                  <c:v>580</c:v>
                </c:pt>
                <c:pt idx="42">
                  <c:v>600</c:v>
                </c:pt>
              </c:numCache>
            </c:numRef>
          </c:val>
          <c:extLst>
            <c:ext xmlns:c16="http://schemas.microsoft.com/office/drawing/2014/chart" uri="{C3380CC4-5D6E-409C-BE32-E72D297353CC}">
              <c16:uniqueId val="{0000001D-55A2-44B2-9998-4A0432190ADF}"/>
            </c:ext>
          </c:extLst>
        </c:ser>
        <c:dLbls>
          <c:showLegendKey val="0"/>
          <c:showVal val="0"/>
          <c:showCatName val="0"/>
          <c:showSerName val="0"/>
          <c:showPercent val="0"/>
          <c:showBubbleSize val="0"/>
        </c:dLbls>
        <c:gapWidth val="22"/>
        <c:axId val="34924416"/>
        <c:axId val="34925952"/>
      </c:barChart>
      <c:catAx>
        <c:axId val="34924416"/>
        <c:scaling>
          <c:orientation val="minMax"/>
        </c:scaling>
        <c:delete val="0"/>
        <c:axPos val="b"/>
        <c:numFmt formatCode="General" sourceLinked="1"/>
        <c:majorTickMark val="out"/>
        <c:minorTickMark val="none"/>
        <c:tickLblPos val="low"/>
        <c:txPr>
          <a:bodyPr rot="-5400000" vert="horz"/>
          <a:lstStyle/>
          <a:p>
            <a:pPr rtl="0">
              <a:defRPr sz="900"/>
            </a:pPr>
            <a:endParaRPr lang="he-IL"/>
          </a:p>
        </c:txPr>
        <c:crossAx val="34925952"/>
        <c:crosses val="autoZero"/>
        <c:auto val="1"/>
        <c:lblAlgn val="l"/>
        <c:lblOffset val="100"/>
        <c:noMultiLvlLbl val="0"/>
      </c:catAx>
      <c:valAx>
        <c:axId val="34925952"/>
        <c:scaling>
          <c:orientation val="minMax"/>
          <c:max val="10000"/>
        </c:scaling>
        <c:delete val="0"/>
        <c:axPos val="l"/>
        <c:majorGridlines/>
        <c:title>
          <c:tx>
            <c:rich>
              <a:bodyPr rot="0" vert="horz"/>
              <a:lstStyle/>
              <a:p>
                <a:pPr>
                  <a:defRPr/>
                </a:pPr>
                <a:r>
                  <a:rPr lang="he-IL" sz="1200" b="1" i="0" u="none" strike="noStrike" kern="1200" baseline="0" dirty="0">
                    <a:solidFill>
                      <a:srgbClr val="5E5E5E"/>
                    </a:solidFill>
                    <a:latin typeface="Arial" pitchFamily="34" charset="0"/>
                    <a:ea typeface="+mn-ea"/>
                    <a:cs typeface="Arial" pitchFamily="34" charset="0"/>
                  </a:rPr>
                  <a:t>מאזן</a:t>
                </a:r>
                <a:r>
                  <a:rPr lang="he-IL" dirty="0"/>
                  <a:t> </a:t>
                </a:r>
                <a:r>
                  <a:rPr lang="he-IL" sz="1200" b="1" i="0" u="none" strike="noStrike" kern="1200" baseline="0" dirty="0">
                    <a:solidFill>
                      <a:srgbClr val="5E5E5E"/>
                    </a:solidFill>
                    <a:latin typeface="Arial" pitchFamily="34" charset="0"/>
                    <a:ea typeface="+mn-ea"/>
                    <a:cs typeface="Arial" pitchFamily="34" charset="0"/>
                  </a:rPr>
                  <a:t>תושבים</a:t>
                </a:r>
              </a:p>
            </c:rich>
          </c:tx>
          <c:layout>
            <c:manualLayout>
              <c:xMode val="edge"/>
              <c:yMode val="edge"/>
              <c:x val="0"/>
              <c:y val="0"/>
            </c:manualLayout>
          </c:layout>
          <c:overlay val="0"/>
        </c:title>
        <c:numFmt formatCode="#,##0" sourceLinked="0"/>
        <c:majorTickMark val="out"/>
        <c:minorTickMark val="none"/>
        <c:tickLblPos val="nextTo"/>
        <c:txPr>
          <a:bodyPr/>
          <a:lstStyle/>
          <a:p>
            <a:pPr>
              <a:defRPr sz="1000">
                <a:solidFill>
                  <a:srgbClr val="5E5E5E"/>
                </a:solidFill>
              </a:defRPr>
            </a:pPr>
            <a:endParaRPr lang="he-IL"/>
          </a:p>
        </c:txPr>
        <c:crossAx val="34924416"/>
        <c:crosses val="autoZero"/>
        <c:crossBetween val="between"/>
        <c:majorUnit val="2500"/>
      </c:valAx>
    </c:plotArea>
    <c:plotVisOnly val="1"/>
    <c:dispBlanksAs val="gap"/>
    <c:showDLblsOverMax val="0"/>
  </c:chart>
  <c:txPr>
    <a:bodyPr/>
    <a:lstStyle/>
    <a:p>
      <a:pPr rtl="0">
        <a:defRPr sz="1800"/>
      </a:pPr>
      <a:endParaRPr lang="he-IL"/>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960404273288919E-2"/>
          <c:y val="0.16559897484157535"/>
          <c:w val="0.93503965352063179"/>
          <c:h val="0.51940064008773279"/>
        </c:manualLayout>
      </c:layout>
      <c:barChart>
        <c:barDir val="col"/>
        <c:grouping val="clustered"/>
        <c:varyColors val="0"/>
        <c:ser>
          <c:idx val="0"/>
          <c:order val="0"/>
          <c:tx>
            <c:strRef>
              <c:f>גיליון1!$A$2</c:f>
              <c:strCache>
                <c:ptCount val="1"/>
                <c:pt idx="0">
                  <c:v>ישראל</c:v>
                </c:pt>
              </c:strCache>
            </c:strRef>
          </c:tx>
          <c:spPr>
            <a:solidFill>
              <a:srgbClr val="224F76"/>
            </a:solidFill>
          </c:spPr>
          <c:invertIfNegative val="0"/>
          <c:dLbls>
            <c:spPr>
              <a:noFill/>
              <a:ln>
                <a:noFill/>
              </a:ln>
              <a:effectLst/>
            </c:spPr>
            <c:txPr>
              <a:bodyPr/>
              <a:lstStyle/>
              <a:p>
                <a:pPr>
                  <a:defRPr sz="1600" b="0">
                    <a:solidFill>
                      <a:schemeClr val="bg1"/>
                    </a:solidFil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גיליון1!$B$1:$C$1</c:f>
              <c:strCache>
                <c:ptCount val="2"/>
                <c:pt idx="0">
                  <c:v>רווקות</c:v>
                </c:pt>
                <c:pt idx="1">
                  <c:v>רווקים</c:v>
                </c:pt>
              </c:strCache>
            </c:strRef>
          </c:cat>
          <c:val>
            <c:numRef>
              <c:f>גיליון1!$B$2:$C$2</c:f>
              <c:numCache>
                <c:formatCode>0.0</c:formatCode>
                <c:ptCount val="2"/>
                <c:pt idx="0">
                  <c:v>31.9</c:v>
                </c:pt>
                <c:pt idx="1">
                  <c:v>47.2</c:v>
                </c:pt>
              </c:numCache>
            </c:numRef>
          </c:val>
          <c:extLst>
            <c:ext xmlns:c16="http://schemas.microsoft.com/office/drawing/2014/chart" uri="{C3380CC4-5D6E-409C-BE32-E72D297353CC}">
              <c16:uniqueId val="{00000000-3C38-4B7D-94F1-01E92C78FFE6}"/>
            </c:ext>
          </c:extLst>
        </c:ser>
        <c:ser>
          <c:idx val="1"/>
          <c:order val="1"/>
          <c:tx>
            <c:strRef>
              <c:f>גיליון1!$A$3</c:f>
              <c:strCache>
                <c:ptCount val="1"/>
                <c:pt idx="0">
                  <c:v>תל-אביב-יפו</c:v>
                </c:pt>
              </c:strCache>
            </c:strRef>
          </c:tx>
          <c:spPr>
            <a:solidFill>
              <a:srgbClr val="C00000"/>
            </a:solidFill>
          </c:spPr>
          <c:invertIfNegative val="0"/>
          <c:dLbls>
            <c:spPr>
              <a:noFill/>
              <a:ln>
                <a:noFill/>
              </a:ln>
              <a:effectLst/>
            </c:spPr>
            <c:txPr>
              <a:bodyPr/>
              <a:lstStyle/>
              <a:p>
                <a:pPr>
                  <a:defRPr sz="1600" b="0">
                    <a:solidFill>
                      <a:schemeClr val="bg1"/>
                    </a:solidFil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גיליון1!$B$1:$C$1</c:f>
              <c:strCache>
                <c:ptCount val="2"/>
                <c:pt idx="0">
                  <c:v>רווקות</c:v>
                </c:pt>
                <c:pt idx="1">
                  <c:v>רווקים</c:v>
                </c:pt>
              </c:strCache>
            </c:strRef>
          </c:cat>
          <c:val>
            <c:numRef>
              <c:f>גיליון1!$B$3:$C$3</c:f>
              <c:numCache>
                <c:formatCode>0.0</c:formatCode>
                <c:ptCount val="2"/>
                <c:pt idx="0">
                  <c:v>61.8</c:v>
                </c:pt>
                <c:pt idx="1">
                  <c:v>71.8</c:v>
                </c:pt>
              </c:numCache>
            </c:numRef>
          </c:val>
          <c:extLst>
            <c:ext xmlns:c16="http://schemas.microsoft.com/office/drawing/2014/chart" uri="{C3380CC4-5D6E-409C-BE32-E72D297353CC}">
              <c16:uniqueId val="{00000001-3C38-4B7D-94F1-01E92C78FFE6}"/>
            </c:ext>
          </c:extLst>
        </c:ser>
        <c:dLbls>
          <c:dLblPos val="inEnd"/>
          <c:showLegendKey val="0"/>
          <c:showVal val="1"/>
          <c:showCatName val="0"/>
          <c:showSerName val="0"/>
          <c:showPercent val="0"/>
          <c:showBubbleSize val="0"/>
        </c:dLbls>
        <c:gapWidth val="150"/>
        <c:axId val="48241664"/>
        <c:axId val="48247552"/>
      </c:barChart>
      <c:catAx>
        <c:axId val="48241664"/>
        <c:scaling>
          <c:orientation val="minMax"/>
        </c:scaling>
        <c:delete val="0"/>
        <c:axPos val="b"/>
        <c:numFmt formatCode="General" sourceLinked="0"/>
        <c:majorTickMark val="out"/>
        <c:minorTickMark val="none"/>
        <c:tickLblPos val="nextTo"/>
        <c:spPr>
          <a:ln>
            <a:noFill/>
          </a:ln>
        </c:spPr>
        <c:txPr>
          <a:bodyPr/>
          <a:lstStyle/>
          <a:p>
            <a:pPr>
              <a:defRPr sz="1600"/>
            </a:pPr>
            <a:endParaRPr lang="he-IL"/>
          </a:p>
        </c:txPr>
        <c:crossAx val="48247552"/>
        <c:crosses val="autoZero"/>
        <c:auto val="1"/>
        <c:lblAlgn val="ctr"/>
        <c:lblOffset val="100"/>
        <c:noMultiLvlLbl val="0"/>
      </c:catAx>
      <c:valAx>
        <c:axId val="48247552"/>
        <c:scaling>
          <c:orientation val="minMax"/>
        </c:scaling>
        <c:delete val="0"/>
        <c:axPos val="l"/>
        <c:majorGridlines/>
        <c:title>
          <c:tx>
            <c:rich>
              <a:bodyPr rot="0" vert="horz"/>
              <a:lstStyle/>
              <a:p>
                <a:pPr>
                  <a:defRPr lang="he-IL" sz="1200" kern="1200" dirty="0" smtClean="0">
                    <a:solidFill>
                      <a:srgbClr val="5E5E5E"/>
                    </a:solidFill>
                    <a:latin typeface="Arial" pitchFamily="34" charset="0"/>
                    <a:ea typeface="+mn-ea"/>
                    <a:cs typeface="Arial" pitchFamily="34" charset="0"/>
                  </a:defRPr>
                </a:pPr>
                <a:r>
                  <a:rPr lang="he-IL" sz="1200" kern="1200" dirty="0">
                    <a:solidFill>
                      <a:srgbClr val="5E5E5E"/>
                    </a:solidFill>
                    <a:latin typeface="Arial" pitchFamily="34" charset="0"/>
                    <a:ea typeface="+mn-ea"/>
                    <a:cs typeface="Arial" pitchFamily="34" charset="0"/>
                  </a:rPr>
                  <a:t>אחוזים</a:t>
                </a:r>
              </a:p>
            </c:rich>
          </c:tx>
          <c:layout>
            <c:manualLayout>
              <c:xMode val="edge"/>
              <c:yMode val="edge"/>
              <c:x val="0"/>
              <c:y val="4.0577735371451096E-2"/>
            </c:manualLayout>
          </c:layout>
          <c:overlay val="0"/>
        </c:title>
        <c:numFmt formatCode="General" sourceLinked="0"/>
        <c:majorTickMark val="out"/>
        <c:minorTickMark val="none"/>
        <c:tickLblPos val="nextTo"/>
        <c:txPr>
          <a:bodyPr/>
          <a:lstStyle/>
          <a:p>
            <a:pPr>
              <a:defRPr sz="1400">
                <a:solidFill>
                  <a:srgbClr val="5E5E5E"/>
                </a:solidFill>
              </a:defRPr>
            </a:pPr>
            <a:endParaRPr lang="he-IL"/>
          </a:p>
        </c:txPr>
        <c:crossAx val="48241664"/>
        <c:crosses val="autoZero"/>
        <c:crossBetween val="between"/>
        <c:majorUnit val="20"/>
      </c:valAx>
      <c:spPr>
        <a:ln>
          <a:noFill/>
        </a:ln>
      </c:spPr>
    </c:plotArea>
    <c:legend>
      <c:legendPos val="b"/>
      <c:layout>
        <c:manualLayout>
          <c:xMode val="edge"/>
          <c:yMode val="edge"/>
          <c:x val="0.29849746572209346"/>
          <c:y val="0.85338376924347981"/>
          <c:w val="0.46713346512083098"/>
          <c:h val="0.1184619247495359"/>
        </c:manualLayout>
      </c:layout>
      <c:overlay val="0"/>
      <c:txPr>
        <a:bodyPr/>
        <a:lstStyle/>
        <a:p>
          <a:pPr>
            <a:defRPr sz="1600"/>
          </a:pPr>
          <a:endParaRPr lang="he-IL"/>
        </a:p>
      </c:txPr>
    </c:legend>
    <c:plotVisOnly val="1"/>
    <c:dispBlanksAs val="gap"/>
    <c:showDLblsOverMax val="0"/>
  </c:chart>
  <c:txPr>
    <a:bodyPr/>
    <a:lstStyle/>
    <a:p>
      <a:pPr>
        <a:defRPr sz="1800"/>
      </a:pPr>
      <a:endParaRPr lang="he-IL"/>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666167808937495E-2"/>
          <c:y val="0.17205320098533114"/>
          <c:w val="0.92534673446596716"/>
          <c:h val="0.54298816886307166"/>
        </c:manualLayout>
      </c:layout>
      <c:barChart>
        <c:barDir val="col"/>
        <c:grouping val="clustered"/>
        <c:varyColors val="0"/>
        <c:ser>
          <c:idx val="0"/>
          <c:order val="0"/>
          <c:tx>
            <c:strRef>
              <c:f>גיליון1!$A$3</c:f>
              <c:strCache>
                <c:ptCount val="1"/>
                <c:pt idx="0">
                  <c:v> ת"א -יפו</c:v>
                </c:pt>
              </c:strCache>
            </c:strRef>
          </c:tx>
          <c:spPr>
            <a:solidFill>
              <a:srgbClr val="C85100"/>
            </a:solidFill>
          </c:spPr>
          <c:invertIfNegative val="0"/>
          <c:dLbls>
            <c:dLbl>
              <c:idx val="0"/>
              <c:layout>
                <c:manualLayout>
                  <c:x val="-1.4398848092152627E-3"/>
                  <c:y val="8.93861160785103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CD5-4FAD-92F2-DD6E722606EC}"/>
                </c:ext>
              </c:extLst>
            </c:dLbl>
            <c:dLbl>
              <c:idx val="1"/>
              <c:layout>
                <c:manualLayout>
                  <c:x val="2.8797696184305784E-3"/>
                  <c:y val="8.93861160785103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CD5-4FAD-92F2-DD6E722606EC}"/>
                </c:ext>
              </c:extLst>
            </c:dLbl>
            <c:dLbl>
              <c:idx val="2"/>
              <c:layout>
                <c:manualLayout>
                  <c:x val="-2.8797696184305254E-3"/>
                  <c:y val="7.90723334540668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CD5-4FAD-92F2-DD6E722606EC}"/>
                </c:ext>
              </c:extLst>
            </c:dLbl>
            <c:dLbl>
              <c:idx val="3"/>
              <c:layout>
                <c:manualLayout>
                  <c:x val="4.3196544276457886E-3"/>
                  <c:y val="8.5948188537029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CD5-4FAD-92F2-DD6E722606EC}"/>
                </c:ext>
              </c:extLst>
            </c:dLbl>
            <c:dLbl>
              <c:idx val="4"/>
              <c:layout>
                <c:manualLayout>
                  <c:x val="1.0559033288725005E-16"/>
                  <c:y val="7.563440591258568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CD5-4FAD-92F2-DD6E722606EC}"/>
                </c:ext>
              </c:extLst>
            </c:dLbl>
            <c:spPr>
              <a:noFill/>
              <a:ln>
                <a:noFill/>
              </a:ln>
              <a:effectLst/>
            </c:spPr>
            <c:txPr>
              <a:bodyPr/>
              <a:lstStyle/>
              <a:p>
                <a:pPr>
                  <a:defRPr sz="1400" b="0" baseline="0">
                    <a:solidFill>
                      <a:schemeClr val="bg1"/>
                    </a:solidFill>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גיליון1!$B$2:$E$2</c:f>
              <c:strCache>
                <c:ptCount val="4"/>
                <c:pt idx="0">
                  <c:v>משקי  בית עם נפש אחת </c:v>
                </c:pt>
                <c:pt idx="1">
                  <c:v>משקי בית משפחתיים</c:v>
                </c:pt>
                <c:pt idx="2">
                  <c:v>משקי בית עם ילדים עד גיל 18</c:v>
                </c:pt>
                <c:pt idx="3">
                  <c:v>משקי בית יהודים</c:v>
                </c:pt>
              </c:strCache>
            </c:strRef>
          </c:cat>
          <c:val>
            <c:numRef>
              <c:f>גיליון1!$B$3:$E$3</c:f>
              <c:numCache>
                <c:formatCode>0%</c:formatCode>
                <c:ptCount val="4"/>
                <c:pt idx="0">
                  <c:v>0.38400000000000001</c:v>
                </c:pt>
                <c:pt idx="1">
                  <c:v>0.57499999999999996</c:v>
                </c:pt>
                <c:pt idx="2">
                  <c:v>0.24299999999999999</c:v>
                </c:pt>
                <c:pt idx="3">
                  <c:v>0.95799999999999996</c:v>
                </c:pt>
              </c:numCache>
            </c:numRef>
          </c:val>
          <c:extLst>
            <c:ext xmlns:c16="http://schemas.microsoft.com/office/drawing/2014/chart" uri="{C3380CC4-5D6E-409C-BE32-E72D297353CC}">
              <c16:uniqueId val="{00000005-0CD5-4FAD-92F2-DD6E722606EC}"/>
            </c:ext>
          </c:extLst>
        </c:ser>
        <c:ser>
          <c:idx val="1"/>
          <c:order val="1"/>
          <c:tx>
            <c:strRef>
              <c:f>גיליון1!$A$4</c:f>
              <c:strCache>
                <c:ptCount val="1"/>
                <c:pt idx="0">
                  <c:v> ישראל</c:v>
                </c:pt>
              </c:strCache>
            </c:strRef>
          </c:tx>
          <c:spPr>
            <a:solidFill>
              <a:srgbClr val="1C6B75"/>
            </a:solidFill>
          </c:spPr>
          <c:invertIfNegative val="0"/>
          <c:dLbls>
            <c:dLbl>
              <c:idx val="0"/>
              <c:layout>
                <c:manualLayout>
                  <c:x val="-4.3196544276457886E-3"/>
                  <c:y val="7.90723334540668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CD5-4FAD-92F2-DD6E722606EC}"/>
                </c:ext>
              </c:extLst>
            </c:dLbl>
            <c:dLbl>
              <c:idx val="1"/>
              <c:layout>
                <c:manualLayout>
                  <c:x val="-1.4398848092152627E-3"/>
                  <c:y val="7.90723334540668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CD5-4FAD-92F2-DD6E722606EC}"/>
                </c:ext>
              </c:extLst>
            </c:dLbl>
            <c:dLbl>
              <c:idx val="2"/>
              <c:layout>
                <c:manualLayout>
                  <c:x val="0"/>
                  <c:y val="7.90723334540668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CD5-4FAD-92F2-DD6E722606EC}"/>
                </c:ext>
              </c:extLst>
            </c:dLbl>
            <c:dLbl>
              <c:idx val="3"/>
              <c:layout>
                <c:manualLayout>
                  <c:x val="0"/>
                  <c:y val="8.93861160785104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CD5-4FAD-92F2-DD6E722606EC}"/>
                </c:ext>
              </c:extLst>
            </c:dLbl>
            <c:dLbl>
              <c:idx val="4"/>
              <c:layout>
                <c:manualLayout>
                  <c:x val="-2.8797696184305254E-3"/>
                  <c:y val="8.251026099554802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CD5-4FAD-92F2-DD6E722606EC}"/>
                </c:ext>
              </c:extLst>
            </c:dLbl>
            <c:spPr>
              <a:noFill/>
              <a:ln>
                <a:noFill/>
              </a:ln>
              <a:effectLst/>
            </c:spPr>
            <c:txPr>
              <a:bodyPr/>
              <a:lstStyle/>
              <a:p>
                <a:pPr>
                  <a:defRPr sz="1400" b="0">
                    <a:solidFill>
                      <a:schemeClr val="bg1"/>
                    </a:solidFill>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גיליון1!$B$2:$E$2</c:f>
              <c:strCache>
                <c:ptCount val="4"/>
                <c:pt idx="0">
                  <c:v>משקי  בית עם נפש אחת </c:v>
                </c:pt>
                <c:pt idx="1">
                  <c:v>משקי בית משפחתיים</c:v>
                </c:pt>
                <c:pt idx="2">
                  <c:v>משקי בית עם ילדים עד גיל 18</c:v>
                </c:pt>
                <c:pt idx="3">
                  <c:v>משקי בית יהודים</c:v>
                </c:pt>
              </c:strCache>
            </c:strRef>
          </c:cat>
          <c:val>
            <c:numRef>
              <c:f>גיליון1!$B$4:$E$4</c:f>
              <c:numCache>
                <c:formatCode>0%</c:formatCode>
                <c:ptCount val="4"/>
                <c:pt idx="0">
                  <c:v>0.19900000000000001</c:v>
                </c:pt>
                <c:pt idx="1">
                  <c:v>0.78400000000000003</c:v>
                </c:pt>
                <c:pt idx="2">
                  <c:v>0.433</c:v>
                </c:pt>
                <c:pt idx="3">
                  <c:v>0.81699999999999995</c:v>
                </c:pt>
              </c:numCache>
            </c:numRef>
          </c:val>
          <c:extLst>
            <c:ext xmlns:c16="http://schemas.microsoft.com/office/drawing/2014/chart" uri="{C3380CC4-5D6E-409C-BE32-E72D297353CC}">
              <c16:uniqueId val="{0000000B-0CD5-4FAD-92F2-DD6E722606EC}"/>
            </c:ext>
          </c:extLst>
        </c:ser>
        <c:dLbls>
          <c:dLblPos val="outEnd"/>
          <c:showLegendKey val="0"/>
          <c:showVal val="1"/>
          <c:showCatName val="0"/>
          <c:showSerName val="0"/>
          <c:showPercent val="0"/>
          <c:showBubbleSize val="0"/>
        </c:dLbls>
        <c:gapWidth val="98"/>
        <c:axId val="48761472"/>
        <c:axId val="48763264"/>
      </c:barChart>
      <c:catAx>
        <c:axId val="48761472"/>
        <c:scaling>
          <c:orientation val="minMax"/>
        </c:scaling>
        <c:delete val="0"/>
        <c:axPos val="b"/>
        <c:numFmt formatCode="General" sourceLinked="0"/>
        <c:majorTickMark val="out"/>
        <c:minorTickMark val="none"/>
        <c:tickLblPos val="nextTo"/>
        <c:txPr>
          <a:bodyPr/>
          <a:lstStyle/>
          <a:p>
            <a:pPr>
              <a:defRPr sz="1400" b="0"/>
            </a:pPr>
            <a:endParaRPr lang="he-IL"/>
          </a:p>
        </c:txPr>
        <c:crossAx val="48763264"/>
        <c:crosses val="autoZero"/>
        <c:auto val="1"/>
        <c:lblAlgn val="ctr"/>
        <c:lblOffset val="100"/>
        <c:noMultiLvlLbl val="0"/>
      </c:catAx>
      <c:valAx>
        <c:axId val="48763264"/>
        <c:scaling>
          <c:orientation val="minMax"/>
          <c:max val="1"/>
          <c:min val="0"/>
        </c:scaling>
        <c:delete val="0"/>
        <c:axPos val="l"/>
        <c:majorGridlines/>
        <c:numFmt formatCode="0%" sourceLinked="1"/>
        <c:majorTickMark val="out"/>
        <c:minorTickMark val="none"/>
        <c:tickLblPos val="nextTo"/>
        <c:txPr>
          <a:bodyPr/>
          <a:lstStyle/>
          <a:p>
            <a:pPr>
              <a:defRPr>
                <a:solidFill>
                  <a:srgbClr val="5E5E5E"/>
                </a:solidFill>
              </a:defRPr>
            </a:pPr>
            <a:endParaRPr lang="he-IL"/>
          </a:p>
        </c:txPr>
        <c:crossAx val="48761472"/>
        <c:crosses val="autoZero"/>
        <c:crossBetween val="between"/>
        <c:majorUnit val="0.2"/>
      </c:valAx>
    </c:plotArea>
    <c:legend>
      <c:legendPos val="b"/>
      <c:layout>
        <c:manualLayout>
          <c:xMode val="edge"/>
          <c:yMode val="edge"/>
          <c:x val="0.31087836290315984"/>
          <c:y val="0.90326405531660503"/>
          <c:w val="0.40096744386433336"/>
          <c:h val="8.1465888991214611E-2"/>
        </c:manualLayout>
      </c:layout>
      <c:overlay val="0"/>
      <c:spPr>
        <a:ln>
          <a:noFill/>
        </a:ln>
      </c:spPr>
      <c:txPr>
        <a:bodyPr/>
        <a:lstStyle/>
        <a:p>
          <a:pPr>
            <a:defRPr sz="1400" b="0"/>
          </a:pPr>
          <a:endParaRPr lang="he-IL"/>
        </a:p>
      </c:txPr>
    </c:legend>
    <c:plotVisOnly val="1"/>
    <c:dispBlanksAs val="gap"/>
    <c:showDLblsOverMax val="0"/>
  </c:chart>
  <c:txPr>
    <a:bodyPr/>
    <a:lstStyle/>
    <a:p>
      <a:pPr>
        <a:defRPr sz="1200"/>
      </a:pPr>
      <a:endParaRPr lang="he-IL"/>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924619932804952E-2"/>
          <c:y val="0.16066320012062152"/>
          <c:w val="0.73548664067705516"/>
          <c:h val="0.69536693343596745"/>
        </c:manualLayout>
      </c:layout>
      <c:lineChart>
        <c:grouping val="standard"/>
        <c:varyColors val="0"/>
        <c:ser>
          <c:idx val="0"/>
          <c:order val="0"/>
          <c:tx>
            <c:strRef>
              <c:f>גיליון1!$A$1</c:f>
              <c:strCache>
                <c:ptCount val="1"/>
                <c:pt idx="0">
                  <c:v>עמודה1</c:v>
                </c:pt>
              </c:strCache>
            </c:strRef>
          </c:tx>
          <c:spPr>
            <a:ln w="31750">
              <a:solidFill>
                <a:srgbClr val="1C6B75"/>
              </a:solidFill>
            </a:ln>
          </c:spPr>
          <c:marker>
            <c:symbol val="none"/>
          </c:marker>
          <c:dLbls>
            <c:dLbl>
              <c:idx val="10"/>
              <c:layout>
                <c:manualLayout>
                  <c:x val="-2.9056875449964003E-2"/>
                  <c:y val="2.81329151064730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AD-4EEC-9964-A1874BD0111C}"/>
                </c:ext>
              </c:extLst>
            </c:dLbl>
            <c:dLbl>
              <c:idx val="13"/>
              <c:layout>
                <c:manualLayout>
                  <c:x val="-2.9056875449964003E-2"/>
                  <c:y val="3.43176858633185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AD-4EEC-9964-A1874BD0111C}"/>
                </c:ext>
              </c:extLst>
            </c:dLbl>
            <c:dLbl>
              <c:idx val="14"/>
              <c:layout>
                <c:manualLayout>
                  <c:x val="-3.0496760259179266E-2"/>
                  <c:y val="2.81329151064730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AD-4EEC-9964-A1874BD0111C}"/>
                </c:ext>
              </c:extLst>
            </c:dLbl>
            <c:dLbl>
              <c:idx val="15"/>
              <c:layout>
                <c:manualLayout>
                  <c:x val="-2.4787560302262434E-2"/>
                  <c:y val="3.74100712417412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FAD-4EEC-9964-A1874BD0111C}"/>
                </c:ext>
              </c:extLst>
            </c:dLbl>
            <c:dLbl>
              <c:idx val="16"/>
              <c:layout>
                <c:manualLayout>
                  <c:x val="-2.329733621310295E-2"/>
                  <c:y val="2.81329151064730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AD-4EEC-9964-A1874BD0111C}"/>
                </c:ext>
              </c:extLst>
            </c:dLbl>
            <c:dLbl>
              <c:idx val="17"/>
              <c:layout>
                <c:manualLayout>
                  <c:x val="-2.4737221022318213E-2"/>
                  <c:y val="4.1772738704568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AD-4EEC-9964-A1874BD0111C}"/>
                </c:ext>
              </c:extLst>
            </c:dLbl>
            <c:dLbl>
              <c:idx val="18"/>
              <c:layout>
                <c:manualLayout>
                  <c:x val="-3.0604620144516873E-2"/>
                  <c:y val="3.36133032365687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FAD-4EEC-9964-A1874BD0111C}"/>
                </c:ext>
              </c:extLst>
            </c:dLbl>
            <c:dLbl>
              <c:idx val="19"/>
              <c:layout>
                <c:manualLayout>
                  <c:x val="-2.549130422253746E-2"/>
                  <c:y val="-3.94019726212765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AD-4EEC-9964-A1874BD0111C}"/>
                </c:ext>
              </c:extLst>
            </c:dLbl>
            <c:dLbl>
              <c:idx val="20"/>
              <c:layout>
                <c:manualLayout>
                  <c:x val="-2.8724734963006263E-2"/>
                  <c:y val="2.31485531971980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FAD-4EEC-9964-A1874BD0111C}"/>
                </c:ext>
              </c:extLst>
            </c:dLbl>
            <c:dLbl>
              <c:idx val="21"/>
              <c:layout>
                <c:manualLayout>
                  <c:x val="-1.8268513187600966E-2"/>
                  <c:y val="3.79636272434046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FAD-4EEC-9964-A1874BD0111C}"/>
                </c:ext>
              </c:extLst>
            </c:dLbl>
            <c:spPr>
              <a:noFill/>
              <a:ln>
                <a:noFill/>
              </a:ln>
              <a:effectLst/>
            </c:spPr>
            <c:txPr>
              <a:bodyPr/>
              <a:lstStyle/>
              <a:p>
                <a:pPr>
                  <a:defRPr sz="1000">
                    <a:solidFill>
                      <a:srgbClr val="1C6B75"/>
                    </a:solidFill>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גיליון1!$A$2:$A$10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val>
          <c:smooth val="0"/>
          <c:extLst>
            <c:ext xmlns:c16="http://schemas.microsoft.com/office/drawing/2014/chart" uri="{C3380CC4-5D6E-409C-BE32-E72D297353CC}">
              <c16:uniqueId val="{0000000A-CFAD-4EEC-9964-A1874BD0111C}"/>
            </c:ext>
          </c:extLst>
        </c:ser>
        <c:ser>
          <c:idx val="1"/>
          <c:order val="1"/>
          <c:tx>
            <c:strRef>
              <c:f>גיליון1!$B$1</c:f>
              <c:strCache>
                <c:ptCount val="1"/>
                <c:pt idx="0">
                  <c:v>משקי בית עם ילדים עד גיל 17</c:v>
                </c:pt>
              </c:strCache>
            </c:strRef>
          </c:tx>
          <c:spPr>
            <a:ln w="31750">
              <a:solidFill>
                <a:srgbClr val="C85100"/>
              </a:solidFill>
            </a:ln>
          </c:spPr>
          <c:marker>
            <c:symbol val="triangle"/>
            <c:size val="7"/>
            <c:spPr>
              <a:solidFill>
                <a:srgbClr val="C85100"/>
              </a:solidFill>
              <a:ln>
                <a:solidFill>
                  <a:srgbClr val="C85100"/>
                </a:solidFill>
              </a:ln>
            </c:spPr>
          </c:marker>
          <c:dLbls>
            <c:spPr>
              <a:noFill/>
              <a:ln>
                <a:noFill/>
              </a:ln>
              <a:effectLst/>
            </c:spPr>
            <c:txPr>
              <a:bodyPr/>
              <a:lstStyle/>
              <a:p>
                <a:pPr>
                  <a:defRPr sz="1200">
                    <a:solidFill>
                      <a:srgbClr val="C85100"/>
                    </a:solidFill>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גיליון1!$B$2:$B$10</c:f>
              <c:numCache>
                <c:formatCode>0.0</c:formatCode>
                <c:ptCount val="9"/>
                <c:pt idx="0">
                  <c:v>39.700000000000003</c:v>
                </c:pt>
                <c:pt idx="1">
                  <c:v>42.2</c:v>
                </c:pt>
                <c:pt idx="2">
                  <c:v>44.2</c:v>
                </c:pt>
                <c:pt idx="3">
                  <c:v>46.6</c:v>
                </c:pt>
                <c:pt idx="4">
                  <c:v>46.8</c:v>
                </c:pt>
                <c:pt idx="5">
                  <c:v>47.1</c:v>
                </c:pt>
                <c:pt idx="6">
                  <c:v>47.9</c:v>
                </c:pt>
                <c:pt idx="7">
                  <c:v>50.1</c:v>
                </c:pt>
                <c:pt idx="8">
                  <c:v>49.9</c:v>
                </c:pt>
              </c:numCache>
            </c:numRef>
          </c:val>
          <c:smooth val="0"/>
          <c:extLst>
            <c:ext xmlns:c16="http://schemas.microsoft.com/office/drawing/2014/chart" uri="{C3380CC4-5D6E-409C-BE32-E72D297353CC}">
              <c16:uniqueId val="{00000015-CFAD-4EEC-9964-A1874BD0111C}"/>
            </c:ext>
          </c:extLst>
        </c:ser>
        <c:ser>
          <c:idx val="2"/>
          <c:order val="2"/>
          <c:tx>
            <c:strRef>
              <c:f>גיליון1!$C$1</c:f>
              <c:strCache>
                <c:ptCount val="1"/>
                <c:pt idx="0">
                  <c:v>סה"כ משקי בית</c:v>
                </c:pt>
              </c:strCache>
            </c:strRef>
          </c:tx>
          <c:spPr>
            <a:ln>
              <a:solidFill>
                <a:srgbClr val="1C6B75"/>
              </a:solidFill>
            </a:ln>
          </c:spPr>
          <c:marker>
            <c:symbol val="diamond"/>
            <c:size val="7"/>
            <c:spPr>
              <a:solidFill>
                <a:srgbClr val="1C6B75"/>
              </a:solidFill>
            </c:spPr>
          </c:marker>
          <c:dLbls>
            <c:spPr>
              <a:noFill/>
              <a:ln>
                <a:noFill/>
              </a:ln>
              <a:effectLst/>
            </c:spPr>
            <c:txPr>
              <a:bodyPr/>
              <a:lstStyle/>
              <a:p>
                <a:pPr>
                  <a:defRPr sz="1200">
                    <a:solidFill>
                      <a:srgbClr val="1C6B75"/>
                    </a:solidFill>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גיליון1!$C$2:$C$10</c:f>
              <c:numCache>
                <c:formatCode>0.0</c:formatCode>
                <c:ptCount val="9"/>
                <c:pt idx="0">
                  <c:v>178.4</c:v>
                </c:pt>
                <c:pt idx="1">
                  <c:v>181.2</c:v>
                </c:pt>
                <c:pt idx="2">
                  <c:v>184.6</c:v>
                </c:pt>
                <c:pt idx="3">
                  <c:v>186.8</c:v>
                </c:pt>
                <c:pt idx="4">
                  <c:v>189.4</c:v>
                </c:pt>
                <c:pt idx="5">
                  <c:v>194.4</c:v>
                </c:pt>
                <c:pt idx="6">
                  <c:v>196</c:v>
                </c:pt>
                <c:pt idx="7">
                  <c:v>199.7</c:v>
                </c:pt>
                <c:pt idx="8">
                  <c:v>205.5</c:v>
                </c:pt>
              </c:numCache>
            </c:numRef>
          </c:val>
          <c:smooth val="0"/>
          <c:extLst>
            <c:ext xmlns:c16="http://schemas.microsoft.com/office/drawing/2014/chart" uri="{C3380CC4-5D6E-409C-BE32-E72D297353CC}">
              <c16:uniqueId val="{00000016-CFAD-4EEC-9964-A1874BD0111C}"/>
            </c:ext>
          </c:extLst>
        </c:ser>
        <c:dLbls>
          <c:dLblPos val="t"/>
          <c:showLegendKey val="0"/>
          <c:showVal val="1"/>
          <c:showCatName val="0"/>
          <c:showSerName val="0"/>
          <c:showPercent val="0"/>
          <c:showBubbleSize val="0"/>
        </c:dLbls>
        <c:smooth val="0"/>
        <c:axId val="47830912"/>
        <c:axId val="47832448"/>
      </c:lineChart>
      <c:catAx>
        <c:axId val="47830912"/>
        <c:scaling>
          <c:orientation val="minMax"/>
        </c:scaling>
        <c:delete val="0"/>
        <c:axPos val="b"/>
        <c:numFmt formatCode="General" sourceLinked="0"/>
        <c:majorTickMark val="out"/>
        <c:minorTickMark val="none"/>
        <c:tickLblPos val="nextTo"/>
        <c:txPr>
          <a:bodyPr/>
          <a:lstStyle/>
          <a:p>
            <a:pPr>
              <a:defRPr sz="1400"/>
            </a:pPr>
            <a:endParaRPr lang="he-IL"/>
          </a:p>
        </c:txPr>
        <c:crossAx val="47832448"/>
        <c:crosses val="autoZero"/>
        <c:auto val="1"/>
        <c:lblAlgn val="ctr"/>
        <c:lblOffset val="100"/>
        <c:tickLblSkip val="1"/>
        <c:noMultiLvlLbl val="0"/>
      </c:catAx>
      <c:valAx>
        <c:axId val="47832448"/>
        <c:scaling>
          <c:orientation val="minMax"/>
          <c:max val="250"/>
          <c:min val="0"/>
        </c:scaling>
        <c:delete val="0"/>
        <c:axPos val="l"/>
        <c:majorGridlines/>
        <c:title>
          <c:tx>
            <c:rich>
              <a:bodyPr rot="0" vert="horz"/>
              <a:lstStyle/>
              <a:p>
                <a:pPr>
                  <a:defRPr/>
                </a:pPr>
                <a:r>
                  <a:rPr lang="he-IL" sz="1200" b="0" dirty="0" smtClean="0">
                    <a:solidFill>
                      <a:srgbClr val="5E5E5E"/>
                    </a:solidFill>
                    <a:latin typeface="+mn-lt"/>
                    <a:ea typeface="+mn-ea"/>
                    <a:cs typeface="+mn-cs"/>
                  </a:rPr>
                  <a:t>משקי בית</a:t>
                </a:r>
              </a:p>
              <a:p>
                <a:pPr>
                  <a:defRPr/>
                </a:pPr>
                <a:r>
                  <a:rPr lang="he-IL" sz="1200" b="0" dirty="0" smtClean="0">
                    <a:solidFill>
                      <a:srgbClr val="5E5E5E"/>
                    </a:solidFill>
                    <a:latin typeface="+mn-lt"/>
                    <a:ea typeface="+mn-ea"/>
                    <a:cs typeface="+mn-cs"/>
                  </a:rPr>
                  <a:t>(אלפים)</a:t>
                </a:r>
                <a:endParaRPr lang="he-IL" sz="1200" b="0" dirty="0">
                  <a:solidFill>
                    <a:srgbClr val="5E5E5E"/>
                  </a:solidFill>
                  <a:latin typeface="+mn-lt"/>
                  <a:ea typeface="+mn-ea"/>
                  <a:cs typeface="+mn-cs"/>
                </a:endParaRPr>
              </a:p>
            </c:rich>
          </c:tx>
          <c:layout>
            <c:manualLayout>
              <c:xMode val="edge"/>
              <c:yMode val="edge"/>
              <c:x val="2.0912443550810591E-2"/>
              <c:y val="1.574725824114781E-2"/>
            </c:manualLayout>
          </c:layout>
          <c:overlay val="0"/>
        </c:title>
        <c:numFmt formatCode="General" sourceLinked="0"/>
        <c:majorTickMark val="out"/>
        <c:minorTickMark val="none"/>
        <c:tickLblPos val="nextTo"/>
        <c:txPr>
          <a:bodyPr/>
          <a:lstStyle/>
          <a:p>
            <a:pPr>
              <a:defRPr>
                <a:solidFill>
                  <a:srgbClr val="5E5E5E"/>
                </a:solidFill>
              </a:defRPr>
            </a:pPr>
            <a:endParaRPr lang="he-IL"/>
          </a:p>
        </c:txPr>
        <c:crossAx val="47830912"/>
        <c:crosses val="autoZero"/>
        <c:crossBetween val="between"/>
        <c:majorUnit val="50"/>
        <c:minorUnit val="10"/>
      </c:valAx>
    </c:plotArea>
    <c:legend>
      <c:legendPos val="b"/>
      <c:legendEntry>
        <c:idx val="0"/>
        <c:delete val="1"/>
      </c:legendEntry>
      <c:layout>
        <c:manualLayout>
          <c:xMode val="edge"/>
          <c:yMode val="edge"/>
          <c:x val="0.35549060439667068"/>
          <c:y val="0.92254424560793036"/>
          <c:w val="0.3218812025007895"/>
          <c:h val="6.414486440709942E-2"/>
        </c:manualLayout>
      </c:layout>
      <c:overlay val="0"/>
      <c:txPr>
        <a:bodyPr/>
        <a:lstStyle/>
        <a:p>
          <a:pPr>
            <a:defRPr sz="1400"/>
          </a:pPr>
          <a:endParaRPr lang="he-IL"/>
        </a:p>
      </c:txPr>
    </c:legend>
    <c:plotVisOnly val="1"/>
    <c:dispBlanksAs val="gap"/>
    <c:showDLblsOverMax val="0"/>
  </c:chart>
  <c:txPr>
    <a:bodyPr/>
    <a:lstStyle/>
    <a:p>
      <a:pPr>
        <a:defRPr sz="1200"/>
      </a:pPr>
      <a:endParaRPr lang="he-IL"/>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3846539573685E-2"/>
          <c:y val="0.21196728732268519"/>
          <c:w val="0.90374488870475556"/>
          <c:h val="0.64468693785796849"/>
        </c:manualLayout>
      </c:layout>
      <c:barChart>
        <c:barDir val="col"/>
        <c:grouping val="clustered"/>
        <c:varyColors val="0"/>
        <c:ser>
          <c:idx val="0"/>
          <c:order val="0"/>
          <c:tx>
            <c:strRef>
              <c:f>נתונים!$B$1</c:f>
              <c:strCache>
                <c:ptCount val="1"/>
                <c:pt idx="0">
                  <c:v>2019</c:v>
                </c:pt>
              </c:strCache>
            </c:strRef>
          </c:tx>
          <c:spPr>
            <a:solidFill>
              <a:srgbClr val="1C6B75"/>
            </a:solidFill>
            <a:ln w="25400">
              <a:noFill/>
            </a:ln>
          </c:spPr>
          <c:invertIfNegative val="0"/>
          <c:dPt>
            <c:idx val="0"/>
            <c:invertIfNegative val="0"/>
            <c:bubble3D val="0"/>
            <c:spPr>
              <a:solidFill>
                <a:srgbClr val="5E5E5E"/>
              </a:solidFill>
              <a:ln w="25400">
                <a:noFill/>
              </a:ln>
            </c:spPr>
            <c:extLst>
              <c:ext xmlns:c16="http://schemas.microsoft.com/office/drawing/2014/chart" uri="{C3380CC4-5D6E-409C-BE32-E72D297353CC}">
                <c16:uniqueId val="{00000001-5F17-4B32-9874-6BA632FAB6F5}"/>
              </c:ext>
            </c:extLst>
          </c:dPt>
          <c:dPt>
            <c:idx val="1"/>
            <c:invertIfNegative val="0"/>
            <c:bubble3D val="0"/>
            <c:spPr>
              <a:solidFill>
                <a:srgbClr val="C85100"/>
              </a:solidFill>
              <a:ln w="25400">
                <a:noFill/>
              </a:ln>
            </c:spPr>
            <c:extLst>
              <c:ext xmlns:c16="http://schemas.microsoft.com/office/drawing/2014/chart" uri="{C3380CC4-5D6E-409C-BE32-E72D297353CC}">
                <c16:uniqueId val="{00000003-5F17-4B32-9874-6BA632FAB6F5}"/>
              </c:ext>
            </c:extLst>
          </c:dPt>
          <c:dPt>
            <c:idx val="2"/>
            <c:invertIfNegative val="0"/>
            <c:bubble3D val="0"/>
            <c:extLst>
              <c:ext xmlns:c16="http://schemas.microsoft.com/office/drawing/2014/chart" uri="{C3380CC4-5D6E-409C-BE32-E72D297353CC}">
                <c16:uniqueId val="{00000004-5F17-4B32-9874-6BA632FAB6F5}"/>
              </c:ext>
            </c:extLst>
          </c:dPt>
          <c:dPt>
            <c:idx val="3"/>
            <c:invertIfNegative val="0"/>
            <c:bubble3D val="0"/>
            <c:spPr>
              <a:solidFill>
                <a:srgbClr val="5B2E76"/>
              </a:solidFill>
              <a:ln w="25400">
                <a:noFill/>
              </a:ln>
            </c:spPr>
            <c:extLst>
              <c:ext xmlns:c16="http://schemas.microsoft.com/office/drawing/2014/chart" uri="{C3380CC4-5D6E-409C-BE32-E72D297353CC}">
                <c16:uniqueId val="{00000006-5F17-4B32-9874-6BA632FAB6F5}"/>
              </c:ext>
            </c:extLst>
          </c:dPt>
          <c:dLbls>
            <c:spPr>
              <a:noFill/>
              <a:ln>
                <a:noFill/>
              </a:ln>
              <a:effectLst/>
            </c:spPr>
            <c:txPr>
              <a:bodyPr/>
              <a:lstStyle/>
              <a:p>
                <a:pPr>
                  <a:defRPr sz="1400" b="1" i="0" u="none" strike="noStrike" baseline="0">
                    <a:solidFill>
                      <a:srgbClr val="FFFFFF"/>
                    </a:solidFill>
                    <a:latin typeface="Arial"/>
                    <a:ea typeface="Arial"/>
                    <a:cs typeface="Aria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נתונים!$A$2:$A$5</c:f>
              <c:strCache>
                <c:ptCount val="4"/>
                <c:pt idx="0">
                  <c:v>ישראל</c:v>
                </c:pt>
                <c:pt idx="1">
                  <c:v>ת"א-יפו</c:v>
                </c:pt>
                <c:pt idx="2">
                  <c:v>ירושלים</c:v>
                </c:pt>
                <c:pt idx="3">
                  <c:v>חיפה</c:v>
                </c:pt>
              </c:strCache>
            </c:strRef>
          </c:cat>
          <c:val>
            <c:numRef>
              <c:f>נתונים!$B$2:$B$5</c:f>
              <c:numCache>
                <c:formatCode>General</c:formatCode>
                <c:ptCount val="4"/>
                <c:pt idx="0">
                  <c:v>45.1</c:v>
                </c:pt>
                <c:pt idx="1">
                  <c:v>70.599999999999994</c:v>
                </c:pt>
                <c:pt idx="2">
                  <c:v>38.700000000000003</c:v>
                </c:pt>
                <c:pt idx="3">
                  <c:v>63.1</c:v>
                </c:pt>
              </c:numCache>
            </c:numRef>
          </c:val>
          <c:extLst>
            <c:ext xmlns:c16="http://schemas.microsoft.com/office/drawing/2014/chart" uri="{C3380CC4-5D6E-409C-BE32-E72D297353CC}">
              <c16:uniqueId val="{00000007-5F17-4B32-9874-6BA632FAB6F5}"/>
            </c:ext>
          </c:extLst>
        </c:ser>
        <c:dLbls>
          <c:showLegendKey val="0"/>
          <c:showVal val="0"/>
          <c:showCatName val="0"/>
          <c:showSerName val="0"/>
          <c:showPercent val="0"/>
          <c:showBubbleSize val="0"/>
        </c:dLbls>
        <c:gapWidth val="100"/>
        <c:axId val="104729984"/>
        <c:axId val="104731776"/>
      </c:barChart>
      <c:catAx>
        <c:axId val="10472998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400" b="1" i="0" u="none" strike="noStrike" baseline="0">
                <a:solidFill>
                  <a:srgbClr val="000000"/>
                </a:solidFill>
                <a:latin typeface="Arial (Hebrew)"/>
                <a:ea typeface="Arial (Hebrew)"/>
                <a:cs typeface="Arial (Hebrew)"/>
              </a:defRPr>
            </a:pPr>
            <a:endParaRPr lang="he-IL"/>
          </a:p>
        </c:txPr>
        <c:crossAx val="104731776"/>
        <c:crosses val="autoZero"/>
        <c:auto val="1"/>
        <c:lblAlgn val="ctr"/>
        <c:lblOffset val="100"/>
        <c:tickLblSkip val="1"/>
        <c:tickMarkSkip val="1"/>
        <c:noMultiLvlLbl val="0"/>
      </c:catAx>
      <c:valAx>
        <c:axId val="104731776"/>
        <c:scaling>
          <c:orientation val="minMax"/>
          <c:max val="100"/>
        </c:scaling>
        <c:delete val="0"/>
        <c:axPos val="l"/>
        <c:majorGridlines>
          <c:spPr>
            <a:ln w="3175">
              <a:solidFill>
                <a:schemeClr val="bg1">
                  <a:lumMod val="50000"/>
                </a:schemeClr>
              </a:solidFill>
              <a:prstDash val="solid"/>
            </a:ln>
          </c:spPr>
        </c:majorGridlines>
        <c:title>
          <c:tx>
            <c:rich>
              <a:bodyPr rot="0" vert="horz"/>
              <a:lstStyle/>
              <a:p>
                <a:pPr algn="ctr">
                  <a:defRPr sz="1200" b="0" i="0" u="none" strike="noStrike" baseline="0">
                    <a:solidFill>
                      <a:srgbClr val="5E5E5E"/>
                    </a:solidFill>
                    <a:latin typeface="Arial (Hebrew)"/>
                    <a:ea typeface="Arial (Hebrew)"/>
                    <a:cs typeface="Arial (Hebrew)"/>
                  </a:defRPr>
                </a:pPr>
                <a:r>
                  <a:rPr lang="he-IL" sz="1200" b="0" dirty="0">
                    <a:solidFill>
                      <a:srgbClr val="5E5E5E"/>
                    </a:solidFill>
                  </a:rPr>
                  <a:t>אחוזים</a:t>
                </a:r>
              </a:p>
            </c:rich>
          </c:tx>
          <c:layout>
            <c:manualLayout>
              <c:xMode val="edge"/>
              <c:yMode val="edge"/>
              <c:x val="1.0865784682582817E-2"/>
              <c:y val="7.2113830786478275E-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5E5E5E"/>
                </a:solidFill>
                <a:latin typeface="Arial"/>
                <a:ea typeface="Arial"/>
                <a:cs typeface="Arial"/>
              </a:defRPr>
            </a:pPr>
            <a:endParaRPr lang="he-IL"/>
          </a:p>
        </c:txPr>
        <c:crossAx val="104729984"/>
        <c:crosses val="autoZero"/>
        <c:crossBetween val="between"/>
        <c:majorUnit val="20"/>
      </c:valAx>
      <c:spPr>
        <a:noFill/>
        <a:ln w="25400">
          <a:noFill/>
        </a:ln>
      </c:spPr>
    </c:plotArea>
    <c:plotVisOnly val="1"/>
    <c:dispBlanksAs val="gap"/>
    <c:showDLblsOverMax val="0"/>
  </c:chart>
  <c:spPr>
    <a:gradFill rotWithShape="0">
      <a:gsLst>
        <a:gs pos="0">
          <a:srgbClr xmlns:mc="http://schemas.openxmlformats.org/markup-compatibility/2006" xmlns:a14="http://schemas.microsoft.com/office/drawing/2010/main" val="FFFFFF" mc:Ignorable="a14" a14:legacySpreadsheetColorIndex="9"/>
        </a:gs>
        <a:gs pos="100000">
          <a:srgbClr xmlns:mc="http://schemas.openxmlformats.org/markup-compatibility/2006" xmlns:a14="http://schemas.microsoft.com/office/drawing/2010/main" val="FFFFFF" mc:Ignorable="a14" a14:legacySpreadsheetColorIndex="9">
            <a:gamma/>
            <a:tint val="39216"/>
            <a:invGamma/>
          </a:srgbClr>
        </a:gs>
      </a:gsLst>
      <a:lin ang="5400000" scaled="1"/>
    </a:gradFill>
    <a:ln w="12700">
      <a:noFill/>
      <a:prstDash val="solid"/>
    </a:ln>
  </c:spPr>
  <c:txPr>
    <a:bodyPr/>
    <a:lstStyle/>
    <a:p>
      <a:pPr>
        <a:defRPr sz="1575" b="0" i="0" u="none" strike="noStrike" baseline="0">
          <a:solidFill>
            <a:srgbClr val="000000"/>
          </a:solidFill>
          <a:latin typeface="Arial"/>
          <a:ea typeface="Arial"/>
          <a:cs typeface="Arial"/>
        </a:defRPr>
      </a:pPr>
      <a:endParaRPr lang="he-I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924619932804952E-2"/>
          <c:y val="0.11027197909558056"/>
          <c:w val="0.84901129799379826"/>
          <c:h val="0.67961962247734797"/>
        </c:manualLayout>
      </c:layout>
      <c:lineChart>
        <c:grouping val="standard"/>
        <c:varyColors val="0"/>
        <c:ser>
          <c:idx val="0"/>
          <c:order val="0"/>
          <c:tx>
            <c:strRef>
              <c:f>גיליון1!$A$1</c:f>
              <c:strCache>
                <c:ptCount val="1"/>
                <c:pt idx="0">
                  <c:v>עמודה1</c:v>
                </c:pt>
              </c:strCache>
            </c:strRef>
          </c:tx>
          <c:spPr>
            <a:ln w="31750">
              <a:solidFill>
                <a:srgbClr val="1C6B75"/>
              </a:solidFill>
            </a:ln>
          </c:spPr>
          <c:marker>
            <c:symbol val="none"/>
          </c:marker>
          <c:dLbls>
            <c:dLbl>
              <c:idx val="10"/>
              <c:layout>
                <c:manualLayout>
                  <c:x val="-2.9056875449964003E-2"/>
                  <c:y val="2.81329151064730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19-4C1F-8BB7-16EEB3BC2F76}"/>
                </c:ext>
              </c:extLst>
            </c:dLbl>
            <c:dLbl>
              <c:idx val="13"/>
              <c:layout>
                <c:manualLayout>
                  <c:x val="-2.9056875449964003E-2"/>
                  <c:y val="3.43176858633185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19-4C1F-8BB7-16EEB3BC2F76}"/>
                </c:ext>
              </c:extLst>
            </c:dLbl>
            <c:dLbl>
              <c:idx val="14"/>
              <c:layout>
                <c:manualLayout>
                  <c:x val="-3.0496760259179266E-2"/>
                  <c:y val="2.81329151064730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E19-4C1F-8BB7-16EEB3BC2F76}"/>
                </c:ext>
              </c:extLst>
            </c:dLbl>
            <c:dLbl>
              <c:idx val="15"/>
              <c:layout>
                <c:manualLayout>
                  <c:x val="-2.4787560302262434E-2"/>
                  <c:y val="3.74100712417412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19-4C1F-8BB7-16EEB3BC2F76}"/>
                </c:ext>
              </c:extLst>
            </c:dLbl>
            <c:dLbl>
              <c:idx val="16"/>
              <c:layout>
                <c:manualLayout>
                  <c:x val="-2.329733621310295E-2"/>
                  <c:y val="2.81329151064730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E19-4C1F-8BB7-16EEB3BC2F76}"/>
                </c:ext>
              </c:extLst>
            </c:dLbl>
            <c:dLbl>
              <c:idx val="17"/>
              <c:layout>
                <c:manualLayout>
                  <c:x val="-2.4737221022318213E-2"/>
                  <c:y val="4.1772738704568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E19-4C1F-8BB7-16EEB3BC2F76}"/>
                </c:ext>
              </c:extLst>
            </c:dLbl>
            <c:dLbl>
              <c:idx val="18"/>
              <c:layout>
                <c:manualLayout>
                  <c:x val="-3.0604620144516873E-2"/>
                  <c:y val="3.36133032365687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E19-4C1F-8BB7-16EEB3BC2F76}"/>
                </c:ext>
              </c:extLst>
            </c:dLbl>
            <c:dLbl>
              <c:idx val="19"/>
              <c:layout>
                <c:manualLayout>
                  <c:x val="-2.549130422253746E-2"/>
                  <c:y val="-3.94019726212765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E19-4C1F-8BB7-16EEB3BC2F76}"/>
                </c:ext>
              </c:extLst>
            </c:dLbl>
            <c:dLbl>
              <c:idx val="20"/>
              <c:layout>
                <c:manualLayout>
                  <c:x val="-2.8724734963006263E-2"/>
                  <c:y val="2.31485531971980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05-4094-AA9A-E94A44A25F6D}"/>
                </c:ext>
              </c:extLst>
            </c:dLbl>
            <c:dLbl>
              <c:idx val="21"/>
              <c:layout>
                <c:manualLayout>
                  <c:x val="-1.8268513187600966E-2"/>
                  <c:y val="3.79636272434046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05-4094-AA9A-E94A44A25F6D}"/>
                </c:ext>
              </c:extLst>
            </c:dLbl>
            <c:spPr>
              <a:noFill/>
              <a:ln>
                <a:noFill/>
              </a:ln>
              <a:effectLst/>
            </c:spPr>
            <c:txPr>
              <a:bodyPr/>
              <a:lstStyle/>
              <a:p>
                <a:pPr>
                  <a:defRPr sz="1000">
                    <a:solidFill>
                      <a:srgbClr val="1C6B75"/>
                    </a:solidFill>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גיליון1!$A$2:$A$20</c:f>
              <c:numCache>
                <c:formatCode>General</c:formatCode>
                <c:ptCount val="19"/>
                <c:pt idx="0">
                  <c:v>1995</c:v>
                </c:pt>
                <c:pt idx="1">
                  <c:v>2000</c:v>
                </c:pt>
                <c:pt idx="2">
                  <c:v>2001</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גיליון1!$A$2:$A$20</c:f>
              <c:numCache>
                <c:formatCode>General</c:formatCode>
                <c:ptCount val="19"/>
                <c:pt idx="0">
                  <c:v>1995</c:v>
                </c:pt>
                <c:pt idx="1">
                  <c:v>2000</c:v>
                </c:pt>
                <c:pt idx="2">
                  <c:v>2001</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val>
          <c:smooth val="0"/>
          <c:extLst>
            <c:ext xmlns:c16="http://schemas.microsoft.com/office/drawing/2014/chart" uri="{C3380CC4-5D6E-409C-BE32-E72D297353CC}">
              <c16:uniqueId val="{00000008-1E19-4C1F-8BB7-16EEB3BC2F76}"/>
            </c:ext>
          </c:extLst>
        </c:ser>
        <c:ser>
          <c:idx val="1"/>
          <c:order val="1"/>
          <c:tx>
            <c:strRef>
              <c:f>גיליון1!$B$1</c:f>
              <c:strCache>
                <c:ptCount val="1"/>
                <c:pt idx="0">
                  <c:v>ת"א-יפו</c:v>
                </c:pt>
              </c:strCache>
            </c:strRef>
          </c:tx>
          <c:spPr>
            <a:ln w="31750">
              <a:solidFill>
                <a:srgbClr val="C85100"/>
              </a:solidFill>
            </a:ln>
          </c:spPr>
          <c:marker>
            <c:symbol val="square"/>
            <c:size val="7"/>
            <c:spPr>
              <a:solidFill>
                <a:srgbClr val="C85100"/>
              </a:solidFill>
              <a:ln>
                <a:solidFill>
                  <a:srgbClr val="C85100"/>
                </a:solidFill>
              </a:ln>
            </c:spPr>
          </c:marker>
          <c:dLbls>
            <c:dLbl>
              <c:idx val="10"/>
              <c:layout>
                <c:manualLayout>
                  <c:x val="-2.1857451403887691E-2"/>
                  <c:y val="-4.050245662016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E19-4C1F-8BB7-16EEB3BC2F76}"/>
                </c:ext>
              </c:extLst>
            </c:dLbl>
            <c:dLbl>
              <c:idx val="13"/>
              <c:layout>
                <c:manualLayout>
                  <c:x val="-2.9056875449964003E-2"/>
                  <c:y val="-6.83339250259687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E19-4C1F-8BB7-16EEB3BC2F76}"/>
                </c:ext>
              </c:extLst>
            </c:dLbl>
            <c:dLbl>
              <c:idx val="14"/>
              <c:layout>
                <c:manualLayout>
                  <c:x val="-3.0496760259179266E-2"/>
                  <c:y val="-7.45186957828142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E19-4C1F-8BB7-16EEB3BC2F76}"/>
                </c:ext>
              </c:extLst>
            </c:dLbl>
            <c:dLbl>
              <c:idx val="15"/>
              <c:layout>
                <c:manualLayout>
                  <c:x val="-2.4787560302262434E-2"/>
                  <c:y val="-6.524153964754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E19-4C1F-8BB7-16EEB3BC2F76}"/>
                </c:ext>
              </c:extLst>
            </c:dLbl>
            <c:dLbl>
              <c:idx val="16"/>
              <c:layout>
                <c:manualLayout>
                  <c:x val="-2.329733621310295E-2"/>
                  <c:y val="-3.74100712417412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E19-4C1F-8BB7-16EEB3BC2F76}"/>
                </c:ext>
              </c:extLst>
            </c:dLbl>
            <c:dLbl>
              <c:idx val="17"/>
              <c:layout>
                <c:manualLayout>
                  <c:x val="-3.0496760259179266E-2"/>
                  <c:y val="-3.48669426374926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E19-4C1F-8BB7-16EEB3BC2F76}"/>
                </c:ext>
              </c:extLst>
            </c:dLbl>
            <c:dLbl>
              <c:idx val="18"/>
              <c:layout>
                <c:manualLayout>
                  <c:x val="-2.8101831132606305E-2"/>
                  <c:y val="-3.04111474683138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E19-4C1F-8BB7-16EEB3BC2F76}"/>
                </c:ext>
              </c:extLst>
            </c:dLbl>
            <c:dLbl>
              <c:idx val="19"/>
              <c:layout>
                <c:manualLayout>
                  <c:x val="-1.6097876822414186E-2"/>
                  <c:y val="3.494607663009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E19-4C1F-8BB7-16EEB3BC2F76}"/>
                </c:ext>
              </c:extLst>
            </c:dLbl>
            <c:dLbl>
              <c:idx val="20"/>
              <c:layout>
                <c:manualLayout>
                  <c:x val="-3.0218480930921308E-2"/>
                  <c:y val="-1.94447846856462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005-4094-AA9A-E94A44A25F6D}"/>
                </c:ext>
              </c:extLst>
            </c:dLbl>
            <c:dLbl>
              <c:idx val="21"/>
              <c:layout>
                <c:manualLayout>
                  <c:x val="-2.4243497059261137E-2"/>
                  <c:y val="-3.05560902203013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005-4094-AA9A-E94A44A25F6D}"/>
                </c:ext>
              </c:extLst>
            </c:dLbl>
            <c:spPr>
              <a:noFill/>
              <a:ln>
                <a:noFill/>
              </a:ln>
              <a:effectLst/>
            </c:spPr>
            <c:txPr>
              <a:bodyPr/>
              <a:lstStyle/>
              <a:p>
                <a:pPr>
                  <a:defRPr sz="1000">
                    <a:solidFill>
                      <a:srgbClr val="C85100"/>
                    </a:solidFill>
                  </a:defRPr>
                </a:pPr>
                <a:endParaRPr lang="he-I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גיליון1!$A$2:$A$20</c:f>
              <c:numCache>
                <c:formatCode>General</c:formatCode>
                <c:ptCount val="19"/>
                <c:pt idx="0">
                  <c:v>1995</c:v>
                </c:pt>
                <c:pt idx="1">
                  <c:v>2000</c:v>
                </c:pt>
                <c:pt idx="2">
                  <c:v>2001</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גיליון1!$B$2:$B$20</c:f>
              <c:numCache>
                <c:formatCode>0.0</c:formatCode>
                <c:ptCount val="19"/>
                <c:pt idx="0">
                  <c:v>13.8</c:v>
                </c:pt>
                <c:pt idx="1">
                  <c:v>12.4</c:v>
                </c:pt>
                <c:pt idx="2">
                  <c:v>12</c:v>
                </c:pt>
                <c:pt idx="3">
                  <c:v>10.9</c:v>
                </c:pt>
                <c:pt idx="4">
                  <c:v>11.2</c:v>
                </c:pt>
                <c:pt idx="5">
                  <c:v>12.4</c:v>
                </c:pt>
                <c:pt idx="6">
                  <c:v>9.5</c:v>
                </c:pt>
                <c:pt idx="7">
                  <c:v>9.6</c:v>
                </c:pt>
                <c:pt idx="8">
                  <c:v>12.5</c:v>
                </c:pt>
                <c:pt idx="9">
                  <c:v>10</c:v>
                </c:pt>
                <c:pt idx="10">
                  <c:v>10.5</c:v>
                </c:pt>
                <c:pt idx="11">
                  <c:v>10.3</c:v>
                </c:pt>
                <c:pt idx="12">
                  <c:v>10.199999999999999</c:v>
                </c:pt>
                <c:pt idx="13">
                  <c:v>9.1999999999999993</c:v>
                </c:pt>
                <c:pt idx="14">
                  <c:v>8.8000000000000007</c:v>
                </c:pt>
                <c:pt idx="15">
                  <c:v>10.6</c:v>
                </c:pt>
                <c:pt idx="16">
                  <c:v>10.1</c:v>
                </c:pt>
                <c:pt idx="17">
                  <c:v>9.1</c:v>
                </c:pt>
                <c:pt idx="18">
                  <c:v>8.5</c:v>
                </c:pt>
              </c:numCache>
            </c:numRef>
          </c:val>
          <c:smooth val="0"/>
          <c:extLst>
            <c:ext xmlns:c16="http://schemas.microsoft.com/office/drawing/2014/chart" uri="{C3380CC4-5D6E-409C-BE32-E72D297353CC}">
              <c16:uniqueId val="{00000011-1E19-4C1F-8BB7-16EEB3BC2F76}"/>
            </c:ext>
          </c:extLst>
        </c:ser>
        <c:ser>
          <c:idx val="2"/>
          <c:order val="2"/>
          <c:tx>
            <c:strRef>
              <c:f>גיליון1!$C$1</c:f>
              <c:strCache>
                <c:ptCount val="1"/>
                <c:pt idx="0">
                  <c:v>ישראל</c:v>
                </c:pt>
              </c:strCache>
            </c:strRef>
          </c:tx>
          <c:spPr>
            <a:ln>
              <a:solidFill>
                <a:srgbClr val="1C6B75"/>
              </a:solidFill>
            </a:ln>
          </c:spPr>
          <c:marker>
            <c:symbol val="triangle"/>
            <c:size val="7"/>
            <c:spPr>
              <a:solidFill>
                <a:srgbClr val="1C6B75"/>
              </a:solidFill>
            </c:spPr>
          </c:marker>
          <c:dLbls>
            <c:spPr>
              <a:noFill/>
              <a:ln>
                <a:noFill/>
              </a:ln>
              <a:effectLst/>
            </c:spPr>
            <c:txPr>
              <a:bodyPr/>
              <a:lstStyle/>
              <a:p>
                <a:pPr>
                  <a:defRPr sz="1050">
                    <a:solidFill>
                      <a:srgbClr val="1C6B75"/>
                    </a:solidFill>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גיליון1!$A$2:$A$20</c:f>
              <c:numCache>
                <c:formatCode>General</c:formatCode>
                <c:ptCount val="19"/>
                <c:pt idx="0">
                  <c:v>1995</c:v>
                </c:pt>
                <c:pt idx="1">
                  <c:v>2000</c:v>
                </c:pt>
                <c:pt idx="2">
                  <c:v>2001</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גיליון1!$C$2:$C$20</c:f>
              <c:numCache>
                <c:formatCode>0.0</c:formatCode>
                <c:ptCount val="19"/>
                <c:pt idx="0">
                  <c:v>16.8</c:v>
                </c:pt>
                <c:pt idx="1">
                  <c:v>17.600000000000001</c:v>
                </c:pt>
                <c:pt idx="2">
                  <c:v>17.7</c:v>
                </c:pt>
                <c:pt idx="3">
                  <c:v>19.3</c:v>
                </c:pt>
                <c:pt idx="4">
                  <c:v>20.2</c:v>
                </c:pt>
                <c:pt idx="5">
                  <c:v>20.6</c:v>
                </c:pt>
                <c:pt idx="6">
                  <c:v>20</c:v>
                </c:pt>
                <c:pt idx="7">
                  <c:v>19.899999999999999</c:v>
                </c:pt>
                <c:pt idx="8">
                  <c:v>19.899999999999999</c:v>
                </c:pt>
                <c:pt idx="9">
                  <c:v>20.5</c:v>
                </c:pt>
                <c:pt idx="10">
                  <c:v>19.8</c:v>
                </c:pt>
                <c:pt idx="11">
                  <c:v>19.899999999999999</c:v>
                </c:pt>
                <c:pt idx="12">
                  <c:v>19.399999999999999</c:v>
                </c:pt>
                <c:pt idx="13">
                  <c:v>18.600000000000001</c:v>
                </c:pt>
                <c:pt idx="14">
                  <c:v>18.8</c:v>
                </c:pt>
                <c:pt idx="15">
                  <c:v>19.100000000000001</c:v>
                </c:pt>
                <c:pt idx="16">
                  <c:v>18.5</c:v>
                </c:pt>
                <c:pt idx="17">
                  <c:v>18.399999999999999</c:v>
                </c:pt>
                <c:pt idx="18">
                  <c:v>18</c:v>
                </c:pt>
              </c:numCache>
            </c:numRef>
          </c:val>
          <c:smooth val="0"/>
          <c:extLst>
            <c:ext xmlns:c16="http://schemas.microsoft.com/office/drawing/2014/chart" uri="{C3380CC4-5D6E-409C-BE32-E72D297353CC}">
              <c16:uniqueId val="{00000004-A005-4094-AA9A-E94A44A25F6D}"/>
            </c:ext>
          </c:extLst>
        </c:ser>
        <c:dLbls>
          <c:dLblPos val="t"/>
          <c:showLegendKey val="0"/>
          <c:showVal val="1"/>
          <c:showCatName val="0"/>
          <c:showSerName val="0"/>
          <c:showPercent val="0"/>
          <c:showBubbleSize val="0"/>
        </c:dLbls>
        <c:smooth val="0"/>
        <c:axId val="114918528"/>
        <c:axId val="114920064"/>
      </c:lineChart>
      <c:catAx>
        <c:axId val="114918528"/>
        <c:scaling>
          <c:orientation val="minMax"/>
        </c:scaling>
        <c:delete val="0"/>
        <c:axPos val="b"/>
        <c:numFmt formatCode="General" sourceLinked="0"/>
        <c:majorTickMark val="out"/>
        <c:minorTickMark val="none"/>
        <c:tickLblPos val="nextTo"/>
        <c:crossAx val="114920064"/>
        <c:crosses val="autoZero"/>
        <c:auto val="1"/>
        <c:lblAlgn val="ctr"/>
        <c:lblOffset val="100"/>
        <c:tickLblSkip val="1"/>
        <c:noMultiLvlLbl val="0"/>
      </c:catAx>
      <c:valAx>
        <c:axId val="114920064"/>
        <c:scaling>
          <c:orientation val="minMax"/>
          <c:max val="30"/>
          <c:min val="0"/>
        </c:scaling>
        <c:delete val="0"/>
        <c:axPos val="l"/>
        <c:majorGridlines/>
        <c:title>
          <c:tx>
            <c:rich>
              <a:bodyPr rot="0" vert="horz"/>
              <a:lstStyle/>
              <a:p>
                <a:pPr>
                  <a:defRPr/>
                </a:pPr>
                <a:r>
                  <a:rPr lang="he-IL" sz="1200" b="0" dirty="0">
                    <a:solidFill>
                      <a:srgbClr val="5E5E5E"/>
                    </a:solidFill>
                    <a:latin typeface="+mn-lt"/>
                    <a:ea typeface="+mn-ea"/>
                    <a:cs typeface="+mn-cs"/>
                  </a:rPr>
                  <a:t>אחוזים</a:t>
                </a:r>
              </a:p>
            </c:rich>
          </c:tx>
          <c:layout>
            <c:manualLayout>
              <c:xMode val="edge"/>
              <c:yMode val="edge"/>
              <c:x val="3.1368665326215892E-2"/>
              <c:y val="0"/>
            </c:manualLayout>
          </c:layout>
          <c:overlay val="0"/>
        </c:title>
        <c:numFmt formatCode="0" sourceLinked="0"/>
        <c:majorTickMark val="out"/>
        <c:minorTickMark val="none"/>
        <c:tickLblPos val="nextTo"/>
        <c:txPr>
          <a:bodyPr/>
          <a:lstStyle/>
          <a:p>
            <a:pPr>
              <a:defRPr>
                <a:solidFill>
                  <a:srgbClr val="5E5E5E"/>
                </a:solidFill>
              </a:defRPr>
            </a:pPr>
            <a:endParaRPr lang="he-IL"/>
          </a:p>
        </c:txPr>
        <c:crossAx val="114918528"/>
        <c:crosses val="autoZero"/>
        <c:crossBetween val="midCat"/>
        <c:majorUnit val="5"/>
        <c:minorUnit val="2"/>
      </c:valAx>
    </c:plotArea>
    <c:legend>
      <c:legendPos val="b"/>
      <c:legendEntry>
        <c:idx val="0"/>
        <c:delete val="1"/>
      </c:legendEntry>
      <c:layout>
        <c:manualLayout>
          <c:xMode val="edge"/>
          <c:yMode val="edge"/>
          <c:x val="0.35549060439667068"/>
          <c:y val="0.92254424560793036"/>
          <c:w val="0.3218812025007895"/>
          <c:h val="6.414486440709942E-2"/>
        </c:manualLayout>
      </c:layout>
      <c:overlay val="0"/>
      <c:txPr>
        <a:bodyPr/>
        <a:lstStyle/>
        <a:p>
          <a:pPr>
            <a:defRPr sz="1400"/>
          </a:pPr>
          <a:endParaRPr lang="he-IL"/>
        </a:p>
      </c:txPr>
    </c:legend>
    <c:plotVisOnly val="1"/>
    <c:dispBlanksAs val="gap"/>
    <c:showDLblsOverMax val="0"/>
  </c:chart>
  <c:txPr>
    <a:bodyPr/>
    <a:lstStyle/>
    <a:p>
      <a:pPr>
        <a:defRPr sz="1200"/>
      </a:pPr>
      <a:endParaRPr lang="he-IL"/>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924619932804952E-2"/>
          <c:y val="0.11027197909558056"/>
          <c:w val="0.84901129799379826"/>
          <c:h val="0.67961962247734797"/>
        </c:manualLayout>
      </c:layout>
      <c:lineChart>
        <c:grouping val="standard"/>
        <c:varyColors val="0"/>
        <c:ser>
          <c:idx val="0"/>
          <c:order val="0"/>
          <c:tx>
            <c:strRef>
              <c:f>גיליון1!$B$1</c:f>
              <c:strCache>
                <c:ptCount val="1"/>
                <c:pt idx="0">
                  <c:v> גרים בדירות בבעלות  </c:v>
                </c:pt>
              </c:strCache>
            </c:strRef>
          </c:tx>
          <c:spPr>
            <a:ln w="31750">
              <a:solidFill>
                <a:srgbClr val="1C6B75"/>
              </a:solidFill>
            </a:ln>
          </c:spPr>
          <c:marker>
            <c:symbol val="none"/>
          </c:marker>
          <c:dLbls>
            <c:dLbl>
              <c:idx val="10"/>
              <c:layout>
                <c:manualLayout>
                  <c:x val="-2.9056875449964003E-2"/>
                  <c:y val="2.81329151064730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19-4C1F-8BB7-16EEB3BC2F76}"/>
                </c:ext>
              </c:extLst>
            </c:dLbl>
            <c:dLbl>
              <c:idx val="13"/>
              <c:layout>
                <c:manualLayout>
                  <c:x val="-2.9056875449964003E-2"/>
                  <c:y val="3.43176858633185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19-4C1F-8BB7-16EEB3BC2F76}"/>
                </c:ext>
              </c:extLst>
            </c:dLbl>
            <c:dLbl>
              <c:idx val="14"/>
              <c:layout>
                <c:manualLayout>
                  <c:x val="-3.0496760259179266E-2"/>
                  <c:y val="2.81329151064730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E19-4C1F-8BB7-16EEB3BC2F76}"/>
                </c:ext>
              </c:extLst>
            </c:dLbl>
            <c:dLbl>
              <c:idx val="15"/>
              <c:layout>
                <c:manualLayout>
                  <c:x val="-2.4787560302262434E-2"/>
                  <c:y val="3.74100712417412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19-4C1F-8BB7-16EEB3BC2F76}"/>
                </c:ext>
              </c:extLst>
            </c:dLbl>
            <c:dLbl>
              <c:idx val="16"/>
              <c:layout>
                <c:manualLayout>
                  <c:x val="-2.329733621310295E-2"/>
                  <c:y val="2.81329151064730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E19-4C1F-8BB7-16EEB3BC2F76}"/>
                </c:ext>
              </c:extLst>
            </c:dLbl>
            <c:dLbl>
              <c:idx val="17"/>
              <c:layout>
                <c:manualLayout>
                  <c:x val="-2.4737221022318213E-2"/>
                  <c:y val="4.1772738704568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E19-4C1F-8BB7-16EEB3BC2F76}"/>
                </c:ext>
              </c:extLst>
            </c:dLbl>
            <c:dLbl>
              <c:idx val="18"/>
              <c:layout>
                <c:manualLayout>
                  <c:x val="-3.0604620144516873E-2"/>
                  <c:y val="3.36133032365687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E19-4C1F-8BB7-16EEB3BC2F76}"/>
                </c:ext>
              </c:extLst>
            </c:dLbl>
            <c:dLbl>
              <c:idx val="19"/>
              <c:layout>
                <c:manualLayout>
                  <c:x val="-2.549130422253746E-2"/>
                  <c:y val="-3.94019726212765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E19-4C1F-8BB7-16EEB3BC2F76}"/>
                </c:ext>
              </c:extLst>
            </c:dLbl>
            <c:dLbl>
              <c:idx val="20"/>
              <c:layout>
                <c:manualLayout>
                  <c:x val="-2.8724734963006263E-2"/>
                  <c:y val="2.31485531971980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80-475A-9F13-D7B024C185D8}"/>
                </c:ext>
              </c:extLst>
            </c:dLbl>
            <c:dLbl>
              <c:idx val="21"/>
              <c:layout>
                <c:manualLayout>
                  <c:x val="-1.8268513187600966E-2"/>
                  <c:y val="3.79636272434046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80-475A-9F13-D7B024C185D8}"/>
                </c:ext>
              </c:extLst>
            </c:dLbl>
            <c:dLbl>
              <c:idx val="22"/>
              <c:layout>
                <c:manualLayout>
                  <c:x val="-3.3310535084505443E-3"/>
                  <c:y val="1.20372476625429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99-4F68-8825-EBA2EFEB8E23}"/>
                </c:ext>
              </c:extLst>
            </c:dLbl>
            <c:spPr>
              <a:noFill/>
              <a:ln>
                <a:noFill/>
              </a:ln>
              <a:effectLst/>
            </c:spPr>
            <c:txPr>
              <a:bodyPr/>
              <a:lstStyle/>
              <a:p>
                <a:pPr>
                  <a:defRPr sz="1000">
                    <a:solidFill>
                      <a:srgbClr val="1C6B75"/>
                    </a:solidFill>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גיליון1!$A$2:$A$24</c:f>
              <c:strCache>
                <c:ptCount val="23"/>
                <c:pt idx="0">
                  <c:v>1991</c:v>
                </c:pt>
                <c:pt idx="1">
                  <c:v>1992/3</c:v>
                </c:pt>
                <c:pt idx="2">
                  <c:v>1995</c:v>
                </c:pt>
                <c:pt idx="3">
                  <c:v>1998</c:v>
                </c:pt>
                <c:pt idx="4">
                  <c:v>1999</c:v>
                </c:pt>
                <c:pt idx="5">
                  <c:v>2000</c:v>
                </c:pt>
                <c:pt idx="6">
                  <c:v>2001</c:v>
                </c:pt>
                <c:pt idx="7">
                  <c:v>2002</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strCache>
            </c:strRef>
          </c:cat>
          <c:val>
            <c:numRef>
              <c:f>גיליון1!$B$2:$B$24</c:f>
              <c:numCache>
                <c:formatCode>0.0</c:formatCode>
                <c:ptCount val="23"/>
                <c:pt idx="0">
                  <c:v>58.3</c:v>
                </c:pt>
                <c:pt idx="1">
                  <c:v>59.8</c:v>
                </c:pt>
                <c:pt idx="2">
                  <c:v>58</c:v>
                </c:pt>
                <c:pt idx="3">
                  <c:v>57.7</c:v>
                </c:pt>
                <c:pt idx="4">
                  <c:v>54.7</c:v>
                </c:pt>
                <c:pt idx="5">
                  <c:v>50.7</c:v>
                </c:pt>
                <c:pt idx="6">
                  <c:v>53.2</c:v>
                </c:pt>
                <c:pt idx="7">
                  <c:v>46.7</c:v>
                </c:pt>
                <c:pt idx="8">
                  <c:v>49.8</c:v>
                </c:pt>
                <c:pt idx="9">
                  <c:v>47.7</c:v>
                </c:pt>
                <c:pt idx="10">
                  <c:v>45.4</c:v>
                </c:pt>
                <c:pt idx="11">
                  <c:v>46.2</c:v>
                </c:pt>
                <c:pt idx="12">
                  <c:v>47.4</c:v>
                </c:pt>
                <c:pt idx="13">
                  <c:v>43.9</c:v>
                </c:pt>
                <c:pt idx="14">
                  <c:v>45.5</c:v>
                </c:pt>
                <c:pt idx="15">
                  <c:v>44.1</c:v>
                </c:pt>
                <c:pt idx="16">
                  <c:v>45.6</c:v>
                </c:pt>
                <c:pt idx="17">
                  <c:v>46.6</c:v>
                </c:pt>
                <c:pt idx="18">
                  <c:v>40</c:v>
                </c:pt>
                <c:pt idx="19">
                  <c:v>47.5</c:v>
                </c:pt>
                <c:pt idx="20">
                  <c:v>41.1</c:v>
                </c:pt>
                <c:pt idx="21">
                  <c:v>47.1</c:v>
                </c:pt>
                <c:pt idx="22">
                  <c:v>39.9</c:v>
                </c:pt>
              </c:numCache>
            </c:numRef>
          </c:val>
          <c:smooth val="0"/>
          <c:extLst>
            <c:ext xmlns:c16="http://schemas.microsoft.com/office/drawing/2014/chart" uri="{C3380CC4-5D6E-409C-BE32-E72D297353CC}">
              <c16:uniqueId val="{00000008-1E19-4C1F-8BB7-16EEB3BC2F76}"/>
            </c:ext>
          </c:extLst>
        </c:ser>
        <c:ser>
          <c:idx val="1"/>
          <c:order val="1"/>
          <c:tx>
            <c:strRef>
              <c:f>גיליון1!$C$1</c:f>
              <c:strCache>
                <c:ptCount val="1"/>
                <c:pt idx="0">
                  <c:v> גרים בדירות שכורות  </c:v>
                </c:pt>
              </c:strCache>
            </c:strRef>
          </c:tx>
          <c:spPr>
            <a:ln w="31750">
              <a:solidFill>
                <a:srgbClr val="C85100"/>
              </a:solidFill>
            </a:ln>
          </c:spPr>
          <c:marker>
            <c:symbol val="none"/>
          </c:marker>
          <c:dLbls>
            <c:dLbl>
              <c:idx val="10"/>
              <c:layout>
                <c:manualLayout>
                  <c:x val="-2.1857451403887691E-2"/>
                  <c:y val="-4.050245662016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E19-4C1F-8BB7-16EEB3BC2F76}"/>
                </c:ext>
              </c:extLst>
            </c:dLbl>
            <c:dLbl>
              <c:idx val="13"/>
              <c:layout>
                <c:manualLayout>
                  <c:x val="-2.9056875449964003E-2"/>
                  <c:y val="-6.83339250259687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E19-4C1F-8BB7-16EEB3BC2F76}"/>
                </c:ext>
              </c:extLst>
            </c:dLbl>
            <c:dLbl>
              <c:idx val="14"/>
              <c:layout>
                <c:manualLayout>
                  <c:x val="-3.0496760259179266E-2"/>
                  <c:y val="-7.45186957828142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E19-4C1F-8BB7-16EEB3BC2F76}"/>
                </c:ext>
              </c:extLst>
            </c:dLbl>
            <c:dLbl>
              <c:idx val="15"/>
              <c:layout>
                <c:manualLayout>
                  <c:x val="-2.4787560302262434E-2"/>
                  <c:y val="-6.524153964754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E19-4C1F-8BB7-16EEB3BC2F76}"/>
                </c:ext>
              </c:extLst>
            </c:dLbl>
            <c:dLbl>
              <c:idx val="16"/>
              <c:layout>
                <c:manualLayout>
                  <c:x val="-2.329733621310295E-2"/>
                  <c:y val="-3.74100712417412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E19-4C1F-8BB7-16EEB3BC2F76}"/>
                </c:ext>
              </c:extLst>
            </c:dLbl>
            <c:dLbl>
              <c:idx val="17"/>
              <c:layout>
                <c:manualLayout>
                  <c:x val="-3.0496760259179266E-2"/>
                  <c:y val="-3.48669426374926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E19-4C1F-8BB7-16EEB3BC2F76}"/>
                </c:ext>
              </c:extLst>
            </c:dLbl>
            <c:dLbl>
              <c:idx val="18"/>
              <c:layout>
                <c:manualLayout>
                  <c:x val="-2.8101831132606305E-2"/>
                  <c:y val="-3.04111474683138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E19-4C1F-8BB7-16EEB3BC2F76}"/>
                </c:ext>
              </c:extLst>
            </c:dLbl>
            <c:dLbl>
              <c:idx val="19"/>
              <c:layout>
                <c:manualLayout>
                  <c:x val="-1.6097876822414186E-2"/>
                  <c:y val="3.494607663009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E19-4C1F-8BB7-16EEB3BC2F76}"/>
                </c:ext>
              </c:extLst>
            </c:dLbl>
            <c:dLbl>
              <c:idx val="20"/>
              <c:layout>
                <c:manualLayout>
                  <c:x val="-3.0218480930921308E-2"/>
                  <c:y val="-1.94447846856462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80-475A-9F13-D7B024C185D8}"/>
                </c:ext>
              </c:extLst>
            </c:dLbl>
            <c:dLbl>
              <c:idx val="21"/>
              <c:layout>
                <c:manualLayout>
                  <c:x val="-2.4243497059261137E-2"/>
                  <c:y val="-3.05560902203013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80-475A-9F13-D7B024C185D8}"/>
                </c:ext>
              </c:extLst>
            </c:dLbl>
            <c:dLbl>
              <c:idx val="22"/>
              <c:layout>
                <c:manualLayout>
                  <c:x val="-3.3310535084507633E-3"/>
                  <c:y val="-1.57410161740946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99-4F68-8825-EBA2EFEB8E23}"/>
                </c:ext>
              </c:extLst>
            </c:dLbl>
            <c:spPr>
              <a:noFill/>
              <a:ln>
                <a:noFill/>
              </a:ln>
              <a:effectLst/>
            </c:spPr>
            <c:txPr>
              <a:bodyPr/>
              <a:lstStyle/>
              <a:p>
                <a:pPr>
                  <a:defRPr sz="1000">
                    <a:solidFill>
                      <a:srgbClr val="C85100"/>
                    </a:solidFill>
                  </a:defRPr>
                </a:pPr>
                <a:endParaRPr lang="he-I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גיליון1!$A$2:$A$24</c:f>
              <c:strCache>
                <c:ptCount val="23"/>
                <c:pt idx="0">
                  <c:v>1991</c:v>
                </c:pt>
                <c:pt idx="1">
                  <c:v>1992/3</c:v>
                </c:pt>
                <c:pt idx="2">
                  <c:v>1995</c:v>
                </c:pt>
                <c:pt idx="3">
                  <c:v>1998</c:v>
                </c:pt>
                <c:pt idx="4">
                  <c:v>1999</c:v>
                </c:pt>
                <c:pt idx="5">
                  <c:v>2000</c:v>
                </c:pt>
                <c:pt idx="6">
                  <c:v>2001</c:v>
                </c:pt>
                <c:pt idx="7">
                  <c:v>2002</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strCache>
            </c:strRef>
          </c:cat>
          <c:val>
            <c:numRef>
              <c:f>גיליון1!$C$2:$C$24</c:f>
              <c:numCache>
                <c:formatCode>0.0</c:formatCode>
                <c:ptCount val="23"/>
                <c:pt idx="0">
                  <c:v>35.5</c:v>
                </c:pt>
                <c:pt idx="1">
                  <c:v>28.5</c:v>
                </c:pt>
                <c:pt idx="2">
                  <c:v>33.1</c:v>
                </c:pt>
                <c:pt idx="3">
                  <c:v>33.5</c:v>
                </c:pt>
                <c:pt idx="4">
                  <c:v>35.700000000000003</c:v>
                </c:pt>
                <c:pt idx="5">
                  <c:v>39.200000000000003</c:v>
                </c:pt>
                <c:pt idx="6">
                  <c:v>38.200000000000003</c:v>
                </c:pt>
                <c:pt idx="7">
                  <c:v>43.6</c:v>
                </c:pt>
                <c:pt idx="8">
                  <c:v>42.2</c:v>
                </c:pt>
                <c:pt idx="9">
                  <c:v>42.8</c:v>
                </c:pt>
                <c:pt idx="10">
                  <c:v>45.7</c:v>
                </c:pt>
                <c:pt idx="11">
                  <c:v>45.7</c:v>
                </c:pt>
                <c:pt idx="12">
                  <c:v>43</c:v>
                </c:pt>
                <c:pt idx="13">
                  <c:v>48.1</c:v>
                </c:pt>
                <c:pt idx="14">
                  <c:v>47.3</c:v>
                </c:pt>
                <c:pt idx="15">
                  <c:v>48.6</c:v>
                </c:pt>
                <c:pt idx="16">
                  <c:v>46.4</c:v>
                </c:pt>
                <c:pt idx="17">
                  <c:v>46.6</c:v>
                </c:pt>
                <c:pt idx="18">
                  <c:v>53.7</c:v>
                </c:pt>
                <c:pt idx="19">
                  <c:v>46.8</c:v>
                </c:pt>
                <c:pt idx="20">
                  <c:v>50.7</c:v>
                </c:pt>
                <c:pt idx="21">
                  <c:v>49.1</c:v>
                </c:pt>
                <c:pt idx="22">
                  <c:v>52.9</c:v>
                </c:pt>
              </c:numCache>
            </c:numRef>
          </c:val>
          <c:smooth val="0"/>
          <c:extLst>
            <c:ext xmlns:c16="http://schemas.microsoft.com/office/drawing/2014/chart" uri="{C3380CC4-5D6E-409C-BE32-E72D297353CC}">
              <c16:uniqueId val="{00000011-1E19-4C1F-8BB7-16EEB3BC2F76}"/>
            </c:ext>
          </c:extLst>
        </c:ser>
        <c:dLbls>
          <c:dLblPos val="t"/>
          <c:showLegendKey val="0"/>
          <c:showVal val="1"/>
          <c:showCatName val="0"/>
          <c:showSerName val="0"/>
          <c:showPercent val="0"/>
          <c:showBubbleSize val="0"/>
        </c:dLbls>
        <c:smooth val="0"/>
        <c:axId val="115097600"/>
        <c:axId val="115099136"/>
      </c:lineChart>
      <c:catAx>
        <c:axId val="115097600"/>
        <c:scaling>
          <c:orientation val="minMax"/>
        </c:scaling>
        <c:delete val="0"/>
        <c:axPos val="b"/>
        <c:numFmt formatCode="General" sourceLinked="0"/>
        <c:majorTickMark val="out"/>
        <c:minorTickMark val="none"/>
        <c:tickLblPos val="nextTo"/>
        <c:crossAx val="115099136"/>
        <c:crosses val="autoZero"/>
        <c:auto val="1"/>
        <c:lblAlgn val="ctr"/>
        <c:lblOffset val="100"/>
        <c:noMultiLvlLbl val="0"/>
      </c:catAx>
      <c:valAx>
        <c:axId val="115099136"/>
        <c:scaling>
          <c:orientation val="minMax"/>
          <c:max val="100"/>
        </c:scaling>
        <c:delete val="0"/>
        <c:axPos val="l"/>
        <c:majorGridlines/>
        <c:title>
          <c:tx>
            <c:rich>
              <a:bodyPr rot="0" vert="horz"/>
              <a:lstStyle/>
              <a:p>
                <a:pPr>
                  <a:defRPr/>
                </a:pPr>
                <a:r>
                  <a:rPr lang="he-IL" sz="1200" b="0" dirty="0">
                    <a:solidFill>
                      <a:srgbClr val="5E5E5E"/>
                    </a:solidFill>
                    <a:latin typeface="+mn-lt"/>
                    <a:ea typeface="+mn-ea"/>
                    <a:cs typeface="+mn-cs"/>
                  </a:rPr>
                  <a:t>אחוזים</a:t>
                </a:r>
              </a:p>
            </c:rich>
          </c:tx>
          <c:layout>
            <c:manualLayout>
              <c:xMode val="edge"/>
              <c:yMode val="edge"/>
              <c:x val="3.1368665326215892E-2"/>
              <c:y val="0"/>
            </c:manualLayout>
          </c:layout>
          <c:overlay val="0"/>
        </c:title>
        <c:numFmt formatCode="0" sourceLinked="0"/>
        <c:majorTickMark val="out"/>
        <c:minorTickMark val="none"/>
        <c:tickLblPos val="nextTo"/>
        <c:txPr>
          <a:bodyPr/>
          <a:lstStyle/>
          <a:p>
            <a:pPr>
              <a:defRPr>
                <a:solidFill>
                  <a:srgbClr val="5E5E5E"/>
                </a:solidFill>
              </a:defRPr>
            </a:pPr>
            <a:endParaRPr lang="he-IL"/>
          </a:p>
        </c:txPr>
        <c:crossAx val="115097600"/>
        <c:crosses val="autoZero"/>
        <c:crossBetween val="between"/>
        <c:majorUnit val="20"/>
      </c:valAx>
    </c:plotArea>
    <c:plotVisOnly val="1"/>
    <c:dispBlanksAs val="gap"/>
    <c:showDLblsOverMax val="0"/>
  </c:chart>
  <c:txPr>
    <a:bodyPr/>
    <a:lstStyle/>
    <a:p>
      <a:pPr>
        <a:defRPr sz="1200"/>
      </a:pPr>
      <a:endParaRPr lang="he-IL"/>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86426332218305E-2"/>
          <c:y val="7.3497157723215925E-2"/>
          <c:w val="0.92629705844004917"/>
          <c:h val="0.71252962633781436"/>
        </c:manualLayout>
      </c:layout>
      <c:lineChart>
        <c:grouping val="standard"/>
        <c:varyColors val="0"/>
        <c:ser>
          <c:idx val="0"/>
          <c:order val="0"/>
          <c:tx>
            <c:strRef>
              <c:f>גיליון1!$B$1</c:f>
              <c:strCache>
                <c:ptCount val="1"/>
                <c:pt idx="0">
                  <c:v>כלל העיר</c:v>
                </c:pt>
              </c:strCache>
            </c:strRef>
          </c:tx>
          <c:spPr>
            <a:ln>
              <a:solidFill>
                <a:srgbClr val="417B85"/>
              </a:solidFill>
            </a:ln>
          </c:spPr>
          <c:marker>
            <c:symbol val="none"/>
          </c:marker>
          <c:dLbls>
            <c:dLbl>
              <c:idx val="20"/>
              <c:layout>
                <c:manualLayout>
                  <c:x val="-2.3092439075398472E-2"/>
                  <c:y val="-3.45389864089175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05-4FAB-82A9-543957D295B4}"/>
                </c:ext>
              </c:extLst>
            </c:dLbl>
            <c:dLbl>
              <c:idx val="21"/>
              <c:layout>
                <c:manualLayout>
                  <c:x val="-2.3513649683409445E-2"/>
                  <c:y val="-1.98415453838462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05-4FAB-82A9-543957D295B4}"/>
                </c:ext>
              </c:extLst>
            </c:dLbl>
            <c:dLbl>
              <c:idx val="22"/>
              <c:layout>
                <c:manualLayout>
                  <c:x val="-2.110372243550834E-2"/>
                  <c:y val="-2.57205217938748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C7-467C-8344-66DD2EA48DB5}"/>
                </c:ext>
              </c:extLst>
            </c:dLbl>
            <c:spPr>
              <a:noFill/>
              <a:ln>
                <a:noFill/>
              </a:ln>
              <a:effectLst/>
            </c:spPr>
            <c:txPr>
              <a:bodyPr/>
              <a:lstStyle/>
              <a:p>
                <a:pPr>
                  <a:defRPr sz="1000">
                    <a:solidFill>
                      <a:srgbClr val="417B85"/>
                    </a:solidFill>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גיליון1!$A$2:$A$24</c:f>
              <c:numCache>
                <c:formatCode>General</c:formatCode>
                <c:ptCount val="23"/>
                <c:pt idx="0">
                  <c:v>1996</c:v>
                </c:pt>
                <c:pt idx="1">
                  <c:v>1997</c:v>
                </c:pt>
                <c:pt idx="2">
                  <c:v>1998</c:v>
                </c:pt>
                <c:pt idx="3">
                  <c:v>1999</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numCache>
            </c:numRef>
          </c:cat>
          <c:val>
            <c:numRef>
              <c:f>גיליון1!$B$2:$B$24</c:f>
              <c:numCache>
                <c:formatCode>0.0</c:formatCode>
                <c:ptCount val="23"/>
                <c:pt idx="0">
                  <c:v>15</c:v>
                </c:pt>
                <c:pt idx="1">
                  <c:v>16</c:v>
                </c:pt>
                <c:pt idx="2">
                  <c:v>16</c:v>
                </c:pt>
                <c:pt idx="3">
                  <c:v>16</c:v>
                </c:pt>
                <c:pt idx="4">
                  <c:v>15</c:v>
                </c:pt>
                <c:pt idx="5">
                  <c:v>14</c:v>
                </c:pt>
                <c:pt idx="6">
                  <c:v>14</c:v>
                </c:pt>
                <c:pt idx="7">
                  <c:v>14</c:v>
                </c:pt>
                <c:pt idx="8">
                  <c:v>13</c:v>
                </c:pt>
                <c:pt idx="9">
                  <c:v>13</c:v>
                </c:pt>
                <c:pt idx="10">
                  <c:v>12.6</c:v>
                </c:pt>
                <c:pt idx="11">
                  <c:v>12</c:v>
                </c:pt>
                <c:pt idx="12">
                  <c:v>11.9</c:v>
                </c:pt>
                <c:pt idx="13">
                  <c:v>11.6</c:v>
                </c:pt>
                <c:pt idx="14">
                  <c:v>11.6</c:v>
                </c:pt>
                <c:pt idx="15">
                  <c:v>10.9</c:v>
                </c:pt>
                <c:pt idx="16">
                  <c:v>10</c:v>
                </c:pt>
                <c:pt idx="17">
                  <c:v>9.8000000000000007</c:v>
                </c:pt>
                <c:pt idx="18">
                  <c:v>9.1999999999999993</c:v>
                </c:pt>
                <c:pt idx="19">
                  <c:v>8.9</c:v>
                </c:pt>
                <c:pt idx="20">
                  <c:v>8.8000000000000007</c:v>
                </c:pt>
                <c:pt idx="21">
                  <c:v>8.6</c:v>
                </c:pt>
                <c:pt idx="22">
                  <c:v>7.6</c:v>
                </c:pt>
              </c:numCache>
            </c:numRef>
          </c:val>
          <c:smooth val="0"/>
          <c:extLst>
            <c:ext xmlns:c16="http://schemas.microsoft.com/office/drawing/2014/chart" uri="{C3380CC4-5D6E-409C-BE32-E72D297353CC}">
              <c16:uniqueId val="{00000000-3E04-471E-B379-859E60FA7573}"/>
            </c:ext>
          </c:extLst>
        </c:ser>
        <c:ser>
          <c:idx val="1"/>
          <c:order val="1"/>
          <c:tx>
            <c:strRef>
              <c:f>גיליון1!$C$1</c:f>
              <c:strCache>
                <c:ptCount val="1"/>
                <c:pt idx="0">
                  <c:v>אגף דרום </c:v>
                </c:pt>
              </c:strCache>
            </c:strRef>
          </c:tx>
          <c:spPr>
            <a:ln>
              <a:solidFill>
                <a:srgbClr val="990000"/>
              </a:solidFill>
            </a:ln>
          </c:spPr>
          <c:marker>
            <c:symbol val="none"/>
          </c:marker>
          <c:dLbls>
            <c:spPr>
              <a:noFill/>
              <a:ln>
                <a:noFill/>
              </a:ln>
              <a:effectLst/>
            </c:spPr>
            <c:txPr>
              <a:bodyPr/>
              <a:lstStyle/>
              <a:p>
                <a:pPr>
                  <a:defRPr sz="1000">
                    <a:solidFill>
                      <a:srgbClr val="990000"/>
                    </a:solidFill>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גיליון1!$A$2:$A$24</c:f>
              <c:numCache>
                <c:formatCode>General</c:formatCode>
                <c:ptCount val="23"/>
                <c:pt idx="0">
                  <c:v>1996</c:v>
                </c:pt>
                <c:pt idx="1">
                  <c:v>1997</c:v>
                </c:pt>
                <c:pt idx="2">
                  <c:v>1998</c:v>
                </c:pt>
                <c:pt idx="3">
                  <c:v>1999</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numCache>
            </c:numRef>
          </c:cat>
          <c:val>
            <c:numRef>
              <c:f>גיליון1!$C$2:$C$24</c:f>
              <c:numCache>
                <c:formatCode>0.0</c:formatCode>
                <c:ptCount val="23"/>
                <c:pt idx="0">
                  <c:v>28.7</c:v>
                </c:pt>
                <c:pt idx="1">
                  <c:v>27.8</c:v>
                </c:pt>
                <c:pt idx="2">
                  <c:v>30</c:v>
                </c:pt>
                <c:pt idx="3">
                  <c:v>29.3</c:v>
                </c:pt>
                <c:pt idx="4">
                  <c:v>30.3</c:v>
                </c:pt>
                <c:pt idx="5">
                  <c:v>27</c:v>
                </c:pt>
                <c:pt idx="6">
                  <c:v>26.7</c:v>
                </c:pt>
                <c:pt idx="7">
                  <c:v>27.4</c:v>
                </c:pt>
                <c:pt idx="8">
                  <c:v>26.6</c:v>
                </c:pt>
                <c:pt idx="9">
                  <c:v>27</c:v>
                </c:pt>
                <c:pt idx="10">
                  <c:v>26.1</c:v>
                </c:pt>
                <c:pt idx="11">
                  <c:v>25.2</c:v>
                </c:pt>
                <c:pt idx="12">
                  <c:v>25.2</c:v>
                </c:pt>
                <c:pt idx="13">
                  <c:v>24.8</c:v>
                </c:pt>
                <c:pt idx="14">
                  <c:v>24.5</c:v>
                </c:pt>
                <c:pt idx="15">
                  <c:v>22.9</c:v>
                </c:pt>
                <c:pt idx="16">
                  <c:v>20.8</c:v>
                </c:pt>
                <c:pt idx="17">
                  <c:v>19.5</c:v>
                </c:pt>
                <c:pt idx="18">
                  <c:v>17.493957511766951</c:v>
                </c:pt>
                <c:pt idx="19">
                  <c:v>16.887433832568174</c:v>
                </c:pt>
                <c:pt idx="20">
                  <c:v>16.100000000000001</c:v>
                </c:pt>
                <c:pt idx="21">
                  <c:v>15.7</c:v>
                </c:pt>
                <c:pt idx="22">
                  <c:v>14</c:v>
                </c:pt>
              </c:numCache>
            </c:numRef>
          </c:val>
          <c:smooth val="0"/>
          <c:extLst>
            <c:ext xmlns:c16="http://schemas.microsoft.com/office/drawing/2014/chart" uri="{C3380CC4-5D6E-409C-BE32-E72D297353CC}">
              <c16:uniqueId val="{00000001-3E04-471E-B379-859E60FA7573}"/>
            </c:ext>
          </c:extLst>
        </c:ser>
        <c:ser>
          <c:idx val="2"/>
          <c:order val="2"/>
          <c:tx>
            <c:strRef>
              <c:f>גיליון1!$D$1</c:f>
              <c:strCache>
                <c:ptCount val="1"/>
                <c:pt idx="0">
                  <c:v>אגף מרכז וצפון </c:v>
                </c:pt>
              </c:strCache>
            </c:strRef>
          </c:tx>
          <c:spPr>
            <a:ln>
              <a:solidFill>
                <a:srgbClr val="A4598F"/>
              </a:solidFill>
            </a:ln>
          </c:spPr>
          <c:marker>
            <c:symbol val="none"/>
          </c:marker>
          <c:dLbls>
            <c:dLbl>
              <c:idx val="22"/>
              <c:layout>
                <c:manualLayout>
                  <c:x val="-2.110372243550834E-2"/>
                  <c:y val="-2.57205217938747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77-45E1-A92E-AFF939EBFB42}"/>
                </c:ext>
              </c:extLst>
            </c:dLbl>
            <c:spPr>
              <a:noFill/>
              <a:ln>
                <a:noFill/>
              </a:ln>
              <a:effectLst/>
            </c:spPr>
            <c:txPr>
              <a:bodyPr/>
              <a:lstStyle/>
              <a:p>
                <a:pPr>
                  <a:defRPr sz="1000">
                    <a:solidFill>
                      <a:srgbClr val="A4598F"/>
                    </a:solidFill>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גיליון1!$A$2:$A$24</c:f>
              <c:numCache>
                <c:formatCode>General</c:formatCode>
                <c:ptCount val="23"/>
                <c:pt idx="0">
                  <c:v>1996</c:v>
                </c:pt>
                <c:pt idx="1">
                  <c:v>1997</c:v>
                </c:pt>
                <c:pt idx="2">
                  <c:v>1998</c:v>
                </c:pt>
                <c:pt idx="3">
                  <c:v>1999</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numCache>
            </c:numRef>
          </c:cat>
          <c:val>
            <c:numRef>
              <c:f>גיליון1!$D$2:$D$24</c:f>
              <c:numCache>
                <c:formatCode>0.0</c:formatCode>
                <c:ptCount val="23"/>
                <c:pt idx="0">
                  <c:v>7.1</c:v>
                </c:pt>
                <c:pt idx="1">
                  <c:v>7.4</c:v>
                </c:pt>
                <c:pt idx="2">
                  <c:v>7.5</c:v>
                </c:pt>
                <c:pt idx="3">
                  <c:v>7.6</c:v>
                </c:pt>
                <c:pt idx="4">
                  <c:v>8</c:v>
                </c:pt>
                <c:pt idx="5">
                  <c:v>7.8</c:v>
                </c:pt>
                <c:pt idx="6">
                  <c:v>7.5</c:v>
                </c:pt>
                <c:pt idx="7">
                  <c:v>7.5</c:v>
                </c:pt>
                <c:pt idx="8">
                  <c:v>7.2</c:v>
                </c:pt>
                <c:pt idx="9">
                  <c:v>6.9</c:v>
                </c:pt>
                <c:pt idx="10">
                  <c:v>6.5</c:v>
                </c:pt>
                <c:pt idx="11">
                  <c:v>6.3</c:v>
                </c:pt>
                <c:pt idx="12">
                  <c:v>5.7</c:v>
                </c:pt>
                <c:pt idx="13">
                  <c:v>5.5</c:v>
                </c:pt>
                <c:pt idx="14">
                  <c:v>5.5</c:v>
                </c:pt>
                <c:pt idx="15">
                  <c:v>5.2</c:v>
                </c:pt>
                <c:pt idx="16">
                  <c:v>5</c:v>
                </c:pt>
                <c:pt idx="17">
                  <c:v>4.9000000000000004</c:v>
                </c:pt>
                <c:pt idx="18">
                  <c:v>4.7</c:v>
                </c:pt>
                <c:pt idx="19">
                  <c:v>4.7</c:v>
                </c:pt>
                <c:pt idx="20">
                  <c:v>4.7</c:v>
                </c:pt>
                <c:pt idx="21">
                  <c:v>4.8</c:v>
                </c:pt>
                <c:pt idx="22">
                  <c:v>3.8</c:v>
                </c:pt>
              </c:numCache>
            </c:numRef>
          </c:val>
          <c:smooth val="0"/>
          <c:extLst>
            <c:ext xmlns:c16="http://schemas.microsoft.com/office/drawing/2014/chart" uri="{C3380CC4-5D6E-409C-BE32-E72D297353CC}">
              <c16:uniqueId val="{00000002-3E04-471E-B379-859E60FA7573}"/>
            </c:ext>
          </c:extLst>
        </c:ser>
        <c:ser>
          <c:idx val="3"/>
          <c:order val="3"/>
          <c:tx>
            <c:strRef>
              <c:f>גיליון1!$E$1</c:f>
              <c:strCache>
                <c:ptCount val="1"/>
                <c:pt idx="0">
                  <c:v>אגף מזרח </c:v>
                </c:pt>
              </c:strCache>
            </c:strRef>
          </c:tx>
          <c:spPr>
            <a:ln>
              <a:solidFill>
                <a:srgbClr val="865600"/>
              </a:solidFill>
            </a:ln>
          </c:spPr>
          <c:marker>
            <c:symbol val="none"/>
          </c:marker>
          <c:dLbls>
            <c:dLbl>
              <c:idx val="21"/>
              <c:layout>
                <c:manualLayout>
                  <c:x val="-2.0853161556923395E-2"/>
                  <c:y val="-1.3962568973817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705-4FAB-82A9-543957D295B4}"/>
                </c:ext>
              </c:extLst>
            </c:dLbl>
            <c:dLbl>
              <c:idx val="22"/>
              <c:layout>
                <c:manualLayout>
                  <c:x val="-9.4752968040130222E-3"/>
                  <c:y val="1.54323130763248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77-45E1-A92E-AFF939EBFB42}"/>
                </c:ext>
              </c:extLst>
            </c:dLbl>
            <c:spPr>
              <a:noFill/>
              <a:ln>
                <a:noFill/>
              </a:ln>
              <a:effectLst/>
            </c:spPr>
            <c:txPr>
              <a:bodyPr/>
              <a:lstStyle/>
              <a:p>
                <a:pPr>
                  <a:defRPr sz="1000">
                    <a:solidFill>
                      <a:srgbClr val="865600"/>
                    </a:solidFill>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גיליון1!$A$2:$A$24</c:f>
              <c:numCache>
                <c:formatCode>General</c:formatCode>
                <c:ptCount val="23"/>
                <c:pt idx="0">
                  <c:v>1996</c:v>
                </c:pt>
                <c:pt idx="1">
                  <c:v>1997</c:v>
                </c:pt>
                <c:pt idx="2">
                  <c:v>1998</c:v>
                </c:pt>
                <c:pt idx="3">
                  <c:v>1999</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numCache>
            </c:numRef>
          </c:cat>
          <c:val>
            <c:numRef>
              <c:f>גיליון1!$E$2:$E$24</c:f>
              <c:numCache>
                <c:formatCode>0.0</c:formatCode>
                <c:ptCount val="23"/>
                <c:pt idx="0">
                  <c:v>18.899999999999999</c:v>
                </c:pt>
                <c:pt idx="1">
                  <c:v>20.7</c:v>
                </c:pt>
                <c:pt idx="2">
                  <c:v>21.1</c:v>
                </c:pt>
                <c:pt idx="3">
                  <c:v>21</c:v>
                </c:pt>
                <c:pt idx="4">
                  <c:v>19.100000000000001</c:v>
                </c:pt>
                <c:pt idx="5">
                  <c:v>19.5</c:v>
                </c:pt>
                <c:pt idx="6">
                  <c:v>18.600000000000001</c:v>
                </c:pt>
                <c:pt idx="7">
                  <c:v>18.3</c:v>
                </c:pt>
                <c:pt idx="8">
                  <c:v>17.600000000000001</c:v>
                </c:pt>
                <c:pt idx="9">
                  <c:v>17.100000000000001</c:v>
                </c:pt>
                <c:pt idx="10">
                  <c:v>16.399999999999999</c:v>
                </c:pt>
                <c:pt idx="11">
                  <c:v>15.9</c:v>
                </c:pt>
                <c:pt idx="12">
                  <c:v>16.399999999999999</c:v>
                </c:pt>
                <c:pt idx="13">
                  <c:v>16.5</c:v>
                </c:pt>
                <c:pt idx="14">
                  <c:v>16.8</c:v>
                </c:pt>
                <c:pt idx="15">
                  <c:v>16</c:v>
                </c:pt>
                <c:pt idx="16">
                  <c:v>15.3</c:v>
                </c:pt>
                <c:pt idx="17">
                  <c:v>14.3</c:v>
                </c:pt>
                <c:pt idx="18">
                  <c:v>13.790252930289945</c:v>
                </c:pt>
                <c:pt idx="19">
                  <c:v>13.309980349318328</c:v>
                </c:pt>
                <c:pt idx="20">
                  <c:v>13.4</c:v>
                </c:pt>
                <c:pt idx="21">
                  <c:v>14</c:v>
                </c:pt>
                <c:pt idx="22">
                  <c:v>13.2</c:v>
                </c:pt>
              </c:numCache>
            </c:numRef>
          </c:val>
          <c:smooth val="0"/>
          <c:extLst>
            <c:ext xmlns:c16="http://schemas.microsoft.com/office/drawing/2014/chart" uri="{C3380CC4-5D6E-409C-BE32-E72D297353CC}">
              <c16:uniqueId val="{00000003-3E04-471E-B379-859E60FA7573}"/>
            </c:ext>
          </c:extLst>
        </c:ser>
        <c:dLbls>
          <c:dLblPos val="t"/>
          <c:showLegendKey val="0"/>
          <c:showVal val="1"/>
          <c:showCatName val="0"/>
          <c:showSerName val="0"/>
          <c:showPercent val="0"/>
          <c:showBubbleSize val="0"/>
        </c:dLbls>
        <c:smooth val="0"/>
        <c:axId val="114849280"/>
        <c:axId val="114850816"/>
      </c:lineChart>
      <c:catAx>
        <c:axId val="114849280"/>
        <c:scaling>
          <c:orientation val="minMax"/>
        </c:scaling>
        <c:delete val="0"/>
        <c:axPos val="b"/>
        <c:numFmt formatCode="General" sourceLinked="1"/>
        <c:majorTickMark val="out"/>
        <c:minorTickMark val="none"/>
        <c:tickLblPos val="nextTo"/>
        <c:txPr>
          <a:bodyPr/>
          <a:lstStyle/>
          <a:p>
            <a:pPr>
              <a:defRPr sz="1100"/>
            </a:pPr>
            <a:endParaRPr lang="he-IL"/>
          </a:p>
        </c:txPr>
        <c:crossAx val="114850816"/>
        <c:crosses val="autoZero"/>
        <c:auto val="1"/>
        <c:lblAlgn val="ctr"/>
        <c:lblOffset val="100"/>
        <c:noMultiLvlLbl val="0"/>
      </c:catAx>
      <c:valAx>
        <c:axId val="114850816"/>
        <c:scaling>
          <c:orientation val="minMax"/>
          <c:max val="35"/>
        </c:scaling>
        <c:delete val="0"/>
        <c:axPos val="l"/>
        <c:majorGridlines/>
        <c:title>
          <c:tx>
            <c:rich>
              <a:bodyPr rot="0" vert="horz"/>
              <a:lstStyle/>
              <a:p>
                <a:pPr>
                  <a:defRPr/>
                </a:pPr>
                <a:r>
                  <a:rPr lang="he-IL" sz="1200" b="0" i="0" u="none" strike="noStrike" kern="1200" baseline="0" dirty="0">
                    <a:solidFill>
                      <a:srgbClr val="5E5E5E"/>
                    </a:solidFill>
                    <a:latin typeface="+mn-lt"/>
                    <a:ea typeface="+mn-ea"/>
                    <a:cs typeface="+mn-cs"/>
                  </a:rPr>
                  <a:t>אחוזים</a:t>
                </a:r>
              </a:p>
            </c:rich>
          </c:tx>
          <c:layout>
            <c:manualLayout>
              <c:xMode val="edge"/>
              <c:yMode val="edge"/>
              <c:x val="4.4839687525045791E-3"/>
              <c:y val="5.2924675036107247E-3"/>
            </c:manualLayout>
          </c:layout>
          <c:overlay val="0"/>
        </c:title>
        <c:numFmt formatCode="0" sourceLinked="0"/>
        <c:majorTickMark val="out"/>
        <c:minorTickMark val="none"/>
        <c:tickLblPos val="nextTo"/>
        <c:txPr>
          <a:bodyPr/>
          <a:lstStyle/>
          <a:p>
            <a:pPr>
              <a:defRPr>
                <a:solidFill>
                  <a:srgbClr val="5E5E5E"/>
                </a:solidFill>
              </a:defRPr>
            </a:pPr>
            <a:endParaRPr lang="he-IL"/>
          </a:p>
        </c:txPr>
        <c:crossAx val="114849280"/>
        <c:crosses val="autoZero"/>
        <c:crossBetween val="between"/>
      </c:valAx>
    </c:plotArea>
    <c:legend>
      <c:legendPos val="b"/>
      <c:layout>
        <c:manualLayout>
          <c:xMode val="edge"/>
          <c:yMode val="edge"/>
          <c:x val="0.11094444974700883"/>
          <c:y val="0.87279098618672002"/>
          <c:w val="0.77818171418712412"/>
          <c:h val="5.6661296892937821E-2"/>
        </c:manualLayout>
      </c:layout>
      <c:overlay val="0"/>
      <c:spPr>
        <a:ln>
          <a:noFill/>
        </a:ln>
      </c:spPr>
    </c:legend>
    <c:plotVisOnly val="1"/>
    <c:dispBlanksAs val="gap"/>
    <c:showDLblsOverMax val="0"/>
  </c:chart>
  <c:txPr>
    <a:bodyPr/>
    <a:lstStyle/>
    <a:p>
      <a:pPr>
        <a:defRPr sz="1200"/>
      </a:pPr>
      <a:endParaRPr lang="he-IL"/>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598010481987734E-2"/>
          <c:y val="2.0746720150002826E-2"/>
          <c:w val="0.95578182101574527"/>
          <c:h val="0.83550706841540023"/>
        </c:manualLayout>
      </c:layout>
      <c:lineChart>
        <c:grouping val="standard"/>
        <c:varyColors val="0"/>
        <c:ser>
          <c:idx val="0"/>
          <c:order val="0"/>
          <c:tx>
            <c:strRef>
              <c:f>גיליון1!$B$1</c:f>
              <c:strCache>
                <c:ptCount val="1"/>
                <c:pt idx="0">
                  <c:v>גנים עירוניים  -  MUN. KINDERGARTENS</c:v>
                </c:pt>
              </c:strCache>
            </c:strRef>
          </c:tx>
          <c:spPr>
            <a:ln>
              <a:solidFill>
                <a:schemeClr val="accent6">
                  <a:lumMod val="75000"/>
                </a:schemeClr>
              </a:solidFill>
            </a:ln>
          </c:spPr>
          <c:marker>
            <c:symbol val="none"/>
          </c:marker>
          <c:dLbls>
            <c:dLbl>
              <c:idx val="18"/>
              <c:layout>
                <c:manualLayout>
                  <c:x val="-3.0803500580493914E-2"/>
                  <c:y val="-3.06403576990470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88-4E26-8E7F-334E61BB5720}"/>
                </c:ext>
              </c:extLst>
            </c:dLbl>
            <c:dLbl>
              <c:idx val="19"/>
              <c:layout>
                <c:manualLayout>
                  <c:x val="-6.2723641037665014E-3"/>
                  <c:y val="-2.75461595885057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19-427B-A480-DA76E4F8B7EA}"/>
                </c:ext>
              </c:extLst>
            </c:dLbl>
            <c:spPr>
              <a:noFill/>
              <a:ln>
                <a:noFill/>
              </a:ln>
              <a:effectLst/>
            </c:spPr>
            <c:txPr>
              <a:bodyPr/>
              <a:lstStyle/>
              <a:p>
                <a:pPr>
                  <a:defRPr>
                    <a:solidFill>
                      <a:schemeClr val="accent6">
                        <a:lumMod val="75000"/>
                      </a:schemeClr>
                    </a:solidFill>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גיליון1!$A$2:$A$21</c:f>
              <c:strCache>
                <c:ptCount val="20"/>
                <c:pt idx="0">
                  <c:v>תשס"א
2000/01</c:v>
                </c:pt>
                <c:pt idx="1">
                  <c:v>תשס"ב 
2001/02</c:v>
                </c:pt>
                <c:pt idx="2">
                  <c:v>תשס"ג
2002/03</c:v>
                </c:pt>
                <c:pt idx="3">
                  <c:v>תשס"ד
2003/04</c:v>
                </c:pt>
                <c:pt idx="4">
                  <c:v>תשס"ה
 2004/05</c:v>
                </c:pt>
                <c:pt idx="5">
                  <c:v>תשס"ו
2005/06</c:v>
                </c:pt>
                <c:pt idx="6">
                  <c:v>תשס"ז
2006/07</c:v>
                </c:pt>
                <c:pt idx="7">
                  <c:v>תשס"ח
2007/08</c:v>
                </c:pt>
                <c:pt idx="8">
                  <c:v>תשס"ט
2008/09</c:v>
                </c:pt>
                <c:pt idx="9">
                  <c:v>תש"ע
 2009/10</c:v>
                </c:pt>
                <c:pt idx="10">
                  <c:v>תשע"א
2010/11</c:v>
                </c:pt>
                <c:pt idx="11">
                  <c:v>תשע"ב
2011/12</c:v>
                </c:pt>
                <c:pt idx="12">
                  <c:v>תשע"ג
2012/13</c:v>
                </c:pt>
                <c:pt idx="13">
                  <c:v>תשע"ד
2013/14</c:v>
                </c:pt>
                <c:pt idx="14">
                  <c:v>תשע"ה
2014/15</c:v>
                </c:pt>
                <c:pt idx="15">
                  <c:v>תשע"ו
2015/16</c:v>
                </c:pt>
                <c:pt idx="16">
                  <c:v>תשע"ז
2016/17</c:v>
                </c:pt>
                <c:pt idx="17">
                  <c:v>תשע"ח
2017/18</c:v>
                </c:pt>
                <c:pt idx="18">
                  <c:v>תשע"ט
2018/19</c:v>
                </c:pt>
                <c:pt idx="19">
                  <c:v>תש"ף
2019/20</c:v>
                </c:pt>
              </c:strCache>
            </c:strRef>
          </c:cat>
          <c:val>
            <c:numRef>
              <c:f>גיליון1!$B$2:$B$21</c:f>
              <c:numCache>
                <c:formatCode>0.0</c:formatCode>
                <c:ptCount val="20"/>
                <c:pt idx="0">
                  <c:v>8.2260000000000009</c:v>
                </c:pt>
                <c:pt idx="1">
                  <c:v>8.6039999999999992</c:v>
                </c:pt>
                <c:pt idx="2">
                  <c:v>8.9700000000000006</c:v>
                </c:pt>
                <c:pt idx="3">
                  <c:v>8.8859999999999992</c:v>
                </c:pt>
                <c:pt idx="4">
                  <c:v>8.7309999999999999</c:v>
                </c:pt>
                <c:pt idx="5">
                  <c:v>8.9770000000000003</c:v>
                </c:pt>
                <c:pt idx="6">
                  <c:v>9.1579999999999995</c:v>
                </c:pt>
                <c:pt idx="7">
                  <c:v>9.1590000000000007</c:v>
                </c:pt>
                <c:pt idx="8">
                  <c:v>9.4390000000000001</c:v>
                </c:pt>
                <c:pt idx="9">
                  <c:v>10.563000000000001</c:v>
                </c:pt>
                <c:pt idx="10">
                  <c:v>11.212</c:v>
                </c:pt>
                <c:pt idx="11">
                  <c:v>12.074999999999999</c:v>
                </c:pt>
                <c:pt idx="12">
                  <c:v>12.875</c:v>
                </c:pt>
                <c:pt idx="13">
                  <c:v>13.673999999999999</c:v>
                </c:pt>
                <c:pt idx="14">
                  <c:v>13.923999999999999</c:v>
                </c:pt>
                <c:pt idx="15">
                  <c:v>14.6</c:v>
                </c:pt>
                <c:pt idx="16">
                  <c:v>15.6</c:v>
                </c:pt>
                <c:pt idx="17">
                  <c:v>16.2</c:v>
                </c:pt>
                <c:pt idx="18">
                  <c:v>17.2</c:v>
                </c:pt>
                <c:pt idx="19">
                  <c:v>17.600000000000001</c:v>
                </c:pt>
              </c:numCache>
            </c:numRef>
          </c:val>
          <c:smooth val="0"/>
          <c:extLst>
            <c:ext xmlns:c16="http://schemas.microsoft.com/office/drawing/2014/chart" uri="{C3380CC4-5D6E-409C-BE32-E72D297353CC}">
              <c16:uniqueId val="{00000000-0746-4015-86BD-3E7D470BA447}"/>
            </c:ext>
          </c:extLst>
        </c:ser>
        <c:ser>
          <c:idx val="1"/>
          <c:order val="1"/>
          <c:tx>
            <c:strRef>
              <c:f>גיליון1!$C$1</c:f>
              <c:strCache>
                <c:ptCount val="1"/>
                <c:pt idx="0">
                  <c:v>בתי"ס יסודיים -   PRIMARY </c:v>
                </c:pt>
              </c:strCache>
            </c:strRef>
          </c:tx>
          <c:spPr>
            <a:ln>
              <a:solidFill>
                <a:srgbClr val="A4598F"/>
              </a:solidFill>
            </a:ln>
          </c:spPr>
          <c:marker>
            <c:symbol val="none"/>
          </c:marker>
          <c:dLbls>
            <c:dLbl>
              <c:idx val="0"/>
              <c:layout>
                <c:manualLayout>
                  <c:x val="-3.0496760259179266E-2"/>
                  <c:y val="3.12253004848957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46-4015-86BD-3E7D470BA447}"/>
                </c:ext>
              </c:extLst>
            </c:dLbl>
            <c:dLbl>
              <c:idx val="1"/>
              <c:layout>
                <c:manualLayout>
                  <c:x val="-3.1936645068394526E-2"/>
                  <c:y val="4.97796127554322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46-4015-86BD-3E7D470BA447}"/>
                </c:ext>
              </c:extLst>
            </c:dLbl>
            <c:dLbl>
              <c:idx val="18"/>
              <c:layout>
                <c:manualLayout>
                  <c:x val="-2.9251933136972497E-2"/>
                  <c:y val="-3.8905277581243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88-4E26-8E7F-334E61BB5720}"/>
                </c:ext>
              </c:extLst>
            </c:dLbl>
            <c:spPr>
              <a:noFill/>
              <a:ln>
                <a:noFill/>
              </a:ln>
              <a:effectLst/>
            </c:spPr>
            <c:txPr>
              <a:bodyPr/>
              <a:lstStyle/>
              <a:p>
                <a:pPr>
                  <a:defRPr>
                    <a:solidFill>
                      <a:srgbClr val="A4598F"/>
                    </a:solidFill>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גיליון1!$A$2:$A$21</c:f>
              <c:strCache>
                <c:ptCount val="20"/>
                <c:pt idx="0">
                  <c:v>תשס"א
2000/01</c:v>
                </c:pt>
                <c:pt idx="1">
                  <c:v>תשס"ב 
2001/02</c:v>
                </c:pt>
                <c:pt idx="2">
                  <c:v>תשס"ג
2002/03</c:v>
                </c:pt>
                <c:pt idx="3">
                  <c:v>תשס"ד
2003/04</c:v>
                </c:pt>
                <c:pt idx="4">
                  <c:v>תשס"ה
 2004/05</c:v>
                </c:pt>
                <c:pt idx="5">
                  <c:v>תשס"ו
2005/06</c:v>
                </c:pt>
                <c:pt idx="6">
                  <c:v>תשס"ז
2006/07</c:v>
                </c:pt>
                <c:pt idx="7">
                  <c:v>תשס"ח
2007/08</c:v>
                </c:pt>
                <c:pt idx="8">
                  <c:v>תשס"ט
2008/09</c:v>
                </c:pt>
                <c:pt idx="9">
                  <c:v>תש"ע
 2009/10</c:v>
                </c:pt>
                <c:pt idx="10">
                  <c:v>תשע"א
2010/11</c:v>
                </c:pt>
                <c:pt idx="11">
                  <c:v>תשע"ב
2011/12</c:v>
                </c:pt>
                <c:pt idx="12">
                  <c:v>תשע"ג
2012/13</c:v>
                </c:pt>
                <c:pt idx="13">
                  <c:v>תשע"ד
2013/14</c:v>
                </c:pt>
                <c:pt idx="14">
                  <c:v>תשע"ה
2014/15</c:v>
                </c:pt>
                <c:pt idx="15">
                  <c:v>תשע"ו
2015/16</c:v>
                </c:pt>
                <c:pt idx="16">
                  <c:v>תשע"ז
2016/17</c:v>
                </c:pt>
                <c:pt idx="17">
                  <c:v>תשע"ח
2017/18</c:v>
                </c:pt>
                <c:pt idx="18">
                  <c:v>תשע"ט
2018/19</c:v>
                </c:pt>
                <c:pt idx="19">
                  <c:v>תש"ף
2019/20</c:v>
                </c:pt>
              </c:strCache>
            </c:strRef>
          </c:cat>
          <c:val>
            <c:numRef>
              <c:f>גיליון1!$C$2:$C$21</c:f>
              <c:numCache>
                <c:formatCode>0.0</c:formatCode>
                <c:ptCount val="20"/>
                <c:pt idx="0">
                  <c:v>24.030999999999999</c:v>
                </c:pt>
                <c:pt idx="1">
                  <c:v>23.417999999999999</c:v>
                </c:pt>
                <c:pt idx="2">
                  <c:v>22.954000000000001</c:v>
                </c:pt>
                <c:pt idx="3">
                  <c:v>23.079000000000001</c:v>
                </c:pt>
                <c:pt idx="4">
                  <c:v>23.076000000000001</c:v>
                </c:pt>
                <c:pt idx="5">
                  <c:v>23.573</c:v>
                </c:pt>
                <c:pt idx="6">
                  <c:v>23.957000000000001</c:v>
                </c:pt>
                <c:pt idx="7">
                  <c:v>24.277000000000001</c:v>
                </c:pt>
                <c:pt idx="8">
                  <c:v>24.585999999999999</c:v>
                </c:pt>
                <c:pt idx="9">
                  <c:v>26.135000000000002</c:v>
                </c:pt>
                <c:pt idx="10">
                  <c:v>26.544</c:v>
                </c:pt>
                <c:pt idx="11">
                  <c:v>27.126000000000001</c:v>
                </c:pt>
                <c:pt idx="12">
                  <c:v>27.523</c:v>
                </c:pt>
                <c:pt idx="13">
                  <c:v>28.29</c:v>
                </c:pt>
                <c:pt idx="14">
                  <c:v>29.274000000000001</c:v>
                </c:pt>
                <c:pt idx="15">
                  <c:v>30.2</c:v>
                </c:pt>
                <c:pt idx="16">
                  <c:v>31.1</c:v>
                </c:pt>
                <c:pt idx="17">
                  <c:v>31.7</c:v>
                </c:pt>
                <c:pt idx="18">
                  <c:v>33</c:v>
                </c:pt>
                <c:pt idx="19">
                  <c:v>34.4</c:v>
                </c:pt>
              </c:numCache>
            </c:numRef>
          </c:val>
          <c:smooth val="0"/>
          <c:extLst>
            <c:ext xmlns:c16="http://schemas.microsoft.com/office/drawing/2014/chart" uri="{C3380CC4-5D6E-409C-BE32-E72D297353CC}">
              <c16:uniqueId val="{00000003-0746-4015-86BD-3E7D470BA447}"/>
            </c:ext>
          </c:extLst>
        </c:ser>
        <c:ser>
          <c:idx val="2"/>
          <c:order val="2"/>
          <c:tx>
            <c:strRef>
              <c:f>גיליון1!$D$1</c:f>
              <c:strCache>
                <c:ptCount val="1"/>
                <c:pt idx="0">
                  <c:v>בתי ספר על יסודיים -   POST-PRIMARY SCHOOLS</c:v>
                </c:pt>
              </c:strCache>
            </c:strRef>
          </c:tx>
          <c:spPr>
            <a:ln>
              <a:solidFill>
                <a:srgbClr val="0070C0"/>
              </a:solidFill>
            </a:ln>
          </c:spPr>
          <c:marker>
            <c:symbol val="none"/>
          </c:marker>
          <c:dLbls>
            <c:dLbl>
              <c:idx val="18"/>
              <c:layout>
                <c:manualLayout>
                  <c:x val="-2.9251933136972497E-2"/>
                  <c:y val="-3.68287539201297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688-4E26-8E7F-334E61BB5720}"/>
                </c:ext>
              </c:extLst>
            </c:dLbl>
            <c:dLbl>
              <c:idx val="19"/>
              <c:layout>
                <c:manualLayout>
                  <c:x val="-6.2723641037665014E-3"/>
                  <c:y val="-4.61113482517537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19-427B-A480-DA76E4F8B7EA}"/>
                </c:ext>
              </c:extLst>
            </c:dLbl>
            <c:spPr>
              <a:noFill/>
              <a:ln>
                <a:noFill/>
              </a:ln>
              <a:effectLst/>
            </c:spPr>
            <c:txPr>
              <a:bodyPr/>
              <a:lstStyle/>
              <a:p>
                <a:pPr>
                  <a:defRPr>
                    <a:solidFill>
                      <a:srgbClr val="0070C0"/>
                    </a:solidFill>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גיליון1!$A$2:$A$21</c:f>
              <c:strCache>
                <c:ptCount val="20"/>
                <c:pt idx="0">
                  <c:v>תשס"א
2000/01</c:v>
                </c:pt>
                <c:pt idx="1">
                  <c:v>תשס"ב 
2001/02</c:v>
                </c:pt>
                <c:pt idx="2">
                  <c:v>תשס"ג
2002/03</c:v>
                </c:pt>
                <c:pt idx="3">
                  <c:v>תשס"ד
2003/04</c:v>
                </c:pt>
                <c:pt idx="4">
                  <c:v>תשס"ה
 2004/05</c:v>
                </c:pt>
                <c:pt idx="5">
                  <c:v>תשס"ו
2005/06</c:v>
                </c:pt>
                <c:pt idx="6">
                  <c:v>תשס"ז
2006/07</c:v>
                </c:pt>
                <c:pt idx="7">
                  <c:v>תשס"ח
2007/08</c:v>
                </c:pt>
                <c:pt idx="8">
                  <c:v>תשס"ט
2008/09</c:v>
                </c:pt>
                <c:pt idx="9">
                  <c:v>תש"ע
 2009/10</c:v>
                </c:pt>
                <c:pt idx="10">
                  <c:v>תשע"א
2010/11</c:v>
                </c:pt>
                <c:pt idx="11">
                  <c:v>תשע"ב
2011/12</c:v>
                </c:pt>
                <c:pt idx="12">
                  <c:v>תשע"ג
2012/13</c:v>
                </c:pt>
                <c:pt idx="13">
                  <c:v>תשע"ד
2013/14</c:v>
                </c:pt>
                <c:pt idx="14">
                  <c:v>תשע"ה
2014/15</c:v>
                </c:pt>
                <c:pt idx="15">
                  <c:v>תשע"ו
2015/16</c:v>
                </c:pt>
                <c:pt idx="16">
                  <c:v>תשע"ז
2016/17</c:v>
                </c:pt>
                <c:pt idx="17">
                  <c:v>תשע"ח
2017/18</c:v>
                </c:pt>
                <c:pt idx="18">
                  <c:v>תשע"ט
2018/19</c:v>
                </c:pt>
                <c:pt idx="19">
                  <c:v>תש"ף
2019/20</c:v>
                </c:pt>
              </c:strCache>
            </c:strRef>
          </c:cat>
          <c:val>
            <c:numRef>
              <c:f>גיליון1!$D$2:$D$21</c:f>
              <c:numCache>
                <c:formatCode>0.0</c:formatCode>
                <c:ptCount val="20"/>
                <c:pt idx="0">
                  <c:v>25.2</c:v>
                </c:pt>
                <c:pt idx="1">
                  <c:v>25.3</c:v>
                </c:pt>
                <c:pt idx="2">
                  <c:v>20.5</c:v>
                </c:pt>
                <c:pt idx="3">
                  <c:v>20</c:v>
                </c:pt>
                <c:pt idx="4">
                  <c:v>19.466000000000001</c:v>
                </c:pt>
                <c:pt idx="5">
                  <c:v>18.809000000000001</c:v>
                </c:pt>
                <c:pt idx="6">
                  <c:v>18.259</c:v>
                </c:pt>
                <c:pt idx="7">
                  <c:v>17.902000000000001</c:v>
                </c:pt>
                <c:pt idx="8">
                  <c:v>17.600000000000001</c:v>
                </c:pt>
                <c:pt idx="9">
                  <c:v>17.856000000000002</c:v>
                </c:pt>
                <c:pt idx="10">
                  <c:v>17.8</c:v>
                </c:pt>
                <c:pt idx="11">
                  <c:v>17.591999999999999</c:v>
                </c:pt>
                <c:pt idx="12">
                  <c:v>17.626999999999999</c:v>
                </c:pt>
                <c:pt idx="13">
                  <c:v>18.006</c:v>
                </c:pt>
                <c:pt idx="14">
                  <c:v>18.353000000000002</c:v>
                </c:pt>
                <c:pt idx="15">
                  <c:v>19.100000000000001</c:v>
                </c:pt>
                <c:pt idx="16">
                  <c:v>19.3</c:v>
                </c:pt>
                <c:pt idx="17">
                  <c:v>19.600000000000001</c:v>
                </c:pt>
                <c:pt idx="18">
                  <c:v>20</c:v>
                </c:pt>
                <c:pt idx="19">
                  <c:v>20.7</c:v>
                </c:pt>
              </c:numCache>
            </c:numRef>
          </c:val>
          <c:smooth val="0"/>
          <c:extLst>
            <c:ext xmlns:c16="http://schemas.microsoft.com/office/drawing/2014/chart" uri="{C3380CC4-5D6E-409C-BE32-E72D297353CC}">
              <c16:uniqueId val="{00000004-0746-4015-86BD-3E7D470BA447}"/>
            </c:ext>
          </c:extLst>
        </c:ser>
        <c:dLbls>
          <c:dLblPos val="t"/>
          <c:showLegendKey val="0"/>
          <c:showVal val="1"/>
          <c:showCatName val="0"/>
          <c:showSerName val="0"/>
          <c:showPercent val="0"/>
          <c:showBubbleSize val="0"/>
        </c:dLbls>
        <c:smooth val="0"/>
        <c:axId val="115200384"/>
        <c:axId val="115201920"/>
      </c:lineChart>
      <c:catAx>
        <c:axId val="115200384"/>
        <c:scaling>
          <c:orientation val="minMax"/>
        </c:scaling>
        <c:delete val="0"/>
        <c:axPos val="b"/>
        <c:numFmt formatCode="@" sourceLinked="0"/>
        <c:majorTickMark val="out"/>
        <c:minorTickMark val="none"/>
        <c:tickLblPos val="nextTo"/>
        <c:txPr>
          <a:bodyPr rot="-5400000" vert="horz"/>
          <a:lstStyle/>
          <a:p>
            <a:pPr>
              <a:defRPr sz="1000"/>
            </a:pPr>
            <a:endParaRPr lang="he-IL"/>
          </a:p>
        </c:txPr>
        <c:crossAx val="115201920"/>
        <c:crosses val="autoZero"/>
        <c:auto val="1"/>
        <c:lblAlgn val="ctr"/>
        <c:lblOffset val="100"/>
        <c:noMultiLvlLbl val="0"/>
      </c:catAx>
      <c:valAx>
        <c:axId val="115201920"/>
        <c:scaling>
          <c:orientation val="minMax"/>
        </c:scaling>
        <c:delete val="0"/>
        <c:axPos val="l"/>
        <c:majorGridlines/>
        <c:numFmt formatCode="0" sourceLinked="0"/>
        <c:majorTickMark val="out"/>
        <c:minorTickMark val="none"/>
        <c:tickLblPos val="nextTo"/>
        <c:txPr>
          <a:bodyPr/>
          <a:lstStyle/>
          <a:p>
            <a:pPr>
              <a:defRPr>
                <a:solidFill>
                  <a:srgbClr val="5E5E5E"/>
                </a:solidFill>
              </a:defRPr>
            </a:pPr>
            <a:endParaRPr lang="he-IL"/>
          </a:p>
        </c:txPr>
        <c:crossAx val="115200384"/>
        <c:crosses val="autoZero"/>
        <c:crossBetween val="between"/>
      </c:valAx>
    </c:plotArea>
    <c:plotVisOnly val="1"/>
    <c:dispBlanksAs val="gap"/>
    <c:showDLblsOverMax val="0"/>
  </c:chart>
  <c:txPr>
    <a:bodyPr/>
    <a:lstStyle/>
    <a:p>
      <a:pPr>
        <a:defRPr sz="1200"/>
      </a:pPr>
      <a:endParaRPr lang="he-IL"/>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940589890903442E-2"/>
          <c:y val="0.17087410736689029"/>
          <c:w val="0.94363853907143347"/>
          <c:h val="0.61598919707450672"/>
        </c:manualLayout>
      </c:layout>
      <c:barChart>
        <c:barDir val="col"/>
        <c:grouping val="clustered"/>
        <c:varyColors val="0"/>
        <c:ser>
          <c:idx val="0"/>
          <c:order val="0"/>
          <c:tx>
            <c:strRef>
              <c:f>גיליון1!$A$3</c:f>
              <c:strCache>
                <c:ptCount val="1"/>
                <c:pt idx="0">
                  <c:v>אחוז מישראל</c:v>
                </c:pt>
              </c:strCache>
            </c:strRef>
          </c:tx>
          <c:spPr>
            <a:solidFill>
              <a:schemeClr val="accent5">
                <a:lumMod val="75000"/>
              </a:schemeClr>
            </a:solidFill>
          </c:spPr>
          <c:invertIfNegative val="0"/>
          <c:dLbls>
            <c:numFmt formatCode="0.0%" sourceLinked="0"/>
            <c:spPr>
              <a:noFill/>
              <a:ln>
                <a:noFill/>
              </a:ln>
              <a:effectLst/>
            </c:spPr>
            <c:txPr>
              <a:bodyPr/>
              <a:lstStyle/>
              <a:p>
                <a:pPr>
                  <a:defRPr sz="1200" b="1" baseline="0">
                    <a:solidFill>
                      <a:schemeClr val="bg1"/>
                    </a:solidFil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גיליון1!$B$2:$D$2</c:f>
              <c:strCache>
                <c:ptCount val="3"/>
                <c:pt idx="0">
                  <c:v>1995</c:v>
                </c:pt>
                <c:pt idx="1">
                  <c:v>2000</c:v>
                </c:pt>
                <c:pt idx="2">
                  <c:v> 2019*</c:v>
                </c:pt>
              </c:strCache>
            </c:strRef>
          </c:cat>
          <c:val>
            <c:numRef>
              <c:f>גיליון1!$B$3:$D$3</c:f>
              <c:numCache>
                <c:formatCode>0.0%</c:formatCode>
                <c:ptCount val="3"/>
                <c:pt idx="0" formatCode="0.00%">
                  <c:v>0.438</c:v>
                </c:pt>
                <c:pt idx="1">
                  <c:v>0.437</c:v>
                </c:pt>
                <c:pt idx="2">
                  <c:v>0.443</c:v>
                </c:pt>
              </c:numCache>
            </c:numRef>
          </c:val>
          <c:extLst>
            <c:ext xmlns:c16="http://schemas.microsoft.com/office/drawing/2014/chart" uri="{C3380CC4-5D6E-409C-BE32-E72D297353CC}">
              <c16:uniqueId val="{00000000-DFB0-4FD1-8D65-E7D1D8E16097}"/>
            </c:ext>
          </c:extLst>
        </c:ser>
        <c:dLbls>
          <c:dLblPos val="outEnd"/>
          <c:showLegendKey val="0"/>
          <c:showVal val="1"/>
          <c:showCatName val="0"/>
          <c:showSerName val="0"/>
          <c:showPercent val="0"/>
          <c:showBubbleSize val="0"/>
        </c:dLbls>
        <c:gapWidth val="98"/>
        <c:axId val="31658368"/>
        <c:axId val="31661056"/>
      </c:barChart>
      <c:catAx>
        <c:axId val="31658368"/>
        <c:scaling>
          <c:orientation val="minMax"/>
        </c:scaling>
        <c:delete val="0"/>
        <c:axPos val="b"/>
        <c:numFmt formatCode="General" sourceLinked="0"/>
        <c:majorTickMark val="out"/>
        <c:minorTickMark val="none"/>
        <c:tickLblPos val="nextTo"/>
        <c:txPr>
          <a:bodyPr/>
          <a:lstStyle/>
          <a:p>
            <a:pPr>
              <a:defRPr sz="1400" b="0">
                <a:solidFill>
                  <a:srgbClr val="5E5E5E"/>
                </a:solidFill>
              </a:defRPr>
            </a:pPr>
            <a:endParaRPr lang="he-IL"/>
          </a:p>
        </c:txPr>
        <c:crossAx val="31661056"/>
        <c:crosses val="autoZero"/>
        <c:auto val="1"/>
        <c:lblAlgn val="ctr"/>
        <c:lblOffset val="100"/>
        <c:noMultiLvlLbl val="0"/>
      </c:catAx>
      <c:valAx>
        <c:axId val="31661056"/>
        <c:scaling>
          <c:orientation val="minMax"/>
          <c:max val="1"/>
          <c:min val="0"/>
        </c:scaling>
        <c:delete val="1"/>
        <c:axPos val="l"/>
        <c:numFmt formatCode="0.00%" sourceLinked="1"/>
        <c:majorTickMark val="out"/>
        <c:minorTickMark val="none"/>
        <c:tickLblPos val="nextTo"/>
        <c:crossAx val="31658368"/>
        <c:crosses val="autoZero"/>
        <c:crossBetween val="between"/>
        <c:majorUnit val="0.2"/>
      </c:valAx>
    </c:plotArea>
    <c:plotVisOnly val="1"/>
    <c:dispBlanksAs val="gap"/>
    <c:showDLblsOverMax val="0"/>
  </c:chart>
  <c:txPr>
    <a:bodyPr/>
    <a:lstStyle/>
    <a:p>
      <a:pPr>
        <a:defRPr sz="1200"/>
      </a:pPr>
      <a:endParaRPr lang="he-IL"/>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44402590564902"/>
          <c:y val="0.25531771096000044"/>
          <c:w val="0.39918379227539091"/>
          <c:h val="0.66581196003539755"/>
        </c:manualLayout>
      </c:layout>
      <c:barChart>
        <c:barDir val="bar"/>
        <c:grouping val="clustered"/>
        <c:varyColors val="0"/>
        <c:ser>
          <c:idx val="0"/>
          <c:order val="0"/>
          <c:tx>
            <c:strRef>
              <c:f>נתונים!$B$34</c:f>
              <c:strCache>
                <c:ptCount val="1"/>
                <c:pt idx="0">
                  <c:v>תשע"ה - 2014/15</c:v>
                </c:pt>
              </c:strCache>
            </c:strRef>
          </c:tx>
          <c:spPr>
            <a:solidFill>
              <a:srgbClr val="003366"/>
            </a:solidFill>
          </c:spPr>
          <c:invertIfNegative val="0"/>
          <c:dPt>
            <c:idx val="0"/>
            <c:invertIfNegative val="0"/>
            <c:bubble3D val="0"/>
            <c:spPr>
              <a:solidFill>
                <a:srgbClr val="F20000"/>
              </a:solidFill>
            </c:spPr>
            <c:extLst>
              <c:ext xmlns:c16="http://schemas.microsoft.com/office/drawing/2014/chart" uri="{C3380CC4-5D6E-409C-BE32-E72D297353CC}">
                <c16:uniqueId val="{00000001-C7E0-4E1A-9140-CF41B897913A}"/>
              </c:ext>
            </c:extLst>
          </c:dPt>
          <c:dPt>
            <c:idx val="1"/>
            <c:invertIfNegative val="0"/>
            <c:bubble3D val="0"/>
            <c:spPr>
              <a:solidFill>
                <a:srgbClr val="009A00"/>
              </a:solidFill>
            </c:spPr>
            <c:extLst>
              <c:ext xmlns:c16="http://schemas.microsoft.com/office/drawing/2014/chart" uri="{C3380CC4-5D6E-409C-BE32-E72D297353CC}">
                <c16:uniqueId val="{00000003-C7E0-4E1A-9140-CF41B897913A}"/>
              </c:ext>
            </c:extLst>
          </c:dPt>
          <c:dLbls>
            <c:dLbl>
              <c:idx val="0"/>
              <c:spPr/>
              <c:txPr>
                <a:bodyPr/>
                <a:lstStyle/>
                <a:p>
                  <a:pPr>
                    <a:defRPr sz="1000" b="1" i="0" u="none" strike="noStrike" baseline="0">
                      <a:solidFill>
                        <a:schemeClr val="bg1"/>
                      </a:solidFill>
                      <a:latin typeface="Arial"/>
                      <a:ea typeface="Arial"/>
                      <a:cs typeface="Arial"/>
                    </a:defRPr>
                  </a:pPr>
                  <a:endParaRPr lang="he-IL"/>
                </a:p>
              </c:txPr>
              <c:dLblPos val="inEnd"/>
              <c:showLegendKey val="0"/>
              <c:showVal val="1"/>
              <c:showCatName val="0"/>
              <c:showSerName val="0"/>
              <c:showPercent val="0"/>
              <c:showBubbleSize val="0"/>
              <c:extLst>
                <c:ext xmlns:c16="http://schemas.microsoft.com/office/drawing/2014/chart" uri="{C3380CC4-5D6E-409C-BE32-E72D297353CC}">
                  <c16:uniqueId val="{00000001-C7E0-4E1A-9140-CF41B897913A}"/>
                </c:ext>
              </c:extLst>
            </c:dLbl>
            <c:dLbl>
              <c:idx val="1"/>
              <c:layout>
                <c:manualLayout>
                  <c:x val="-9.568099353365271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7E0-4E1A-9140-CF41B897913A}"/>
                </c:ext>
              </c:extLst>
            </c:dLbl>
            <c:dLbl>
              <c:idx val="2"/>
              <c:numFmt formatCode="#,##0.0" sourceLinked="0"/>
              <c:spPr/>
              <c:txPr>
                <a:bodyPr/>
                <a:lstStyle/>
                <a:p>
                  <a:pPr>
                    <a:defRPr sz="1000" b="1" i="0" u="none" strike="noStrike" baseline="0">
                      <a:solidFill>
                        <a:schemeClr val="bg1"/>
                      </a:solidFill>
                      <a:latin typeface="Arial"/>
                      <a:ea typeface="Arial"/>
                      <a:cs typeface="Arial"/>
                    </a:defRPr>
                  </a:pPr>
                  <a:endParaRPr lang="he-IL"/>
                </a:p>
              </c:txPr>
              <c:dLblPos val="inEnd"/>
              <c:showLegendKey val="0"/>
              <c:showVal val="1"/>
              <c:showCatName val="0"/>
              <c:showSerName val="0"/>
              <c:showPercent val="0"/>
              <c:showBubbleSize val="0"/>
              <c:extLst>
                <c:ext xmlns:c16="http://schemas.microsoft.com/office/drawing/2014/chart" uri="{C3380CC4-5D6E-409C-BE32-E72D297353CC}">
                  <c16:uniqueId val="{00000004-E1FC-4728-8C1A-E363D092DD56}"/>
                </c:ext>
              </c:extLst>
            </c:dLbl>
            <c:spPr>
              <a:noFill/>
              <a:ln>
                <a:noFill/>
              </a:ln>
              <a:effectLst/>
            </c:spPr>
            <c:txPr>
              <a:bodyPr/>
              <a:lstStyle/>
              <a:p>
                <a:pPr>
                  <a:defRPr sz="1000" b="1" i="0" u="none" strike="noStrike" baseline="0">
                    <a:solidFill>
                      <a:schemeClr val="accent3">
                        <a:lumMod val="50000"/>
                      </a:schemeClr>
                    </a:solidFill>
                    <a:latin typeface="Arial"/>
                    <a:ea typeface="Arial"/>
                    <a:cs typeface="Aria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נתונים!$C$33:$E$33</c:f>
              <c:strCache>
                <c:ptCount val="3"/>
                <c:pt idx="0">
                  <c:v>חיפה 
</c:v>
                </c:pt>
                <c:pt idx="1">
                  <c:v>ירושלים
</c:v>
                </c:pt>
                <c:pt idx="2">
                  <c:v>תל-אביב-יפו 
</c:v>
                </c:pt>
              </c:strCache>
            </c:strRef>
          </c:cat>
          <c:val>
            <c:numRef>
              <c:f>נתונים!$C$34:$E$34</c:f>
              <c:numCache>
                <c:formatCode>General</c:formatCode>
                <c:ptCount val="3"/>
                <c:pt idx="0">
                  <c:v>76.5</c:v>
                </c:pt>
                <c:pt idx="1">
                  <c:v>47.3</c:v>
                </c:pt>
                <c:pt idx="2">
                  <c:v>71</c:v>
                </c:pt>
              </c:numCache>
            </c:numRef>
          </c:val>
          <c:extLst>
            <c:ext xmlns:c16="http://schemas.microsoft.com/office/drawing/2014/chart" uri="{C3380CC4-5D6E-409C-BE32-E72D297353CC}">
              <c16:uniqueId val="{00000005-C7E0-4E1A-9140-CF41B897913A}"/>
            </c:ext>
          </c:extLst>
        </c:ser>
        <c:ser>
          <c:idx val="1"/>
          <c:order val="1"/>
          <c:tx>
            <c:strRef>
              <c:f>נתונים!$B$35</c:f>
              <c:strCache>
                <c:ptCount val="1"/>
                <c:pt idx="0">
                  <c:v>תשע"ו - 2015/16</c:v>
                </c:pt>
              </c:strCache>
            </c:strRef>
          </c:tx>
          <c:spPr>
            <a:solidFill>
              <a:srgbClr val="0070C0"/>
            </a:solidFill>
          </c:spPr>
          <c:invertIfNegative val="0"/>
          <c:dPt>
            <c:idx val="0"/>
            <c:invertIfNegative val="0"/>
            <c:bubble3D val="0"/>
            <c:spPr>
              <a:solidFill>
                <a:srgbClr val="FF6600"/>
              </a:solidFill>
            </c:spPr>
            <c:extLst>
              <c:ext xmlns:c16="http://schemas.microsoft.com/office/drawing/2014/chart" uri="{C3380CC4-5D6E-409C-BE32-E72D297353CC}">
                <c16:uniqueId val="{00000007-C7E0-4E1A-9140-CF41B897913A}"/>
              </c:ext>
            </c:extLst>
          </c:dPt>
          <c:dPt>
            <c:idx val="1"/>
            <c:invertIfNegative val="0"/>
            <c:bubble3D val="0"/>
            <c:spPr>
              <a:solidFill>
                <a:srgbClr val="92D050"/>
              </a:solidFill>
            </c:spPr>
            <c:extLst>
              <c:ext xmlns:c16="http://schemas.microsoft.com/office/drawing/2014/chart" uri="{C3380CC4-5D6E-409C-BE32-E72D297353CC}">
                <c16:uniqueId val="{00000009-C7E0-4E1A-9140-CF41B897913A}"/>
              </c:ext>
            </c:extLst>
          </c:dPt>
          <c:dLbls>
            <c:dLbl>
              <c:idx val="1"/>
              <c:layout>
                <c:manualLayout>
                  <c:x val="-1.1713413109725197E-2"/>
                  <c:y val="2.7688426281418186E-3"/>
                </c:manualLayout>
              </c:layout>
              <c:spPr/>
              <c:txPr>
                <a:bodyPr/>
                <a:lstStyle/>
                <a:p>
                  <a:pPr>
                    <a:defRPr sz="1000" b="1" i="0" u="none" strike="noStrike" baseline="0">
                      <a:solidFill>
                        <a:srgbClr val="00B050"/>
                      </a:solidFill>
                      <a:latin typeface="Arial"/>
                      <a:ea typeface="Arial"/>
                      <a:cs typeface="Aria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7E0-4E1A-9140-CF41B897913A}"/>
                </c:ext>
              </c:extLst>
            </c:dLbl>
            <c:dLbl>
              <c:idx val="2"/>
              <c:numFmt formatCode="#,##0.0" sourceLinked="0"/>
              <c:spPr/>
              <c:txPr>
                <a:bodyPr/>
                <a:lstStyle/>
                <a:p>
                  <a:pPr>
                    <a:defRPr sz="1000" b="1" i="0" u="none" strike="noStrike" baseline="0">
                      <a:solidFill>
                        <a:srgbClr val="FFFFFF"/>
                      </a:solidFill>
                      <a:latin typeface="Arial"/>
                      <a:ea typeface="Arial"/>
                      <a:cs typeface="Arial"/>
                    </a:defRPr>
                  </a:pPr>
                  <a:endParaRPr lang="he-IL"/>
                </a:p>
              </c:txPr>
              <c:dLblPos val="inEnd"/>
              <c:showLegendKey val="0"/>
              <c:showVal val="1"/>
              <c:showCatName val="0"/>
              <c:showSerName val="0"/>
              <c:showPercent val="0"/>
              <c:showBubbleSize val="0"/>
              <c:extLst>
                <c:ext xmlns:c16="http://schemas.microsoft.com/office/drawing/2014/chart" uri="{C3380CC4-5D6E-409C-BE32-E72D297353CC}">
                  <c16:uniqueId val="{00000009-E1FC-4728-8C1A-E363D092DD56}"/>
                </c:ext>
              </c:extLst>
            </c:dLbl>
            <c:spPr>
              <a:noFill/>
              <a:ln>
                <a:noFill/>
              </a:ln>
              <a:effectLst/>
            </c:spPr>
            <c:txPr>
              <a:bodyPr/>
              <a:lstStyle/>
              <a:p>
                <a:pPr>
                  <a:defRPr sz="1000" b="1" i="0" u="none" strike="noStrike" baseline="0">
                    <a:solidFill>
                      <a:srgbClr val="FFFFFF"/>
                    </a:solidFill>
                    <a:latin typeface="Arial"/>
                    <a:ea typeface="Arial"/>
                    <a:cs typeface="Aria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נתונים!$C$33:$E$33</c:f>
              <c:strCache>
                <c:ptCount val="3"/>
                <c:pt idx="0">
                  <c:v>חיפה 
</c:v>
                </c:pt>
                <c:pt idx="1">
                  <c:v>ירושלים
</c:v>
                </c:pt>
                <c:pt idx="2">
                  <c:v>תל-אביב-יפו 
</c:v>
                </c:pt>
              </c:strCache>
            </c:strRef>
          </c:cat>
          <c:val>
            <c:numRef>
              <c:f>נתונים!$C$35:$E$35</c:f>
              <c:numCache>
                <c:formatCode>General</c:formatCode>
                <c:ptCount val="3"/>
                <c:pt idx="0">
                  <c:v>76.2</c:v>
                </c:pt>
                <c:pt idx="1">
                  <c:v>42.9</c:v>
                </c:pt>
                <c:pt idx="2">
                  <c:v>72.400000000000006</c:v>
                </c:pt>
              </c:numCache>
            </c:numRef>
          </c:val>
          <c:extLst>
            <c:ext xmlns:c16="http://schemas.microsoft.com/office/drawing/2014/chart" uri="{C3380CC4-5D6E-409C-BE32-E72D297353CC}">
              <c16:uniqueId val="{0000000B-C7E0-4E1A-9140-CF41B897913A}"/>
            </c:ext>
          </c:extLst>
        </c:ser>
        <c:ser>
          <c:idx val="2"/>
          <c:order val="2"/>
          <c:tx>
            <c:strRef>
              <c:f>נתונים!$B$36</c:f>
              <c:strCache>
                <c:ptCount val="1"/>
                <c:pt idx="0">
                  <c:v>תשע"ז - 2016/17</c:v>
                </c:pt>
              </c:strCache>
            </c:strRef>
          </c:tx>
          <c:invertIfNegative val="0"/>
          <c:dPt>
            <c:idx val="0"/>
            <c:invertIfNegative val="0"/>
            <c:bubble3D val="0"/>
            <c:spPr>
              <a:solidFill>
                <a:srgbClr val="FFC000"/>
              </a:solidFill>
            </c:spPr>
            <c:extLst>
              <c:ext xmlns:c16="http://schemas.microsoft.com/office/drawing/2014/chart" uri="{C3380CC4-5D6E-409C-BE32-E72D297353CC}">
                <c16:uniqueId val="{0000000D-C7E0-4E1A-9140-CF41B897913A}"/>
              </c:ext>
            </c:extLst>
          </c:dPt>
          <c:dPt>
            <c:idx val="2"/>
            <c:invertIfNegative val="0"/>
            <c:bubble3D val="0"/>
            <c:spPr>
              <a:solidFill>
                <a:srgbClr val="99CCFF"/>
              </a:solidFill>
            </c:spPr>
            <c:extLst>
              <c:ext xmlns:c16="http://schemas.microsoft.com/office/drawing/2014/chart" uri="{C3380CC4-5D6E-409C-BE32-E72D297353CC}">
                <c16:uniqueId val="{0000000F-C7E0-4E1A-9140-CF41B897913A}"/>
              </c:ext>
            </c:extLst>
          </c:dPt>
          <c:dLbls>
            <c:dLbl>
              <c:idx val="1"/>
              <c:layout>
                <c:manualLayout>
                  <c:x val="-7.4227855970053448E-3"/>
                  <c:y val="0"/>
                </c:manualLayout>
              </c:layout>
              <c:spPr/>
              <c:txPr>
                <a:bodyPr/>
                <a:lstStyle/>
                <a:p>
                  <a:pPr>
                    <a:defRPr sz="1000" b="1" i="0" u="none" strike="noStrike" baseline="0">
                      <a:solidFill>
                        <a:srgbClr val="92D050"/>
                      </a:solidFill>
                      <a:latin typeface="Arial"/>
                      <a:ea typeface="Arial"/>
                      <a:cs typeface="Aria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7E0-4E1A-9140-CF41B897913A}"/>
                </c:ext>
              </c:extLst>
            </c:dLbl>
            <c:spPr>
              <a:noFill/>
              <a:ln>
                <a:noFill/>
              </a:ln>
              <a:effectLst/>
            </c:spPr>
            <c:txPr>
              <a:bodyPr/>
              <a:lstStyle/>
              <a:p>
                <a:pPr>
                  <a:defRPr sz="1000" b="1" i="0" u="none" strike="noStrike" baseline="0">
                    <a:solidFill>
                      <a:srgbClr val="FFFFFF"/>
                    </a:solidFill>
                    <a:latin typeface="Arial"/>
                    <a:ea typeface="Arial"/>
                    <a:cs typeface="Aria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נתונים!$C$33:$E$33</c:f>
              <c:strCache>
                <c:ptCount val="3"/>
                <c:pt idx="0">
                  <c:v>חיפה 
</c:v>
                </c:pt>
                <c:pt idx="1">
                  <c:v>ירושלים
</c:v>
                </c:pt>
                <c:pt idx="2">
                  <c:v>תל-אביב-יפו 
</c:v>
                </c:pt>
              </c:strCache>
            </c:strRef>
          </c:cat>
          <c:val>
            <c:numRef>
              <c:f>נתונים!$C$36:$E$36</c:f>
              <c:numCache>
                <c:formatCode>General</c:formatCode>
                <c:ptCount val="3"/>
                <c:pt idx="0">
                  <c:v>77.099999999999994</c:v>
                </c:pt>
                <c:pt idx="1">
                  <c:v>40.4</c:v>
                </c:pt>
                <c:pt idx="2">
                  <c:v>72.400000000000006</c:v>
                </c:pt>
              </c:numCache>
            </c:numRef>
          </c:val>
          <c:extLst>
            <c:ext xmlns:c16="http://schemas.microsoft.com/office/drawing/2014/chart" uri="{C3380CC4-5D6E-409C-BE32-E72D297353CC}">
              <c16:uniqueId val="{00000011-C7E0-4E1A-9140-CF41B897913A}"/>
            </c:ext>
          </c:extLst>
        </c:ser>
        <c:ser>
          <c:idx val="3"/>
          <c:order val="3"/>
          <c:tx>
            <c:strRef>
              <c:f>נתונים!$B$37</c:f>
              <c:strCache>
                <c:ptCount val="1"/>
                <c:pt idx="0">
                  <c:v>תשע"ח - 2017/18</c:v>
                </c:pt>
              </c:strCache>
            </c:strRef>
          </c:tx>
          <c:spPr>
            <a:solidFill>
              <a:srgbClr val="7030A0"/>
            </a:solidFill>
          </c:spPr>
          <c:invertIfNegative val="0"/>
          <c:dPt>
            <c:idx val="0"/>
            <c:invertIfNegative val="0"/>
            <c:bubble3D val="0"/>
            <c:spPr>
              <a:solidFill>
                <a:schemeClr val="accent2">
                  <a:lumMod val="60000"/>
                  <a:lumOff val="40000"/>
                </a:schemeClr>
              </a:solidFill>
            </c:spPr>
            <c:extLst>
              <c:ext xmlns:c16="http://schemas.microsoft.com/office/drawing/2014/chart" uri="{C3380CC4-5D6E-409C-BE32-E72D297353CC}">
                <c16:uniqueId val="{00000013-C7E0-4E1A-9140-CF41B897913A}"/>
              </c:ext>
            </c:extLst>
          </c:dPt>
          <c:dPt>
            <c:idx val="1"/>
            <c:invertIfNegative val="0"/>
            <c:bubble3D val="0"/>
            <c:spPr>
              <a:solidFill>
                <a:schemeClr val="accent3">
                  <a:lumMod val="75000"/>
                </a:schemeClr>
              </a:solidFill>
            </c:spPr>
            <c:extLst>
              <c:ext xmlns:c16="http://schemas.microsoft.com/office/drawing/2014/chart" uri="{C3380CC4-5D6E-409C-BE32-E72D297353CC}">
                <c16:uniqueId val="{00000015-C7E0-4E1A-9140-CF41B897913A}"/>
              </c:ext>
            </c:extLst>
          </c:dPt>
          <c:dPt>
            <c:idx val="2"/>
            <c:invertIfNegative val="0"/>
            <c:bubble3D val="0"/>
            <c:spPr>
              <a:solidFill>
                <a:srgbClr val="8238BA"/>
              </a:solidFill>
            </c:spPr>
            <c:extLst>
              <c:ext xmlns:c16="http://schemas.microsoft.com/office/drawing/2014/chart" uri="{C3380CC4-5D6E-409C-BE32-E72D297353CC}">
                <c16:uniqueId val="{00000017-C7E0-4E1A-9140-CF41B897913A}"/>
              </c:ext>
            </c:extLst>
          </c:dPt>
          <c:dLbls>
            <c:dLbl>
              <c:idx val="1"/>
              <c:layout>
                <c:manualLayout>
                  <c:x val="-9.5680993533652711E-3"/>
                  <c:y val="2.7688426281418186E-3"/>
                </c:manualLayout>
              </c:layout>
              <c:numFmt formatCode="#,##0.0" sourceLinked="0"/>
              <c:spPr/>
              <c:txPr>
                <a:bodyPr/>
                <a:lstStyle/>
                <a:p>
                  <a:pPr>
                    <a:defRPr sz="1000" b="1" i="0" u="none" strike="noStrike" baseline="0">
                      <a:solidFill>
                        <a:schemeClr val="accent3">
                          <a:lumMod val="75000"/>
                        </a:schemeClr>
                      </a:solidFill>
                      <a:latin typeface="Arial"/>
                      <a:ea typeface="Arial"/>
                      <a:cs typeface="Aria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7E0-4E1A-9140-CF41B897913A}"/>
                </c:ext>
              </c:extLst>
            </c:dLbl>
            <c:numFmt formatCode="#,##0.0" sourceLinked="0"/>
            <c:spPr>
              <a:noFill/>
              <a:ln>
                <a:noFill/>
              </a:ln>
              <a:effectLst/>
            </c:spPr>
            <c:txPr>
              <a:bodyPr/>
              <a:lstStyle/>
              <a:p>
                <a:pPr>
                  <a:defRPr sz="1000" b="1" i="0" u="none" strike="noStrike" baseline="0">
                    <a:solidFill>
                      <a:srgbClr val="FFFFFF"/>
                    </a:solidFill>
                    <a:latin typeface="Arial"/>
                    <a:ea typeface="Arial"/>
                    <a:cs typeface="Aria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נתונים!$C$33:$E$33</c:f>
              <c:strCache>
                <c:ptCount val="3"/>
                <c:pt idx="0">
                  <c:v>חיפה 
</c:v>
                </c:pt>
                <c:pt idx="1">
                  <c:v>ירושלים
</c:v>
                </c:pt>
                <c:pt idx="2">
                  <c:v>תל-אביב-יפו 
</c:v>
                </c:pt>
              </c:strCache>
            </c:strRef>
          </c:cat>
          <c:val>
            <c:numRef>
              <c:f>נתונים!$C$37:$E$37</c:f>
              <c:numCache>
                <c:formatCode>General</c:formatCode>
                <c:ptCount val="3"/>
                <c:pt idx="0">
                  <c:v>78.3</c:v>
                </c:pt>
                <c:pt idx="1">
                  <c:v>49.5</c:v>
                </c:pt>
                <c:pt idx="2">
                  <c:v>72.7</c:v>
                </c:pt>
              </c:numCache>
            </c:numRef>
          </c:val>
          <c:extLst>
            <c:ext xmlns:c16="http://schemas.microsoft.com/office/drawing/2014/chart" uri="{C3380CC4-5D6E-409C-BE32-E72D297353CC}">
              <c16:uniqueId val="{00000018-C7E0-4E1A-9140-CF41B897913A}"/>
            </c:ext>
          </c:extLst>
        </c:ser>
        <c:ser>
          <c:idx val="4"/>
          <c:order val="4"/>
          <c:tx>
            <c:strRef>
              <c:f>נתונים!$B$38</c:f>
              <c:strCache>
                <c:ptCount val="1"/>
                <c:pt idx="0">
                  <c:v>תשע"ט - 2018/19</c:v>
                </c:pt>
              </c:strCache>
            </c:strRef>
          </c:tx>
          <c:invertIfNegative val="0"/>
          <c:dPt>
            <c:idx val="0"/>
            <c:invertIfNegative val="0"/>
            <c:bubble3D val="0"/>
            <c:spPr>
              <a:solidFill>
                <a:srgbClr val="990000"/>
              </a:solidFill>
            </c:spPr>
            <c:extLst>
              <c:ext xmlns:c16="http://schemas.microsoft.com/office/drawing/2014/chart" uri="{C3380CC4-5D6E-409C-BE32-E72D297353CC}">
                <c16:uniqueId val="{0000001A-C7E0-4E1A-9140-CF41B897913A}"/>
              </c:ext>
            </c:extLst>
          </c:dPt>
          <c:dPt>
            <c:idx val="1"/>
            <c:invertIfNegative val="0"/>
            <c:bubble3D val="0"/>
            <c:spPr>
              <a:solidFill>
                <a:srgbClr val="006400"/>
              </a:solidFill>
            </c:spPr>
            <c:extLst>
              <c:ext xmlns:c16="http://schemas.microsoft.com/office/drawing/2014/chart" uri="{C3380CC4-5D6E-409C-BE32-E72D297353CC}">
                <c16:uniqueId val="{0000001C-C7E0-4E1A-9140-CF41B897913A}"/>
              </c:ext>
            </c:extLst>
          </c:dPt>
          <c:dPt>
            <c:idx val="2"/>
            <c:invertIfNegative val="0"/>
            <c:bubble3D val="0"/>
            <c:spPr>
              <a:solidFill>
                <a:srgbClr val="3B0076"/>
              </a:solidFill>
            </c:spPr>
            <c:extLst>
              <c:ext xmlns:c16="http://schemas.microsoft.com/office/drawing/2014/chart" uri="{C3380CC4-5D6E-409C-BE32-E72D297353CC}">
                <c16:uniqueId val="{0000001E-C7E0-4E1A-9140-CF41B897913A}"/>
              </c:ext>
            </c:extLst>
          </c:dPt>
          <c:dLbls>
            <c:dLbl>
              <c:idx val="1"/>
              <c:layout>
                <c:manualLayout>
                  <c:x val="-5.3492682467457418E-3"/>
                  <c:y val="-5.4514439458495621E-3"/>
                </c:manualLayout>
              </c:layout>
              <c:spPr/>
              <c:txPr>
                <a:bodyPr/>
                <a:lstStyle/>
                <a:p>
                  <a:pPr>
                    <a:defRPr b="1">
                      <a:solidFill>
                        <a:srgbClr val="006400"/>
                      </a:solidFill>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C7E0-4E1A-9140-CF41B897913A}"/>
                </c:ext>
              </c:extLst>
            </c:dLbl>
            <c:spPr>
              <a:noFill/>
              <a:ln>
                <a:noFill/>
              </a:ln>
              <a:effectLst/>
            </c:spPr>
            <c:txPr>
              <a:bodyPr/>
              <a:lstStyle/>
              <a:p>
                <a:pPr>
                  <a:defRPr b="1">
                    <a:solidFill>
                      <a:schemeClr val="bg1"/>
                    </a:solidFil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נתונים!$C$33:$E$33</c:f>
              <c:strCache>
                <c:ptCount val="3"/>
                <c:pt idx="0">
                  <c:v>חיפה 
</c:v>
                </c:pt>
                <c:pt idx="1">
                  <c:v>ירושלים
</c:v>
                </c:pt>
                <c:pt idx="2">
                  <c:v>תל-אביב-יפו 
</c:v>
                </c:pt>
              </c:strCache>
            </c:strRef>
          </c:cat>
          <c:val>
            <c:numRef>
              <c:f>נתונים!$C$38:$E$38</c:f>
              <c:numCache>
                <c:formatCode>0.0</c:formatCode>
                <c:ptCount val="3"/>
                <c:pt idx="0">
                  <c:v>79.400000000000006</c:v>
                </c:pt>
                <c:pt idx="1">
                  <c:v>50.2</c:v>
                </c:pt>
                <c:pt idx="2">
                  <c:v>74.2</c:v>
                </c:pt>
              </c:numCache>
            </c:numRef>
          </c:val>
          <c:extLst>
            <c:ext xmlns:c16="http://schemas.microsoft.com/office/drawing/2014/chart" uri="{C3380CC4-5D6E-409C-BE32-E72D297353CC}">
              <c16:uniqueId val="{0000001F-C7E0-4E1A-9140-CF41B897913A}"/>
            </c:ext>
          </c:extLst>
        </c:ser>
        <c:dLbls>
          <c:showLegendKey val="0"/>
          <c:showVal val="0"/>
          <c:showCatName val="0"/>
          <c:showSerName val="0"/>
          <c:showPercent val="0"/>
          <c:showBubbleSize val="0"/>
        </c:dLbls>
        <c:gapWidth val="72"/>
        <c:axId val="119849728"/>
        <c:axId val="119851264"/>
      </c:barChart>
      <c:catAx>
        <c:axId val="119849728"/>
        <c:scaling>
          <c:orientation val="minMax"/>
        </c:scaling>
        <c:delete val="0"/>
        <c:axPos val="l"/>
        <c:numFmt formatCode="General" sourceLinked="1"/>
        <c:majorTickMark val="out"/>
        <c:minorTickMark val="none"/>
        <c:tickLblPos val="nextTo"/>
        <c:txPr>
          <a:bodyPr rot="0" vert="horz"/>
          <a:lstStyle/>
          <a:p>
            <a:pPr>
              <a:defRPr sz="1000" b="1" i="0" u="none" strike="noStrike" baseline="0">
                <a:solidFill>
                  <a:srgbClr val="000000"/>
                </a:solidFill>
                <a:latin typeface="Arial"/>
                <a:ea typeface="Arial"/>
                <a:cs typeface="Arial"/>
              </a:defRPr>
            </a:pPr>
            <a:endParaRPr lang="he-IL"/>
          </a:p>
        </c:txPr>
        <c:crossAx val="119851264"/>
        <c:crosses val="autoZero"/>
        <c:auto val="1"/>
        <c:lblAlgn val="ctr"/>
        <c:lblOffset val="100"/>
        <c:noMultiLvlLbl val="0"/>
      </c:catAx>
      <c:valAx>
        <c:axId val="119851264"/>
        <c:scaling>
          <c:orientation val="minMax"/>
        </c:scaling>
        <c:delete val="1"/>
        <c:axPos val="b"/>
        <c:numFmt formatCode="General" sourceLinked="1"/>
        <c:majorTickMark val="out"/>
        <c:minorTickMark val="none"/>
        <c:tickLblPos val="nextTo"/>
        <c:crossAx val="119849728"/>
        <c:crosses val="autoZero"/>
        <c:crossBetween val="between"/>
      </c:valAx>
      <c:spPr>
        <a:noFill/>
      </c:spPr>
    </c:plotArea>
    <c:plotVisOnly val="1"/>
    <c:dispBlanksAs val="zero"/>
    <c:showDLblsOverMax val="0"/>
  </c:chart>
  <c:spPr>
    <a:noFill/>
    <a:ln w="12700">
      <a:noFill/>
    </a:ln>
  </c:spPr>
  <c:txPr>
    <a:bodyPr/>
    <a:lstStyle/>
    <a:p>
      <a:pPr>
        <a:defRPr sz="1000" b="0" i="0" u="none" strike="noStrike" baseline="0">
          <a:solidFill>
            <a:srgbClr val="000000"/>
          </a:solidFill>
          <a:latin typeface="Arial"/>
          <a:ea typeface="Arial"/>
          <a:cs typeface="Arial"/>
        </a:defRPr>
      </a:pPr>
      <a:endParaRPr lang="he-IL"/>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482501092809779E-2"/>
          <c:y val="0.23847493373754214"/>
          <c:w val="0.89401246172751681"/>
          <c:h val="0.69901164502408564"/>
        </c:manualLayout>
      </c:layout>
      <c:barChart>
        <c:barDir val="bar"/>
        <c:grouping val="clustered"/>
        <c:varyColors val="0"/>
        <c:ser>
          <c:idx val="0"/>
          <c:order val="0"/>
          <c:tx>
            <c:strRef>
              <c:f>נתונים!$G$34</c:f>
              <c:strCache>
                <c:ptCount val="1"/>
                <c:pt idx="0">
                  <c:v>תשע"ה - 2014/15</c:v>
                </c:pt>
              </c:strCache>
            </c:strRef>
          </c:tx>
          <c:invertIfNegative val="0"/>
          <c:dPt>
            <c:idx val="0"/>
            <c:invertIfNegative val="0"/>
            <c:bubble3D val="0"/>
            <c:spPr>
              <a:solidFill>
                <a:srgbClr val="F20000"/>
              </a:solidFill>
            </c:spPr>
            <c:extLst>
              <c:ext xmlns:c16="http://schemas.microsoft.com/office/drawing/2014/chart" uri="{C3380CC4-5D6E-409C-BE32-E72D297353CC}">
                <c16:uniqueId val="{00000001-E657-4DD1-A7C4-6A78E39AC2B5}"/>
              </c:ext>
            </c:extLst>
          </c:dPt>
          <c:dPt>
            <c:idx val="1"/>
            <c:invertIfNegative val="0"/>
            <c:bubble3D val="0"/>
            <c:spPr>
              <a:solidFill>
                <a:srgbClr val="009A00"/>
              </a:solidFill>
            </c:spPr>
            <c:extLst>
              <c:ext xmlns:c16="http://schemas.microsoft.com/office/drawing/2014/chart" uri="{C3380CC4-5D6E-409C-BE32-E72D297353CC}">
                <c16:uniqueId val="{00000003-E657-4DD1-A7C4-6A78E39AC2B5}"/>
              </c:ext>
            </c:extLst>
          </c:dPt>
          <c:dPt>
            <c:idx val="2"/>
            <c:invertIfNegative val="0"/>
            <c:bubble3D val="0"/>
            <c:spPr>
              <a:solidFill>
                <a:srgbClr val="003366"/>
              </a:solidFill>
            </c:spPr>
            <c:extLst>
              <c:ext xmlns:c16="http://schemas.microsoft.com/office/drawing/2014/chart" uri="{C3380CC4-5D6E-409C-BE32-E72D297353CC}">
                <c16:uniqueId val="{00000005-E657-4DD1-A7C4-6A78E39AC2B5}"/>
              </c:ext>
            </c:extLst>
          </c:dPt>
          <c:dLbls>
            <c:numFmt formatCode="#,##0.0" sourceLinked="0"/>
            <c:spPr>
              <a:noFill/>
              <a:ln>
                <a:noFill/>
              </a:ln>
              <a:effectLst/>
            </c:spPr>
            <c:txPr>
              <a:bodyPr/>
              <a:lstStyle/>
              <a:p>
                <a:pPr>
                  <a:defRPr sz="1000" b="1" i="0" u="none" strike="noStrike" baseline="0">
                    <a:solidFill>
                      <a:srgbClr val="FFFFFF"/>
                    </a:solidFill>
                    <a:latin typeface="Arial"/>
                    <a:ea typeface="Arial"/>
                    <a:cs typeface="Aria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נתונים!$H$33:$J$33</c:f>
              <c:strCache>
                <c:ptCount val="3"/>
                <c:pt idx="0">
                  <c:v>חיפה</c:v>
                </c:pt>
                <c:pt idx="1">
                  <c:v>ירושלים</c:v>
                </c:pt>
                <c:pt idx="2">
                  <c:v>תל-אביב-יפו</c:v>
                </c:pt>
              </c:strCache>
            </c:strRef>
          </c:cat>
          <c:val>
            <c:numRef>
              <c:f>נתונים!$H$34:$J$34</c:f>
              <c:numCache>
                <c:formatCode>General</c:formatCode>
                <c:ptCount val="3"/>
                <c:pt idx="0">
                  <c:v>76.3</c:v>
                </c:pt>
                <c:pt idx="1">
                  <c:v>44.5</c:v>
                </c:pt>
                <c:pt idx="2">
                  <c:v>75.3</c:v>
                </c:pt>
              </c:numCache>
            </c:numRef>
          </c:val>
          <c:extLst>
            <c:ext xmlns:c16="http://schemas.microsoft.com/office/drawing/2014/chart" uri="{C3380CC4-5D6E-409C-BE32-E72D297353CC}">
              <c16:uniqueId val="{00000006-E657-4DD1-A7C4-6A78E39AC2B5}"/>
            </c:ext>
          </c:extLst>
        </c:ser>
        <c:ser>
          <c:idx val="1"/>
          <c:order val="1"/>
          <c:tx>
            <c:strRef>
              <c:f>נתונים!$G$35</c:f>
              <c:strCache>
                <c:ptCount val="1"/>
                <c:pt idx="0">
                  <c:v>תשע"ו - 2015/16</c:v>
                </c:pt>
              </c:strCache>
            </c:strRef>
          </c:tx>
          <c:invertIfNegative val="0"/>
          <c:dPt>
            <c:idx val="0"/>
            <c:invertIfNegative val="0"/>
            <c:bubble3D val="0"/>
            <c:spPr>
              <a:solidFill>
                <a:srgbClr val="FF6600"/>
              </a:solidFill>
            </c:spPr>
            <c:extLst>
              <c:ext xmlns:c16="http://schemas.microsoft.com/office/drawing/2014/chart" uri="{C3380CC4-5D6E-409C-BE32-E72D297353CC}">
                <c16:uniqueId val="{00000008-E657-4DD1-A7C4-6A78E39AC2B5}"/>
              </c:ext>
            </c:extLst>
          </c:dPt>
          <c:dPt>
            <c:idx val="1"/>
            <c:invertIfNegative val="0"/>
            <c:bubble3D val="0"/>
            <c:spPr>
              <a:solidFill>
                <a:srgbClr val="92D050"/>
              </a:solidFill>
            </c:spPr>
            <c:extLst>
              <c:ext xmlns:c16="http://schemas.microsoft.com/office/drawing/2014/chart" uri="{C3380CC4-5D6E-409C-BE32-E72D297353CC}">
                <c16:uniqueId val="{0000000A-E657-4DD1-A7C4-6A78E39AC2B5}"/>
              </c:ext>
            </c:extLst>
          </c:dPt>
          <c:dPt>
            <c:idx val="2"/>
            <c:invertIfNegative val="0"/>
            <c:bubble3D val="0"/>
            <c:spPr>
              <a:solidFill>
                <a:srgbClr val="0070C0"/>
              </a:solidFill>
            </c:spPr>
            <c:extLst>
              <c:ext xmlns:c16="http://schemas.microsoft.com/office/drawing/2014/chart" uri="{C3380CC4-5D6E-409C-BE32-E72D297353CC}">
                <c16:uniqueId val="{0000000C-E657-4DD1-A7C4-6A78E39AC2B5}"/>
              </c:ext>
            </c:extLst>
          </c:dPt>
          <c:dLbls>
            <c:dLbl>
              <c:idx val="1"/>
              <c:numFmt formatCode="#,##0.0" sourceLinked="0"/>
              <c:spPr/>
              <c:txPr>
                <a:bodyPr/>
                <a:lstStyle/>
                <a:p>
                  <a:pPr>
                    <a:defRPr sz="1000" b="1" i="0" u="none" strike="noStrike" baseline="0">
                      <a:solidFill>
                        <a:srgbClr val="FFFFFF"/>
                      </a:solidFill>
                      <a:latin typeface="Arial"/>
                      <a:ea typeface="Arial"/>
                      <a:cs typeface="Arial"/>
                    </a:defRPr>
                  </a:pPr>
                  <a:endParaRPr lang="he-IL"/>
                </a:p>
              </c:txPr>
              <c:dLblPos val="inEnd"/>
              <c:showLegendKey val="0"/>
              <c:showVal val="1"/>
              <c:showCatName val="0"/>
              <c:showSerName val="0"/>
              <c:showPercent val="0"/>
              <c:showBubbleSize val="0"/>
              <c:extLst>
                <c:ext xmlns:c16="http://schemas.microsoft.com/office/drawing/2014/chart" uri="{C3380CC4-5D6E-409C-BE32-E72D297353CC}">
                  <c16:uniqueId val="{0000000A-E657-4DD1-A7C4-6A78E39AC2B5}"/>
                </c:ext>
              </c:extLst>
            </c:dLbl>
            <c:spPr>
              <a:noFill/>
              <a:ln>
                <a:noFill/>
              </a:ln>
              <a:effectLst/>
            </c:spPr>
            <c:txPr>
              <a:bodyPr/>
              <a:lstStyle/>
              <a:p>
                <a:pPr>
                  <a:defRPr sz="1000" b="1" i="0" u="none" strike="noStrike" baseline="0">
                    <a:solidFill>
                      <a:srgbClr val="FFFFFF"/>
                    </a:solidFill>
                    <a:latin typeface="Arial"/>
                    <a:ea typeface="Arial"/>
                    <a:cs typeface="Aria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נתונים!$H$33:$J$33</c:f>
              <c:strCache>
                <c:ptCount val="3"/>
                <c:pt idx="0">
                  <c:v>חיפה</c:v>
                </c:pt>
                <c:pt idx="1">
                  <c:v>ירושלים</c:v>
                </c:pt>
                <c:pt idx="2">
                  <c:v>תל-אביב-יפו</c:v>
                </c:pt>
              </c:strCache>
            </c:strRef>
          </c:cat>
          <c:val>
            <c:numRef>
              <c:f>נתונים!$H$35:$J$35</c:f>
              <c:numCache>
                <c:formatCode>General</c:formatCode>
                <c:ptCount val="3"/>
                <c:pt idx="0">
                  <c:v>74.2</c:v>
                </c:pt>
                <c:pt idx="1">
                  <c:v>40.5</c:v>
                </c:pt>
                <c:pt idx="2">
                  <c:v>76.599999999999994</c:v>
                </c:pt>
              </c:numCache>
            </c:numRef>
          </c:val>
          <c:extLst>
            <c:ext xmlns:c16="http://schemas.microsoft.com/office/drawing/2014/chart" uri="{C3380CC4-5D6E-409C-BE32-E72D297353CC}">
              <c16:uniqueId val="{0000000D-E657-4DD1-A7C4-6A78E39AC2B5}"/>
            </c:ext>
          </c:extLst>
        </c:ser>
        <c:ser>
          <c:idx val="2"/>
          <c:order val="2"/>
          <c:tx>
            <c:strRef>
              <c:f>נתונים!$G$36</c:f>
              <c:strCache>
                <c:ptCount val="1"/>
                <c:pt idx="0">
                  <c:v>תשע"ז - 2016/17</c:v>
                </c:pt>
              </c:strCache>
            </c:strRef>
          </c:tx>
          <c:invertIfNegative val="0"/>
          <c:dPt>
            <c:idx val="0"/>
            <c:invertIfNegative val="0"/>
            <c:bubble3D val="0"/>
            <c:spPr>
              <a:solidFill>
                <a:srgbClr val="FFC000"/>
              </a:solidFill>
            </c:spPr>
            <c:extLst>
              <c:ext xmlns:c16="http://schemas.microsoft.com/office/drawing/2014/chart" uri="{C3380CC4-5D6E-409C-BE32-E72D297353CC}">
                <c16:uniqueId val="{0000000F-E657-4DD1-A7C4-6A78E39AC2B5}"/>
              </c:ext>
            </c:extLst>
          </c:dPt>
          <c:dPt>
            <c:idx val="2"/>
            <c:invertIfNegative val="0"/>
            <c:bubble3D val="0"/>
            <c:spPr>
              <a:solidFill>
                <a:srgbClr val="99CCFF"/>
              </a:solidFill>
            </c:spPr>
            <c:extLst>
              <c:ext xmlns:c16="http://schemas.microsoft.com/office/drawing/2014/chart" uri="{C3380CC4-5D6E-409C-BE32-E72D297353CC}">
                <c16:uniqueId val="{00000011-E657-4DD1-A7C4-6A78E39AC2B5}"/>
              </c:ext>
            </c:extLst>
          </c:dPt>
          <c:dLbls>
            <c:spPr>
              <a:noFill/>
              <a:ln>
                <a:noFill/>
              </a:ln>
              <a:effectLst/>
            </c:spPr>
            <c:txPr>
              <a:bodyPr/>
              <a:lstStyle/>
              <a:p>
                <a:pPr>
                  <a:defRPr sz="1000" b="1" i="0" u="none" strike="noStrike" baseline="0">
                    <a:solidFill>
                      <a:srgbClr val="FFFFFF"/>
                    </a:solidFill>
                    <a:latin typeface="Arial"/>
                    <a:ea typeface="Arial"/>
                    <a:cs typeface="Aria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נתונים!$H$33:$J$33</c:f>
              <c:strCache>
                <c:ptCount val="3"/>
                <c:pt idx="0">
                  <c:v>חיפה</c:v>
                </c:pt>
                <c:pt idx="1">
                  <c:v>ירושלים</c:v>
                </c:pt>
                <c:pt idx="2">
                  <c:v>תל-אביב-יפו</c:v>
                </c:pt>
              </c:strCache>
            </c:strRef>
          </c:cat>
          <c:val>
            <c:numRef>
              <c:f>נתונים!$H$36:$J$36</c:f>
              <c:numCache>
                <c:formatCode>General</c:formatCode>
                <c:ptCount val="3"/>
                <c:pt idx="0">
                  <c:v>75.2</c:v>
                </c:pt>
                <c:pt idx="1">
                  <c:v>38.200000000000003</c:v>
                </c:pt>
                <c:pt idx="2">
                  <c:v>75.8</c:v>
                </c:pt>
              </c:numCache>
            </c:numRef>
          </c:val>
          <c:extLst>
            <c:ext xmlns:c16="http://schemas.microsoft.com/office/drawing/2014/chart" uri="{C3380CC4-5D6E-409C-BE32-E72D297353CC}">
              <c16:uniqueId val="{00000012-E657-4DD1-A7C4-6A78E39AC2B5}"/>
            </c:ext>
          </c:extLst>
        </c:ser>
        <c:ser>
          <c:idx val="3"/>
          <c:order val="3"/>
          <c:tx>
            <c:strRef>
              <c:f>נתונים!$G$37</c:f>
              <c:strCache>
                <c:ptCount val="1"/>
                <c:pt idx="0">
                  <c:v>תשע"ח - 2017/18</c:v>
                </c:pt>
              </c:strCache>
            </c:strRef>
          </c:tx>
          <c:spPr>
            <a:solidFill>
              <a:srgbClr val="7030A0"/>
            </a:solidFill>
          </c:spPr>
          <c:invertIfNegative val="0"/>
          <c:dPt>
            <c:idx val="0"/>
            <c:invertIfNegative val="0"/>
            <c:bubble3D val="0"/>
            <c:spPr>
              <a:solidFill>
                <a:schemeClr val="accent2">
                  <a:lumMod val="60000"/>
                  <a:lumOff val="40000"/>
                </a:schemeClr>
              </a:solidFill>
            </c:spPr>
            <c:extLst>
              <c:ext xmlns:c16="http://schemas.microsoft.com/office/drawing/2014/chart" uri="{C3380CC4-5D6E-409C-BE32-E72D297353CC}">
                <c16:uniqueId val="{00000014-E657-4DD1-A7C4-6A78E39AC2B5}"/>
              </c:ext>
            </c:extLst>
          </c:dPt>
          <c:dPt>
            <c:idx val="1"/>
            <c:invertIfNegative val="0"/>
            <c:bubble3D val="0"/>
            <c:spPr>
              <a:solidFill>
                <a:schemeClr val="accent3">
                  <a:lumMod val="75000"/>
                </a:schemeClr>
              </a:solidFill>
            </c:spPr>
            <c:extLst>
              <c:ext xmlns:c16="http://schemas.microsoft.com/office/drawing/2014/chart" uri="{C3380CC4-5D6E-409C-BE32-E72D297353CC}">
                <c16:uniqueId val="{00000016-E657-4DD1-A7C4-6A78E39AC2B5}"/>
              </c:ext>
            </c:extLst>
          </c:dPt>
          <c:dPt>
            <c:idx val="2"/>
            <c:invertIfNegative val="0"/>
            <c:bubble3D val="0"/>
            <c:spPr>
              <a:solidFill>
                <a:srgbClr val="8238BA"/>
              </a:solidFill>
            </c:spPr>
            <c:extLst>
              <c:ext xmlns:c16="http://schemas.microsoft.com/office/drawing/2014/chart" uri="{C3380CC4-5D6E-409C-BE32-E72D297353CC}">
                <c16:uniqueId val="{00000018-E657-4DD1-A7C4-6A78E39AC2B5}"/>
              </c:ext>
            </c:extLst>
          </c:dPt>
          <c:dLbls>
            <c:numFmt formatCode="#,##0.0" sourceLinked="0"/>
            <c:spPr>
              <a:noFill/>
              <a:ln>
                <a:noFill/>
              </a:ln>
              <a:effectLst/>
            </c:spPr>
            <c:txPr>
              <a:bodyPr/>
              <a:lstStyle/>
              <a:p>
                <a:pPr>
                  <a:defRPr sz="1000" b="1" i="0" u="none" strike="noStrike" baseline="0">
                    <a:solidFill>
                      <a:srgbClr val="FFFFFF"/>
                    </a:solidFill>
                    <a:latin typeface="Arial"/>
                    <a:ea typeface="Arial"/>
                    <a:cs typeface="Aria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נתונים!$H$33:$J$33</c:f>
              <c:strCache>
                <c:ptCount val="3"/>
                <c:pt idx="0">
                  <c:v>חיפה</c:v>
                </c:pt>
                <c:pt idx="1">
                  <c:v>ירושלים</c:v>
                </c:pt>
                <c:pt idx="2">
                  <c:v>תל-אביב-יפו</c:v>
                </c:pt>
              </c:strCache>
            </c:strRef>
          </c:cat>
          <c:val>
            <c:numRef>
              <c:f>נתונים!$H$37:$J$37</c:f>
              <c:numCache>
                <c:formatCode>General</c:formatCode>
                <c:ptCount val="3"/>
                <c:pt idx="0">
                  <c:v>77.3</c:v>
                </c:pt>
                <c:pt idx="1">
                  <c:v>43.70000000000001</c:v>
                </c:pt>
                <c:pt idx="2">
                  <c:v>75.2</c:v>
                </c:pt>
              </c:numCache>
            </c:numRef>
          </c:val>
          <c:extLst>
            <c:ext xmlns:c16="http://schemas.microsoft.com/office/drawing/2014/chart" uri="{C3380CC4-5D6E-409C-BE32-E72D297353CC}">
              <c16:uniqueId val="{00000019-E657-4DD1-A7C4-6A78E39AC2B5}"/>
            </c:ext>
          </c:extLst>
        </c:ser>
        <c:ser>
          <c:idx val="4"/>
          <c:order val="4"/>
          <c:tx>
            <c:strRef>
              <c:f>נתונים!$G$38</c:f>
              <c:strCache>
                <c:ptCount val="1"/>
                <c:pt idx="0">
                  <c:v>תשע"ט - 2018/19</c:v>
                </c:pt>
              </c:strCache>
            </c:strRef>
          </c:tx>
          <c:invertIfNegative val="0"/>
          <c:dPt>
            <c:idx val="0"/>
            <c:invertIfNegative val="0"/>
            <c:bubble3D val="0"/>
            <c:spPr>
              <a:solidFill>
                <a:srgbClr val="990000"/>
              </a:solidFill>
            </c:spPr>
            <c:extLst>
              <c:ext xmlns:c16="http://schemas.microsoft.com/office/drawing/2014/chart" uri="{C3380CC4-5D6E-409C-BE32-E72D297353CC}">
                <c16:uniqueId val="{0000001B-E657-4DD1-A7C4-6A78E39AC2B5}"/>
              </c:ext>
            </c:extLst>
          </c:dPt>
          <c:dPt>
            <c:idx val="1"/>
            <c:invertIfNegative val="0"/>
            <c:bubble3D val="0"/>
            <c:spPr>
              <a:solidFill>
                <a:srgbClr val="006400"/>
              </a:solidFill>
            </c:spPr>
            <c:extLst>
              <c:ext xmlns:c16="http://schemas.microsoft.com/office/drawing/2014/chart" uri="{C3380CC4-5D6E-409C-BE32-E72D297353CC}">
                <c16:uniqueId val="{0000001D-E657-4DD1-A7C4-6A78E39AC2B5}"/>
              </c:ext>
            </c:extLst>
          </c:dPt>
          <c:dPt>
            <c:idx val="2"/>
            <c:invertIfNegative val="0"/>
            <c:bubble3D val="0"/>
            <c:spPr>
              <a:solidFill>
                <a:srgbClr val="3B0076"/>
              </a:solidFill>
            </c:spPr>
            <c:extLst>
              <c:ext xmlns:c16="http://schemas.microsoft.com/office/drawing/2014/chart" uri="{C3380CC4-5D6E-409C-BE32-E72D297353CC}">
                <c16:uniqueId val="{0000001F-E657-4DD1-A7C4-6A78E39AC2B5}"/>
              </c:ext>
            </c:extLst>
          </c:dPt>
          <c:dLbls>
            <c:spPr>
              <a:noFill/>
              <a:ln>
                <a:noFill/>
              </a:ln>
              <a:effectLst/>
            </c:spPr>
            <c:txPr>
              <a:bodyPr/>
              <a:lstStyle/>
              <a:p>
                <a:pPr>
                  <a:defRPr b="1">
                    <a:solidFill>
                      <a:schemeClr val="bg1"/>
                    </a:solidFil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נתונים!$H$33:$J$33</c:f>
              <c:strCache>
                <c:ptCount val="3"/>
                <c:pt idx="0">
                  <c:v>חיפה</c:v>
                </c:pt>
                <c:pt idx="1">
                  <c:v>ירושלים</c:v>
                </c:pt>
                <c:pt idx="2">
                  <c:v>תל-אביב-יפו</c:v>
                </c:pt>
              </c:strCache>
            </c:strRef>
          </c:cat>
          <c:val>
            <c:numRef>
              <c:f>נתונים!$H$38:$J$38</c:f>
              <c:numCache>
                <c:formatCode>0.0</c:formatCode>
                <c:ptCount val="3"/>
                <c:pt idx="0">
                  <c:v>78.900000000000006</c:v>
                </c:pt>
                <c:pt idx="1">
                  <c:v>42.6</c:v>
                </c:pt>
                <c:pt idx="2">
                  <c:v>76.5</c:v>
                </c:pt>
              </c:numCache>
            </c:numRef>
          </c:val>
          <c:extLst>
            <c:ext xmlns:c16="http://schemas.microsoft.com/office/drawing/2014/chart" uri="{C3380CC4-5D6E-409C-BE32-E72D297353CC}">
              <c16:uniqueId val="{00000020-E657-4DD1-A7C4-6A78E39AC2B5}"/>
            </c:ext>
          </c:extLst>
        </c:ser>
        <c:dLbls>
          <c:showLegendKey val="0"/>
          <c:showVal val="0"/>
          <c:showCatName val="0"/>
          <c:showSerName val="0"/>
          <c:showPercent val="0"/>
          <c:showBubbleSize val="0"/>
        </c:dLbls>
        <c:gapWidth val="72"/>
        <c:axId val="120793728"/>
        <c:axId val="120811904"/>
      </c:barChart>
      <c:catAx>
        <c:axId val="120793728"/>
        <c:scaling>
          <c:orientation val="minMax"/>
        </c:scaling>
        <c:delete val="1"/>
        <c:axPos val="l"/>
        <c:numFmt formatCode="General" sourceLinked="0"/>
        <c:majorTickMark val="out"/>
        <c:minorTickMark val="none"/>
        <c:tickLblPos val="nextTo"/>
        <c:crossAx val="120811904"/>
        <c:crosses val="autoZero"/>
        <c:auto val="1"/>
        <c:lblAlgn val="ctr"/>
        <c:lblOffset val="100"/>
        <c:noMultiLvlLbl val="0"/>
      </c:catAx>
      <c:valAx>
        <c:axId val="120811904"/>
        <c:scaling>
          <c:orientation val="minMax"/>
        </c:scaling>
        <c:delete val="1"/>
        <c:axPos val="b"/>
        <c:numFmt formatCode="General" sourceLinked="1"/>
        <c:majorTickMark val="out"/>
        <c:minorTickMark val="none"/>
        <c:tickLblPos val="nextTo"/>
        <c:crossAx val="120793728"/>
        <c:crosses val="autoZero"/>
        <c:crossBetween val="between"/>
      </c:valAx>
      <c:spPr>
        <a:noFill/>
        <a:ln w="25400">
          <a:noFill/>
        </a:ln>
      </c:spPr>
    </c:plotArea>
    <c:plotVisOnly val="1"/>
    <c:dispBlanksAs val="zero"/>
    <c:showDLblsOverMax val="0"/>
  </c:chart>
  <c:spPr>
    <a:noFill/>
    <a:ln>
      <a:noFill/>
    </a:ln>
  </c:spPr>
  <c:txPr>
    <a:bodyPr/>
    <a:lstStyle/>
    <a:p>
      <a:pPr>
        <a:defRPr sz="1000" b="0" i="0" u="none" strike="noStrike" baseline="0">
          <a:solidFill>
            <a:srgbClr val="000000"/>
          </a:solidFill>
          <a:latin typeface="Arial"/>
          <a:ea typeface="Arial"/>
          <a:cs typeface="Arial"/>
        </a:defRPr>
      </a:pPr>
      <a:endParaRPr lang="he-IL"/>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165359431329648E-2"/>
          <c:y val="0.18414618689462242"/>
          <c:w val="0.95966320273473216"/>
          <c:h val="0.6744214177290061"/>
        </c:manualLayout>
      </c:layout>
      <c:barChart>
        <c:barDir val="col"/>
        <c:grouping val="clustered"/>
        <c:varyColors val="0"/>
        <c:ser>
          <c:idx val="0"/>
          <c:order val="0"/>
          <c:tx>
            <c:strRef>
              <c:f>'אוניברסיטת תל-אביב'!$F$3</c:f>
              <c:strCache>
                <c:ptCount val="1"/>
                <c:pt idx="0">
                  <c:v>סטודנטים</c:v>
                </c:pt>
              </c:strCache>
            </c:strRef>
          </c:tx>
          <c:spPr>
            <a:solidFill>
              <a:schemeClr val="accent6">
                <a:lumMod val="75000"/>
              </a:schemeClr>
            </a:solidFill>
            <a:ln w="25400">
              <a:noFill/>
            </a:ln>
          </c:spPr>
          <c:invertIfNegative val="0"/>
          <c:dLbls>
            <c:numFmt formatCode="#,##0.0" sourceLinked="0"/>
            <c:spPr>
              <a:noFill/>
              <a:ln w="25400">
                <a:noFill/>
              </a:ln>
            </c:spPr>
            <c:txPr>
              <a:bodyPr rot="0" vert="horz"/>
              <a:lstStyle/>
              <a:p>
                <a:pPr algn="ctr">
                  <a:defRPr sz="1400" b="0" i="0" u="none" strike="noStrike" baseline="0">
                    <a:solidFill>
                      <a:srgbClr val="FFFFFF"/>
                    </a:solidFill>
                    <a:latin typeface="Arial"/>
                    <a:ea typeface="Arial"/>
                    <a:cs typeface="Aria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'אוניברסיטת תל-אביב'!$E$4:$E$15</c:f>
              <c:strCache>
                <c:ptCount val="12"/>
                <c:pt idx="0">
                  <c:v>תש"ל             1969/70</c:v>
                </c:pt>
                <c:pt idx="1">
                  <c:v>תש"ם              1979/80</c:v>
                </c:pt>
                <c:pt idx="2">
                  <c:v>תש"ן              1989/90</c:v>
                </c:pt>
                <c:pt idx="3">
                  <c:v>תש"ס            1999/00</c:v>
                </c:pt>
                <c:pt idx="4">
                  <c:v>תש"ע            2009/10</c:v>
                </c:pt>
                <c:pt idx="5">
                  <c:v>תשע"ג           2012/13</c:v>
                </c:pt>
                <c:pt idx="6">
                  <c:v>תשע"ד         2013/14</c:v>
                </c:pt>
                <c:pt idx="7">
                  <c:v>תשע"ה          2014/15</c:v>
                </c:pt>
                <c:pt idx="8">
                  <c:v>תשע"ו          2015/16</c:v>
                </c:pt>
                <c:pt idx="9">
                  <c:v>תשע"ז          2016/17</c:v>
                </c:pt>
                <c:pt idx="10">
                  <c:v>תשע"ח          2017/18</c:v>
                </c:pt>
                <c:pt idx="11">
                  <c:v>תשע"ט         2018/19</c:v>
                </c:pt>
              </c:strCache>
            </c:strRef>
          </c:cat>
          <c:val>
            <c:numRef>
              <c:f>'אוניברסיטת תל-אביב'!$F$4:$F$15</c:f>
              <c:numCache>
                <c:formatCode>0.0</c:formatCode>
                <c:ptCount val="12"/>
                <c:pt idx="0">
                  <c:v>10.685</c:v>
                </c:pt>
                <c:pt idx="1">
                  <c:v>14.159000000000001</c:v>
                </c:pt>
                <c:pt idx="2">
                  <c:v>19.161999999999999</c:v>
                </c:pt>
                <c:pt idx="3">
                  <c:v>26.466000000000001</c:v>
                </c:pt>
                <c:pt idx="4">
                  <c:v>26.344999999999999</c:v>
                </c:pt>
                <c:pt idx="5">
                  <c:v>28.13</c:v>
                </c:pt>
                <c:pt idx="6">
                  <c:v>27.18</c:v>
                </c:pt>
                <c:pt idx="7">
                  <c:v>26.727</c:v>
                </c:pt>
                <c:pt idx="8">
                  <c:v>26.643000000000001</c:v>
                </c:pt>
                <c:pt idx="9">
                  <c:v>26.34</c:v>
                </c:pt>
                <c:pt idx="10">
                  <c:v>26</c:v>
                </c:pt>
                <c:pt idx="11">
                  <c:v>26.4</c:v>
                </c:pt>
              </c:numCache>
            </c:numRef>
          </c:val>
          <c:extLst>
            <c:ext xmlns:c16="http://schemas.microsoft.com/office/drawing/2014/chart" uri="{C3380CC4-5D6E-409C-BE32-E72D297353CC}">
              <c16:uniqueId val="{00000000-DD14-434E-B92A-FC5B2AA534DD}"/>
            </c:ext>
          </c:extLst>
        </c:ser>
        <c:dLbls>
          <c:showLegendKey val="0"/>
          <c:showVal val="0"/>
          <c:showCatName val="0"/>
          <c:showSerName val="0"/>
          <c:showPercent val="0"/>
          <c:showBubbleSize val="0"/>
        </c:dLbls>
        <c:gapWidth val="55"/>
        <c:axId val="134252416"/>
        <c:axId val="134253952"/>
      </c:barChart>
      <c:catAx>
        <c:axId val="13425241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he-IL"/>
          </a:p>
        </c:txPr>
        <c:crossAx val="134253952"/>
        <c:crosses val="autoZero"/>
        <c:auto val="1"/>
        <c:lblAlgn val="ctr"/>
        <c:lblOffset val="100"/>
        <c:tickLblSkip val="1"/>
        <c:tickMarkSkip val="1"/>
        <c:noMultiLvlLbl val="0"/>
      </c:catAx>
      <c:valAx>
        <c:axId val="134253952"/>
        <c:scaling>
          <c:orientation val="minMax"/>
          <c:max val="32"/>
          <c:min val="0"/>
        </c:scaling>
        <c:delete val="0"/>
        <c:axPos val="l"/>
        <c:majorGridlines>
          <c:spPr>
            <a:ln w="3175">
              <a:solidFill>
                <a:srgbClr val="969696"/>
              </a:solidFill>
              <a:prstDash val="solid"/>
            </a:ln>
          </c:spPr>
        </c:majorGridlines>
        <c:title>
          <c:tx>
            <c:rich>
              <a:bodyPr rot="0" vert="horz"/>
              <a:lstStyle/>
              <a:p>
                <a:pPr algn="ctr">
                  <a:defRPr sz="1200" b="0" i="0" u="none" strike="noStrike" baseline="0">
                    <a:solidFill>
                      <a:srgbClr val="5E5E5E"/>
                    </a:solidFill>
                    <a:latin typeface="Arial"/>
                    <a:ea typeface="Arial"/>
                    <a:cs typeface="Arial"/>
                  </a:defRPr>
                </a:pPr>
                <a:r>
                  <a:rPr lang="he-IL" sz="1200" b="0" i="0" u="none" strike="noStrike" baseline="0" dirty="0">
                    <a:solidFill>
                      <a:srgbClr val="5E5E5E"/>
                    </a:solidFill>
                    <a:latin typeface="Arial"/>
                    <a:cs typeface="Arial"/>
                  </a:rPr>
                  <a:t>סטודנטים</a:t>
                </a:r>
              </a:p>
              <a:p>
                <a:pPr algn="ctr">
                  <a:defRPr sz="1200" b="0" i="0" u="none" strike="noStrike" baseline="0">
                    <a:solidFill>
                      <a:srgbClr val="5E5E5E"/>
                    </a:solidFill>
                    <a:latin typeface="Arial"/>
                    <a:ea typeface="Arial"/>
                    <a:cs typeface="Arial"/>
                  </a:defRPr>
                </a:pPr>
                <a:r>
                  <a:rPr lang="he-IL" sz="1200" b="0" i="0" u="none" strike="noStrike" baseline="0" dirty="0">
                    <a:solidFill>
                      <a:srgbClr val="5E5E5E"/>
                    </a:solidFill>
                    <a:latin typeface="Arial"/>
                    <a:cs typeface="Arial"/>
                  </a:rPr>
                  <a:t>(אלפים)</a:t>
                </a:r>
              </a:p>
            </c:rich>
          </c:tx>
          <c:layout>
            <c:manualLayout>
              <c:xMode val="edge"/>
              <c:yMode val="edge"/>
              <c:x val="1.7208033432793181E-2"/>
              <c:y val="4.740391163562218E-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5E5E5E"/>
                </a:solidFill>
                <a:latin typeface="Arial"/>
                <a:ea typeface="Arial"/>
                <a:cs typeface="Arial"/>
              </a:defRPr>
            </a:pPr>
            <a:endParaRPr lang="he-IL"/>
          </a:p>
        </c:txPr>
        <c:crossAx val="134252416"/>
        <c:crosses val="autoZero"/>
        <c:crossBetween val="between"/>
        <c:majorUnit val="8"/>
      </c:valAx>
      <c:spPr>
        <a:noFill/>
        <a:ln w="25400">
          <a:noFill/>
        </a:ln>
      </c:spPr>
    </c:plotArea>
    <c:plotVisOnly val="1"/>
    <c:dispBlanksAs val="gap"/>
    <c:showDLblsOverMax val="0"/>
  </c:chart>
  <c:spPr>
    <a:noFill/>
    <a:ln w="12700">
      <a:noFill/>
      <a:prstDash val="solid"/>
      <a:miter lim="800000"/>
    </a:ln>
  </c:spPr>
  <c:txPr>
    <a:bodyPr/>
    <a:lstStyle/>
    <a:p>
      <a:pPr>
        <a:defRPr sz="1200" b="0" i="0" u="none" strike="noStrike" baseline="0">
          <a:solidFill>
            <a:srgbClr val="000000"/>
          </a:solidFill>
          <a:latin typeface="Arial"/>
          <a:ea typeface="Arial"/>
          <a:cs typeface="Arial"/>
        </a:defRPr>
      </a:pPr>
      <a:endParaRPr lang="he-IL"/>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703358029089519E-2"/>
          <c:y val="5.0535324195958388E-2"/>
          <c:w val="0.88548391317401842"/>
          <c:h val="0.79942243215409092"/>
        </c:manualLayout>
      </c:layout>
      <c:barChart>
        <c:barDir val="col"/>
        <c:grouping val="clustered"/>
        <c:varyColors val="0"/>
        <c:ser>
          <c:idx val="0"/>
          <c:order val="0"/>
          <c:tx>
            <c:strRef>
              <c:f>גיליון1!$B$1</c:f>
              <c:strCache>
                <c:ptCount val="1"/>
                <c:pt idx="0">
                  <c:v>עמודה1</c:v>
                </c:pt>
              </c:strCache>
            </c:strRef>
          </c:tx>
          <c:spPr>
            <a:solidFill>
              <a:srgbClr val="30C2FF"/>
            </a:solidFill>
          </c:spPr>
          <c:invertIfNegative val="0"/>
          <c:dPt>
            <c:idx val="0"/>
            <c:invertIfNegative val="0"/>
            <c:bubble3D val="0"/>
            <c:spPr>
              <a:solidFill>
                <a:srgbClr val="C00000"/>
              </a:solidFill>
            </c:spPr>
            <c:extLst>
              <c:ext xmlns:c16="http://schemas.microsoft.com/office/drawing/2014/chart" uri="{C3380CC4-5D6E-409C-BE32-E72D297353CC}">
                <c16:uniqueId val="{00000001-8C68-47BE-A879-8BA71BDF7160}"/>
              </c:ext>
            </c:extLst>
          </c:dPt>
          <c:dPt>
            <c:idx val="1"/>
            <c:invertIfNegative val="0"/>
            <c:bubble3D val="0"/>
            <c:spPr>
              <a:solidFill>
                <a:srgbClr val="427F7F"/>
              </a:solidFill>
            </c:spPr>
            <c:extLst>
              <c:ext xmlns:c16="http://schemas.microsoft.com/office/drawing/2014/chart" uri="{C3380CC4-5D6E-409C-BE32-E72D297353CC}">
                <c16:uniqueId val="{00000003-8C68-47BE-A879-8BA71BDF7160}"/>
              </c:ext>
            </c:extLst>
          </c:dPt>
          <c:dPt>
            <c:idx val="2"/>
            <c:invertIfNegative val="0"/>
            <c:bubble3D val="0"/>
            <c:spPr>
              <a:solidFill>
                <a:srgbClr val="5B2E76"/>
              </a:solidFill>
            </c:spPr>
            <c:extLst>
              <c:ext xmlns:c16="http://schemas.microsoft.com/office/drawing/2014/chart" uri="{C3380CC4-5D6E-409C-BE32-E72D297353CC}">
                <c16:uniqueId val="{00000005-8C68-47BE-A879-8BA71BDF7160}"/>
              </c:ext>
            </c:extLst>
          </c:dPt>
          <c:dLbls>
            <c:dLbl>
              <c:idx val="0"/>
              <c:tx>
                <c:rich>
                  <a:bodyPr/>
                  <a:lstStyle/>
                  <a:p>
                    <a:r>
                      <a:rPr lang="en-US" sz="1600">
                        <a:solidFill>
                          <a:schemeClr val="bg1"/>
                        </a:solidFill>
                      </a:rPr>
                      <a:t>11%</a:t>
                    </a:r>
                    <a:endParaRPr lang="en-US"/>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68-47BE-A879-8BA71BDF7160}"/>
                </c:ext>
              </c:extLst>
            </c:dLbl>
            <c:spPr>
              <a:noFill/>
              <a:ln>
                <a:noFill/>
              </a:ln>
              <a:effectLst/>
            </c:spPr>
            <c:txPr>
              <a:bodyPr/>
              <a:lstStyle/>
              <a:p>
                <a:pPr>
                  <a:defRPr sz="1600">
                    <a:solidFill>
                      <a:schemeClr val="bg1"/>
                    </a:solidFil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גיליון1!$A$2:$A$4</c:f>
              <c:strCache>
                <c:ptCount val="3"/>
                <c:pt idx="0">
                  <c:v>תל-אביב-יפו</c:v>
                </c:pt>
                <c:pt idx="1">
                  <c:v>ירושלים</c:v>
                </c:pt>
                <c:pt idx="2">
                  <c:v>חיפה</c:v>
                </c:pt>
              </c:strCache>
            </c:strRef>
          </c:cat>
          <c:val>
            <c:numRef>
              <c:f>גיליון1!$B$2:$B$4</c:f>
              <c:numCache>
                <c:formatCode>0%</c:formatCode>
                <c:ptCount val="3"/>
                <c:pt idx="0">
                  <c:v>0.11</c:v>
                </c:pt>
                <c:pt idx="1">
                  <c:v>8.6999999999999994E-2</c:v>
                </c:pt>
                <c:pt idx="2">
                  <c:v>4.5999999999999999E-2</c:v>
                </c:pt>
              </c:numCache>
            </c:numRef>
          </c:val>
          <c:extLst>
            <c:ext xmlns:c16="http://schemas.microsoft.com/office/drawing/2014/chart" uri="{C3380CC4-5D6E-409C-BE32-E72D297353CC}">
              <c16:uniqueId val="{00000006-8C68-47BE-A879-8BA71BDF7160}"/>
            </c:ext>
          </c:extLst>
        </c:ser>
        <c:dLbls>
          <c:dLblPos val="outEnd"/>
          <c:showLegendKey val="0"/>
          <c:showVal val="1"/>
          <c:showCatName val="0"/>
          <c:showSerName val="0"/>
          <c:showPercent val="0"/>
          <c:showBubbleSize val="0"/>
        </c:dLbls>
        <c:gapWidth val="150"/>
        <c:axId val="134600576"/>
        <c:axId val="134616960"/>
      </c:barChart>
      <c:catAx>
        <c:axId val="134600576"/>
        <c:scaling>
          <c:orientation val="minMax"/>
        </c:scaling>
        <c:delete val="0"/>
        <c:axPos val="b"/>
        <c:numFmt formatCode="General" sourceLinked="0"/>
        <c:majorTickMark val="out"/>
        <c:minorTickMark val="none"/>
        <c:tickLblPos val="nextTo"/>
        <c:crossAx val="134616960"/>
        <c:crosses val="autoZero"/>
        <c:auto val="1"/>
        <c:lblAlgn val="ctr"/>
        <c:lblOffset val="100"/>
        <c:noMultiLvlLbl val="0"/>
      </c:catAx>
      <c:valAx>
        <c:axId val="134616960"/>
        <c:scaling>
          <c:orientation val="minMax"/>
          <c:max val="0.12000000000000001"/>
          <c:min val="0"/>
        </c:scaling>
        <c:delete val="0"/>
        <c:axPos val="l"/>
        <c:majorGridlines/>
        <c:numFmt formatCode="0%" sourceLinked="1"/>
        <c:majorTickMark val="out"/>
        <c:minorTickMark val="none"/>
        <c:tickLblPos val="nextTo"/>
        <c:txPr>
          <a:bodyPr/>
          <a:lstStyle/>
          <a:p>
            <a:pPr>
              <a:defRPr sz="1400">
                <a:solidFill>
                  <a:srgbClr val="5E5E5E"/>
                </a:solidFill>
              </a:defRPr>
            </a:pPr>
            <a:endParaRPr lang="he-IL"/>
          </a:p>
        </c:txPr>
        <c:crossAx val="134600576"/>
        <c:crosses val="autoZero"/>
        <c:crossBetween val="between"/>
        <c:majorUnit val="4.0000000000000008E-2"/>
      </c:valAx>
    </c:plotArea>
    <c:plotVisOnly val="1"/>
    <c:dispBlanksAs val="gap"/>
    <c:showDLblsOverMax val="0"/>
  </c:chart>
  <c:txPr>
    <a:bodyPr/>
    <a:lstStyle/>
    <a:p>
      <a:pPr>
        <a:defRPr sz="1800"/>
      </a:pPr>
      <a:endParaRPr lang="he-IL"/>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285154250797389E-2"/>
          <c:y val="0.10960314925325756"/>
          <c:w val="0.96832253419726422"/>
          <c:h val="0.70143530510642915"/>
        </c:manualLayout>
      </c:layout>
      <c:barChart>
        <c:barDir val="col"/>
        <c:grouping val="clustered"/>
        <c:varyColors val="0"/>
        <c:ser>
          <c:idx val="0"/>
          <c:order val="0"/>
          <c:spPr>
            <a:solidFill>
              <a:srgbClr val="C00000"/>
            </a:solidFill>
          </c:spPr>
          <c:invertIfNegative val="0"/>
          <c:dLbls>
            <c:numFmt formatCode="#,##0.0" sourceLinked="0"/>
            <c:spPr>
              <a:noFill/>
              <a:ln>
                <a:noFill/>
              </a:ln>
              <a:effectLst/>
            </c:spPr>
            <c:txPr>
              <a:bodyPr rot="-5400000" vert="horz"/>
              <a:lstStyle/>
              <a:p>
                <a:pPr>
                  <a:defRPr sz="1400">
                    <a:solidFill>
                      <a:schemeClr val="bg1"/>
                    </a:solidFil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גיליון1!$A$1:$X$1</c:f>
              <c:numCache>
                <c:formatCode>General</c:formatCode>
                <c:ptCount val="24"/>
                <c:pt idx="0">
                  <c:v>1961</c:v>
                </c:pt>
                <c:pt idx="1">
                  <c:v>1970</c:v>
                </c:pt>
                <c:pt idx="2">
                  <c:v>1980</c:v>
                </c:pt>
                <c:pt idx="3">
                  <c:v>1990</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numCache>
            </c:numRef>
          </c:cat>
          <c:val>
            <c:numRef>
              <c:f>גיליון1!$A$2:$X$2</c:f>
              <c:numCache>
                <c:formatCode>General</c:formatCode>
                <c:ptCount val="24"/>
                <c:pt idx="0">
                  <c:v>173.1</c:v>
                </c:pt>
                <c:pt idx="1">
                  <c:v>237.1</c:v>
                </c:pt>
                <c:pt idx="2">
                  <c:v>232.9</c:v>
                </c:pt>
                <c:pt idx="3">
                  <c:v>266.3</c:v>
                </c:pt>
                <c:pt idx="4">
                  <c:v>336.9</c:v>
                </c:pt>
                <c:pt idx="5">
                  <c:v>331</c:v>
                </c:pt>
                <c:pt idx="6">
                  <c:v>318.2</c:v>
                </c:pt>
                <c:pt idx="7">
                  <c:v>329.6</c:v>
                </c:pt>
                <c:pt idx="8">
                  <c:v>324.7</c:v>
                </c:pt>
                <c:pt idx="9">
                  <c:v>337.8</c:v>
                </c:pt>
                <c:pt idx="10">
                  <c:v>352.3</c:v>
                </c:pt>
                <c:pt idx="11">
                  <c:v>366.2</c:v>
                </c:pt>
                <c:pt idx="12">
                  <c:v>374.5</c:v>
                </c:pt>
                <c:pt idx="13">
                  <c:v>371.7</c:v>
                </c:pt>
                <c:pt idx="14">
                  <c:v>397.8</c:v>
                </c:pt>
                <c:pt idx="15">
                  <c:v>392.2</c:v>
                </c:pt>
                <c:pt idx="16">
                  <c:v>394.7</c:v>
                </c:pt>
                <c:pt idx="17">
                  <c:v>387.8</c:v>
                </c:pt>
                <c:pt idx="18">
                  <c:v>407.3</c:v>
                </c:pt>
                <c:pt idx="19">
                  <c:v>406.7</c:v>
                </c:pt>
                <c:pt idx="20">
                  <c:v>420</c:v>
                </c:pt>
                <c:pt idx="21">
                  <c:v>420.1</c:v>
                </c:pt>
                <c:pt idx="22">
                  <c:v>424.8</c:v>
                </c:pt>
                <c:pt idx="23">
                  <c:v>437.1</c:v>
                </c:pt>
              </c:numCache>
            </c:numRef>
          </c:val>
          <c:extLst>
            <c:ext xmlns:c16="http://schemas.microsoft.com/office/drawing/2014/chart" uri="{C3380CC4-5D6E-409C-BE32-E72D297353CC}">
              <c16:uniqueId val="{00000000-1049-4801-B607-1BC5B2E48523}"/>
            </c:ext>
          </c:extLst>
        </c:ser>
        <c:dLbls>
          <c:dLblPos val="inEnd"/>
          <c:showLegendKey val="0"/>
          <c:showVal val="1"/>
          <c:showCatName val="0"/>
          <c:showSerName val="0"/>
          <c:showPercent val="0"/>
          <c:showBubbleSize val="0"/>
        </c:dLbls>
        <c:gapWidth val="30"/>
        <c:axId val="134295936"/>
        <c:axId val="134298624"/>
      </c:barChart>
      <c:catAx>
        <c:axId val="134295936"/>
        <c:scaling>
          <c:orientation val="minMax"/>
        </c:scaling>
        <c:delete val="0"/>
        <c:axPos val="b"/>
        <c:numFmt formatCode="General" sourceLinked="1"/>
        <c:majorTickMark val="out"/>
        <c:minorTickMark val="none"/>
        <c:tickLblPos val="nextTo"/>
        <c:txPr>
          <a:bodyPr rot="-5400000" vert="horz"/>
          <a:lstStyle/>
          <a:p>
            <a:pPr>
              <a:defRPr sz="1400"/>
            </a:pPr>
            <a:endParaRPr lang="he-IL"/>
          </a:p>
        </c:txPr>
        <c:crossAx val="134298624"/>
        <c:crosses val="autoZero"/>
        <c:auto val="1"/>
        <c:lblAlgn val="ctr"/>
        <c:lblOffset val="100"/>
        <c:noMultiLvlLbl val="0"/>
      </c:catAx>
      <c:valAx>
        <c:axId val="134298624"/>
        <c:scaling>
          <c:orientation val="minMax"/>
        </c:scaling>
        <c:delete val="0"/>
        <c:axPos val="l"/>
        <c:majorGridlines/>
        <c:title>
          <c:tx>
            <c:rich>
              <a:bodyPr rot="0" vert="horz"/>
              <a:lstStyle/>
              <a:p>
                <a:pPr>
                  <a:defRPr/>
                </a:pPr>
                <a:r>
                  <a:rPr lang="he-IL" sz="1200" kern="1200" dirty="0">
                    <a:solidFill>
                      <a:srgbClr val="5E5E5E"/>
                    </a:solidFill>
                    <a:latin typeface="+mn-lt"/>
                    <a:ea typeface="+mn-ea"/>
                    <a:cs typeface="+mn-cs"/>
                  </a:rPr>
                  <a:t>אלפים</a:t>
                </a:r>
              </a:p>
            </c:rich>
          </c:tx>
          <c:layout>
            <c:manualLayout>
              <c:xMode val="edge"/>
              <c:yMode val="edge"/>
              <c:x val="0"/>
              <c:y val="1.8129682019458165E-2"/>
            </c:manualLayout>
          </c:layout>
          <c:overlay val="0"/>
        </c:title>
        <c:numFmt formatCode="General" sourceLinked="1"/>
        <c:majorTickMark val="out"/>
        <c:minorTickMark val="none"/>
        <c:tickLblPos val="nextTo"/>
        <c:txPr>
          <a:bodyPr/>
          <a:lstStyle/>
          <a:p>
            <a:pPr>
              <a:defRPr sz="1400">
                <a:solidFill>
                  <a:srgbClr val="5E5E5E"/>
                </a:solidFill>
              </a:defRPr>
            </a:pPr>
            <a:endParaRPr lang="he-IL"/>
          </a:p>
        </c:txPr>
        <c:crossAx val="134295936"/>
        <c:crosses val="autoZero"/>
        <c:crossBetween val="between"/>
      </c:valAx>
    </c:plotArea>
    <c:plotVisOnly val="1"/>
    <c:dispBlanksAs val="gap"/>
    <c:showDLblsOverMax val="0"/>
  </c:chart>
  <c:txPr>
    <a:bodyPr/>
    <a:lstStyle/>
    <a:p>
      <a:pPr>
        <a:defRPr sz="1800"/>
      </a:pPr>
      <a:endParaRPr lang="he-IL"/>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263109211345993E-2"/>
          <c:y val="0.10482854125423917"/>
          <c:w val="0.96832253419726422"/>
          <c:h val="0.6800207215908789"/>
        </c:manualLayout>
      </c:layout>
      <c:barChart>
        <c:barDir val="col"/>
        <c:grouping val="clustered"/>
        <c:varyColors val="0"/>
        <c:ser>
          <c:idx val="0"/>
          <c:order val="0"/>
          <c:tx>
            <c:strRef>
              <c:f>גיליון1!$A$2</c:f>
              <c:strCache>
                <c:ptCount val="1"/>
                <c:pt idx="0">
                  <c:v>מועסקים תושבי ת"א-יפו</c:v>
                </c:pt>
              </c:strCache>
            </c:strRef>
          </c:tx>
          <c:spPr>
            <a:solidFill>
              <a:srgbClr val="C00000"/>
            </a:solidFill>
          </c:spPr>
          <c:invertIfNegative val="0"/>
          <c:dLbls>
            <c:numFmt formatCode="#,##0.0" sourceLinked="0"/>
            <c:spPr>
              <a:noFill/>
              <a:ln>
                <a:noFill/>
              </a:ln>
              <a:effectLst/>
            </c:spPr>
            <c:txPr>
              <a:bodyPr rot="-5400000" vert="horz"/>
              <a:lstStyle/>
              <a:p>
                <a:pPr>
                  <a:defRPr sz="1400">
                    <a:solidFill>
                      <a:schemeClr val="bg1"/>
                    </a:solidFil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גיליון1!$B$1:$P$1</c:f>
              <c:numCache>
                <c:formatCode>General</c:formatCode>
                <c:ptCount val="15"/>
                <c:pt idx="0">
                  <c:v>1961</c:v>
                </c:pt>
                <c:pt idx="1">
                  <c:v>1970</c:v>
                </c:pt>
                <c:pt idx="2">
                  <c:v>1980</c:v>
                </c:pt>
                <c:pt idx="3">
                  <c:v>1990</c:v>
                </c:pt>
                <c:pt idx="4">
                  <c:v>2000</c:v>
                </c:pt>
                <c:pt idx="5">
                  <c:v>2010</c:v>
                </c:pt>
                <c:pt idx="6">
                  <c:v>2011</c:v>
                </c:pt>
                <c:pt idx="7">
                  <c:v>2012</c:v>
                </c:pt>
                <c:pt idx="8">
                  <c:v>2013</c:v>
                </c:pt>
                <c:pt idx="9">
                  <c:v>2014</c:v>
                </c:pt>
                <c:pt idx="10">
                  <c:v>2015</c:v>
                </c:pt>
                <c:pt idx="11">
                  <c:v>2016</c:v>
                </c:pt>
                <c:pt idx="12">
                  <c:v>2017</c:v>
                </c:pt>
                <c:pt idx="13">
                  <c:v>2018</c:v>
                </c:pt>
                <c:pt idx="14">
                  <c:v>2019</c:v>
                </c:pt>
              </c:numCache>
            </c:numRef>
          </c:cat>
          <c:val>
            <c:numRef>
              <c:f>גיליון1!$B$2:$P$2</c:f>
              <c:numCache>
                <c:formatCode>General</c:formatCode>
                <c:ptCount val="15"/>
                <c:pt idx="0">
                  <c:v>66.599999999999994</c:v>
                </c:pt>
                <c:pt idx="1">
                  <c:v>53.9</c:v>
                </c:pt>
                <c:pt idx="2">
                  <c:v>40.6</c:v>
                </c:pt>
                <c:pt idx="3">
                  <c:v>36.1</c:v>
                </c:pt>
                <c:pt idx="4">
                  <c:v>34.5</c:v>
                </c:pt>
                <c:pt idx="5">
                  <c:v>36.1</c:v>
                </c:pt>
                <c:pt idx="6">
                  <c:v>34.299999999999997</c:v>
                </c:pt>
                <c:pt idx="7">
                  <c:v>35.799999999999997</c:v>
                </c:pt>
                <c:pt idx="8">
                  <c:v>36.1</c:v>
                </c:pt>
                <c:pt idx="9">
                  <c:v>37.200000000000003</c:v>
                </c:pt>
                <c:pt idx="10">
                  <c:v>38.1</c:v>
                </c:pt>
                <c:pt idx="11">
                  <c:v>38.799999999999997</c:v>
                </c:pt>
                <c:pt idx="12">
                  <c:v>39.1</c:v>
                </c:pt>
                <c:pt idx="13">
                  <c:v>39.1</c:v>
                </c:pt>
                <c:pt idx="14">
                  <c:v>38</c:v>
                </c:pt>
              </c:numCache>
            </c:numRef>
          </c:val>
          <c:extLst>
            <c:ext xmlns:c16="http://schemas.microsoft.com/office/drawing/2014/chart" uri="{C3380CC4-5D6E-409C-BE32-E72D297353CC}">
              <c16:uniqueId val="{00000000-5E28-4FCD-ACEB-101AF6DE9189}"/>
            </c:ext>
          </c:extLst>
        </c:ser>
        <c:ser>
          <c:idx val="1"/>
          <c:order val="1"/>
          <c:tx>
            <c:strRef>
              <c:f>גיליון1!$A$3</c:f>
              <c:strCache>
                <c:ptCount val="1"/>
                <c:pt idx="0">
                  <c:v>מועסקים שאינם תושבי ת"א-יפו</c:v>
                </c:pt>
              </c:strCache>
            </c:strRef>
          </c:tx>
          <c:spPr>
            <a:solidFill>
              <a:srgbClr val="427F7F"/>
            </a:solidFill>
          </c:spPr>
          <c:invertIfNegative val="0"/>
          <c:dLbls>
            <c:dLbl>
              <c:idx val="14"/>
              <c:numFmt formatCode="#,##0.0" sourceLinked="0"/>
              <c:spPr>
                <a:noFill/>
                <a:ln>
                  <a:noFill/>
                </a:ln>
                <a:effectLst/>
              </c:spPr>
              <c:txPr>
                <a:bodyPr rot="-5400000" vert="horz"/>
                <a:lstStyle/>
                <a:p>
                  <a:pPr>
                    <a:defRPr sz="1400">
                      <a:solidFill>
                        <a:schemeClr val="bg1"/>
                      </a:solidFill>
                    </a:defRPr>
                  </a:pPr>
                  <a:endParaRPr lang="he-IL"/>
                </a:p>
              </c:txPr>
              <c:dLblPos val="inEnd"/>
              <c:showLegendKey val="0"/>
              <c:showVal val="1"/>
              <c:showCatName val="0"/>
              <c:showSerName val="0"/>
              <c:showPercent val="0"/>
              <c:showBubbleSize val="0"/>
              <c:extLst>
                <c:ext xmlns:c16="http://schemas.microsoft.com/office/drawing/2014/chart" uri="{C3380CC4-5D6E-409C-BE32-E72D297353CC}">
                  <c16:uniqueId val="{00000000-C9EA-4326-A99C-830318936BE2}"/>
                </c:ext>
              </c:extLst>
            </c:dLbl>
            <c:spPr>
              <a:noFill/>
              <a:ln>
                <a:noFill/>
              </a:ln>
              <a:effectLst/>
            </c:spPr>
            <c:txPr>
              <a:bodyPr rot="-5400000" vert="horz"/>
              <a:lstStyle/>
              <a:p>
                <a:pPr>
                  <a:defRPr sz="1400">
                    <a:solidFill>
                      <a:schemeClr val="bg1"/>
                    </a:solidFil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גיליון1!$B$1:$P$1</c:f>
              <c:numCache>
                <c:formatCode>General</c:formatCode>
                <c:ptCount val="15"/>
                <c:pt idx="0">
                  <c:v>1961</c:v>
                </c:pt>
                <c:pt idx="1">
                  <c:v>1970</c:v>
                </c:pt>
                <c:pt idx="2">
                  <c:v>1980</c:v>
                </c:pt>
                <c:pt idx="3">
                  <c:v>1990</c:v>
                </c:pt>
                <c:pt idx="4">
                  <c:v>2000</c:v>
                </c:pt>
                <c:pt idx="5">
                  <c:v>2010</c:v>
                </c:pt>
                <c:pt idx="6">
                  <c:v>2011</c:v>
                </c:pt>
                <c:pt idx="7">
                  <c:v>2012</c:v>
                </c:pt>
                <c:pt idx="8">
                  <c:v>2013</c:v>
                </c:pt>
                <c:pt idx="9">
                  <c:v>2014</c:v>
                </c:pt>
                <c:pt idx="10">
                  <c:v>2015</c:v>
                </c:pt>
                <c:pt idx="11">
                  <c:v>2016</c:v>
                </c:pt>
                <c:pt idx="12">
                  <c:v>2017</c:v>
                </c:pt>
                <c:pt idx="13">
                  <c:v>2018</c:v>
                </c:pt>
                <c:pt idx="14">
                  <c:v>2019</c:v>
                </c:pt>
              </c:numCache>
            </c:numRef>
          </c:cat>
          <c:val>
            <c:numRef>
              <c:f>גיליון1!$B$3:$P$3</c:f>
              <c:numCache>
                <c:formatCode>General</c:formatCode>
                <c:ptCount val="15"/>
                <c:pt idx="0">
                  <c:v>33.4</c:v>
                </c:pt>
                <c:pt idx="1">
                  <c:v>46.1</c:v>
                </c:pt>
                <c:pt idx="2">
                  <c:v>59.4</c:v>
                </c:pt>
                <c:pt idx="3">
                  <c:v>63.9</c:v>
                </c:pt>
                <c:pt idx="4">
                  <c:v>65.5</c:v>
                </c:pt>
                <c:pt idx="5">
                  <c:v>63.9</c:v>
                </c:pt>
                <c:pt idx="6">
                  <c:v>65.7</c:v>
                </c:pt>
                <c:pt idx="7">
                  <c:v>64.2</c:v>
                </c:pt>
                <c:pt idx="8">
                  <c:v>63.9</c:v>
                </c:pt>
                <c:pt idx="9">
                  <c:v>62.8</c:v>
                </c:pt>
                <c:pt idx="10">
                  <c:v>61.9</c:v>
                </c:pt>
                <c:pt idx="11">
                  <c:v>61.2</c:v>
                </c:pt>
                <c:pt idx="12">
                  <c:v>60.9</c:v>
                </c:pt>
                <c:pt idx="13">
                  <c:v>60.9</c:v>
                </c:pt>
                <c:pt idx="14">
                  <c:v>62</c:v>
                </c:pt>
              </c:numCache>
            </c:numRef>
          </c:val>
          <c:extLst>
            <c:ext xmlns:c16="http://schemas.microsoft.com/office/drawing/2014/chart" uri="{C3380CC4-5D6E-409C-BE32-E72D297353CC}">
              <c16:uniqueId val="{00000001-5E28-4FCD-ACEB-101AF6DE9189}"/>
            </c:ext>
          </c:extLst>
        </c:ser>
        <c:dLbls>
          <c:dLblPos val="inEnd"/>
          <c:showLegendKey val="0"/>
          <c:showVal val="1"/>
          <c:showCatName val="0"/>
          <c:showSerName val="0"/>
          <c:showPercent val="0"/>
          <c:showBubbleSize val="0"/>
        </c:dLbls>
        <c:gapWidth val="50"/>
        <c:axId val="134392448"/>
        <c:axId val="134398336"/>
      </c:barChart>
      <c:catAx>
        <c:axId val="134392448"/>
        <c:scaling>
          <c:orientation val="minMax"/>
        </c:scaling>
        <c:delete val="0"/>
        <c:axPos val="b"/>
        <c:numFmt formatCode="General" sourceLinked="1"/>
        <c:majorTickMark val="out"/>
        <c:minorTickMark val="none"/>
        <c:tickLblPos val="nextTo"/>
        <c:txPr>
          <a:bodyPr/>
          <a:lstStyle/>
          <a:p>
            <a:pPr>
              <a:defRPr sz="1400"/>
            </a:pPr>
            <a:endParaRPr lang="he-IL"/>
          </a:p>
        </c:txPr>
        <c:crossAx val="134398336"/>
        <c:crosses val="autoZero"/>
        <c:auto val="1"/>
        <c:lblAlgn val="ctr"/>
        <c:lblOffset val="100"/>
        <c:noMultiLvlLbl val="0"/>
      </c:catAx>
      <c:valAx>
        <c:axId val="134398336"/>
        <c:scaling>
          <c:orientation val="minMax"/>
        </c:scaling>
        <c:delete val="0"/>
        <c:axPos val="l"/>
        <c:majorGridlines/>
        <c:title>
          <c:tx>
            <c:rich>
              <a:bodyPr rot="0" vert="horz"/>
              <a:lstStyle/>
              <a:p>
                <a:pPr>
                  <a:defRPr/>
                </a:pPr>
                <a:r>
                  <a:rPr lang="he-IL" sz="1200" b="1" i="0" u="none" strike="noStrike" kern="1200" baseline="0" dirty="0">
                    <a:solidFill>
                      <a:srgbClr val="5E5E5E"/>
                    </a:solidFill>
                    <a:latin typeface="+mn-lt"/>
                    <a:ea typeface="+mn-ea"/>
                    <a:cs typeface="+mn-cs"/>
                  </a:rPr>
                  <a:t>אחוזים</a:t>
                </a:r>
              </a:p>
            </c:rich>
          </c:tx>
          <c:layout>
            <c:manualLayout>
              <c:xMode val="edge"/>
              <c:yMode val="edge"/>
              <c:x val="0"/>
              <c:y val="0"/>
            </c:manualLayout>
          </c:layout>
          <c:overlay val="0"/>
        </c:title>
        <c:numFmt formatCode="General" sourceLinked="1"/>
        <c:majorTickMark val="out"/>
        <c:minorTickMark val="none"/>
        <c:tickLblPos val="nextTo"/>
        <c:txPr>
          <a:bodyPr/>
          <a:lstStyle/>
          <a:p>
            <a:pPr>
              <a:defRPr sz="1400">
                <a:solidFill>
                  <a:srgbClr val="5E5E5E"/>
                </a:solidFill>
              </a:defRPr>
            </a:pPr>
            <a:endParaRPr lang="he-IL"/>
          </a:p>
        </c:txPr>
        <c:crossAx val="134392448"/>
        <c:crosses val="autoZero"/>
        <c:crossBetween val="between"/>
      </c:valAx>
    </c:plotArea>
    <c:legend>
      <c:legendPos val="b"/>
      <c:layout>
        <c:manualLayout>
          <c:xMode val="edge"/>
          <c:yMode val="edge"/>
          <c:x val="0.15333259014281644"/>
          <c:y val="0.91475609932272128"/>
          <c:w val="0.65519934399040303"/>
          <c:h val="6.9150199346469002E-2"/>
        </c:manualLayout>
      </c:layout>
      <c:overlay val="0"/>
      <c:spPr>
        <a:ln>
          <a:noFill/>
        </a:ln>
      </c:spPr>
      <c:txPr>
        <a:bodyPr/>
        <a:lstStyle/>
        <a:p>
          <a:pPr>
            <a:defRPr sz="1400"/>
          </a:pPr>
          <a:endParaRPr lang="he-IL"/>
        </a:p>
      </c:txPr>
    </c:legend>
    <c:plotVisOnly val="1"/>
    <c:dispBlanksAs val="gap"/>
    <c:showDLblsOverMax val="0"/>
  </c:chart>
  <c:txPr>
    <a:bodyPr/>
    <a:lstStyle/>
    <a:p>
      <a:pPr>
        <a:defRPr sz="1800"/>
      </a:pPr>
      <a:endParaRPr lang="he-IL"/>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58884222411629E-2"/>
          <c:y val="0.10037379124348815"/>
          <c:w val="0.92629705844004917"/>
          <c:h val="0.70553491132564217"/>
        </c:manualLayout>
      </c:layout>
      <c:lineChart>
        <c:grouping val="standard"/>
        <c:varyColors val="0"/>
        <c:ser>
          <c:idx val="0"/>
          <c:order val="0"/>
          <c:tx>
            <c:strRef>
              <c:f>גיליון1!$B$1</c:f>
              <c:strCache>
                <c:ptCount val="1"/>
                <c:pt idx="0">
                  <c:v>תל-אביב-יפו</c:v>
                </c:pt>
              </c:strCache>
            </c:strRef>
          </c:tx>
          <c:spPr>
            <a:ln>
              <a:solidFill>
                <a:srgbClr val="C00000"/>
              </a:solidFill>
            </a:ln>
          </c:spPr>
          <c:marker>
            <c:symbol val="none"/>
          </c:marker>
          <c:dLbls>
            <c:dLbl>
              <c:idx val="10"/>
              <c:layout>
                <c:manualLayout>
                  <c:x val="-1.8491749006536169E-2"/>
                  <c:y val="5.94948018958345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5F-48CE-BAA3-323E6D8FEBDC}"/>
                </c:ext>
              </c:extLst>
            </c:dLbl>
            <c:dLbl>
              <c:idx val="15"/>
              <c:layout>
                <c:manualLayout>
                  <c:x val="-3.2039746011833202E-2"/>
                  <c:y val="6.17744499237171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5F-48CE-BAA3-323E6D8FEBDC}"/>
                </c:ext>
              </c:extLst>
            </c:dLbl>
            <c:spPr>
              <a:noFill/>
              <a:ln>
                <a:noFill/>
              </a:ln>
              <a:effectLst/>
            </c:spPr>
            <c:txPr>
              <a:bodyPr/>
              <a:lstStyle/>
              <a:p>
                <a:pPr>
                  <a:defRPr sz="1200">
                    <a:solidFill>
                      <a:srgbClr val="C00000"/>
                    </a:solidFill>
                  </a:defRPr>
                </a:pPr>
                <a:endParaRPr lang="he-I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גיליון1!$B$2:$B$22</c:f>
              <c:numCache>
                <c:formatCode>0.0</c:formatCode>
                <c:ptCount val="21"/>
                <c:pt idx="0">
                  <c:v>8</c:v>
                </c:pt>
                <c:pt idx="1">
                  <c:v>8.3000000000000007</c:v>
                </c:pt>
                <c:pt idx="2">
                  <c:v>8</c:v>
                </c:pt>
                <c:pt idx="3">
                  <c:v>10</c:v>
                </c:pt>
                <c:pt idx="4">
                  <c:v>9.1999999999999993</c:v>
                </c:pt>
                <c:pt idx="5">
                  <c:v>9.3000000000000007</c:v>
                </c:pt>
                <c:pt idx="6">
                  <c:v>6.9</c:v>
                </c:pt>
                <c:pt idx="7">
                  <c:v>5.9</c:v>
                </c:pt>
                <c:pt idx="8">
                  <c:v>5.4</c:v>
                </c:pt>
                <c:pt idx="9">
                  <c:v>4.4000000000000004</c:v>
                </c:pt>
                <c:pt idx="10">
                  <c:v>7.2</c:v>
                </c:pt>
                <c:pt idx="11">
                  <c:v>5.65</c:v>
                </c:pt>
                <c:pt idx="12">
                  <c:v>4.4000000000000004</c:v>
                </c:pt>
                <c:pt idx="13">
                  <c:v>5.9</c:v>
                </c:pt>
                <c:pt idx="14">
                  <c:v>5.2</c:v>
                </c:pt>
                <c:pt idx="15">
                  <c:v>4.5999999999999996</c:v>
                </c:pt>
                <c:pt idx="16">
                  <c:v>3.4</c:v>
                </c:pt>
                <c:pt idx="17">
                  <c:v>3.9</c:v>
                </c:pt>
                <c:pt idx="18">
                  <c:v>3.6</c:v>
                </c:pt>
                <c:pt idx="19">
                  <c:v>3.6</c:v>
                </c:pt>
                <c:pt idx="20">
                  <c:v>3.5</c:v>
                </c:pt>
              </c:numCache>
            </c:numRef>
          </c:val>
          <c:smooth val="0"/>
          <c:extLst>
            <c:ext xmlns:c16="http://schemas.microsoft.com/office/drawing/2014/chart" uri="{C3380CC4-5D6E-409C-BE32-E72D297353CC}">
              <c16:uniqueId val="{00000002-475F-48CE-BAA3-323E6D8FEBDC}"/>
            </c:ext>
          </c:extLst>
        </c:ser>
        <c:ser>
          <c:idx val="1"/>
          <c:order val="1"/>
          <c:tx>
            <c:strRef>
              <c:f>גיליון1!$C$1</c:f>
              <c:strCache>
                <c:ptCount val="1"/>
                <c:pt idx="0">
                  <c:v>ישראל</c:v>
                </c:pt>
              </c:strCache>
            </c:strRef>
          </c:tx>
          <c:spPr>
            <a:ln>
              <a:solidFill>
                <a:srgbClr val="427F7F"/>
              </a:solidFill>
            </a:ln>
          </c:spPr>
          <c:marker>
            <c:symbol val="none"/>
          </c:marker>
          <c:dLbls>
            <c:dLbl>
              <c:idx val="15"/>
              <c:layout>
                <c:manualLayout>
                  <c:x val="-1.4172207955646908E-2"/>
                  <c:y val="-3.23425997934385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5F-48CE-BAA3-323E6D8FEBDC}"/>
                </c:ext>
              </c:extLst>
            </c:dLbl>
            <c:spPr>
              <a:noFill/>
              <a:ln>
                <a:noFill/>
              </a:ln>
              <a:effectLst/>
            </c:spPr>
            <c:txPr>
              <a:bodyPr/>
              <a:lstStyle/>
              <a:p>
                <a:pPr>
                  <a:defRPr sz="1200">
                    <a:solidFill>
                      <a:srgbClr val="427F7F"/>
                    </a:solidFill>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גיליון1!$C$2:$C$22</c:f>
              <c:numCache>
                <c:formatCode>0.0</c:formatCode>
                <c:ptCount val="21"/>
                <c:pt idx="0">
                  <c:v>8.9</c:v>
                </c:pt>
                <c:pt idx="1">
                  <c:v>8.8000000000000007</c:v>
                </c:pt>
                <c:pt idx="2">
                  <c:v>9.3000000000000007</c:v>
                </c:pt>
                <c:pt idx="3">
                  <c:v>10.3</c:v>
                </c:pt>
                <c:pt idx="4">
                  <c:v>10.7</c:v>
                </c:pt>
                <c:pt idx="5">
                  <c:v>10.4</c:v>
                </c:pt>
                <c:pt idx="6">
                  <c:v>9</c:v>
                </c:pt>
                <c:pt idx="7">
                  <c:v>8.4</c:v>
                </c:pt>
                <c:pt idx="8">
                  <c:v>7.3</c:v>
                </c:pt>
                <c:pt idx="9">
                  <c:v>6.1</c:v>
                </c:pt>
                <c:pt idx="10">
                  <c:v>7.6</c:v>
                </c:pt>
                <c:pt idx="11">
                  <c:v>6.64</c:v>
                </c:pt>
                <c:pt idx="12">
                  <c:v>5.6</c:v>
                </c:pt>
                <c:pt idx="13">
                  <c:v>6.9</c:v>
                </c:pt>
                <c:pt idx="14">
                  <c:v>6.2</c:v>
                </c:pt>
                <c:pt idx="15">
                  <c:v>5.9</c:v>
                </c:pt>
                <c:pt idx="16">
                  <c:v>5.3</c:v>
                </c:pt>
                <c:pt idx="17">
                  <c:v>4.8</c:v>
                </c:pt>
                <c:pt idx="18">
                  <c:v>4.2</c:v>
                </c:pt>
                <c:pt idx="19">
                  <c:v>4</c:v>
                </c:pt>
                <c:pt idx="20">
                  <c:v>3.8</c:v>
                </c:pt>
              </c:numCache>
            </c:numRef>
          </c:val>
          <c:smooth val="0"/>
          <c:extLst>
            <c:ext xmlns:c16="http://schemas.microsoft.com/office/drawing/2014/chart" uri="{C3380CC4-5D6E-409C-BE32-E72D297353CC}">
              <c16:uniqueId val="{00000004-475F-48CE-BAA3-323E6D8FEBDC}"/>
            </c:ext>
          </c:extLst>
        </c:ser>
        <c:dLbls>
          <c:showLegendKey val="0"/>
          <c:showVal val="0"/>
          <c:showCatName val="0"/>
          <c:showSerName val="0"/>
          <c:showPercent val="0"/>
          <c:showBubbleSize val="0"/>
        </c:dLbls>
        <c:smooth val="0"/>
        <c:axId val="134976256"/>
        <c:axId val="134977792"/>
      </c:lineChart>
      <c:catAx>
        <c:axId val="134976256"/>
        <c:scaling>
          <c:orientation val="minMax"/>
        </c:scaling>
        <c:delete val="0"/>
        <c:axPos val="b"/>
        <c:numFmt formatCode="General" sourceLinked="1"/>
        <c:majorTickMark val="out"/>
        <c:minorTickMark val="none"/>
        <c:tickLblPos val="nextTo"/>
        <c:txPr>
          <a:bodyPr/>
          <a:lstStyle/>
          <a:p>
            <a:pPr>
              <a:defRPr sz="1200"/>
            </a:pPr>
            <a:endParaRPr lang="he-IL"/>
          </a:p>
        </c:txPr>
        <c:crossAx val="134977792"/>
        <c:crosses val="autoZero"/>
        <c:auto val="1"/>
        <c:lblAlgn val="ctr"/>
        <c:lblOffset val="100"/>
        <c:noMultiLvlLbl val="0"/>
      </c:catAx>
      <c:valAx>
        <c:axId val="134977792"/>
        <c:scaling>
          <c:orientation val="minMax"/>
        </c:scaling>
        <c:delete val="0"/>
        <c:axPos val="l"/>
        <c:majorGridlines/>
        <c:title>
          <c:tx>
            <c:rich>
              <a:bodyPr rot="0" vert="horz"/>
              <a:lstStyle/>
              <a:p>
                <a:pPr>
                  <a:defRPr/>
                </a:pPr>
                <a:r>
                  <a:rPr lang="he-IL" sz="1200" b="1" i="0" u="none" strike="noStrike" kern="1200" baseline="0" dirty="0">
                    <a:solidFill>
                      <a:srgbClr val="5E5E5E"/>
                    </a:solidFill>
                    <a:latin typeface="+mn-lt"/>
                    <a:ea typeface="+mn-ea"/>
                    <a:cs typeface="+mn-cs"/>
                  </a:rPr>
                  <a:t>אחוזים</a:t>
                </a:r>
              </a:p>
            </c:rich>
          </c:tx>
          <c:layout>
            <c:manualLayout>
              <c:xMode val="edge"/>
              <c:yMode val="edge"/>
              <c:x val="4.5159457332669102E-3"/>
              <c:y val="0"/>
            </c:manualLayout>
          </c:layout>
          <c:overlay val="0"/>
        </c:title>
        <c:numFmt formatCode="0" sourceLinked="0"/>
        <c:majorTickMark val="out"/>
        <c:minorTickMark val="none"/>
        <c:tickLblPos val="nextTo"/>
        <c:txPr>
          <a:bodyPr/>
          <a:lstStyle/>
          <a:p>
            <a:pPr>
              <a:defRPr sz="1200">
                <a:solidFill>
                  <a:srgbClr val="5E5E5E"/>
                </a:solidFill>
              </a:defRPr>
            </a:pPr>
            <a:endParaRPr lang="he-IL"/>
          </a:p>
        </c:txPr>
        <c:crossAx val="134976256"/>
        <c:crosses val="autoZero"/>
        <c:crossBetween val="between"/>
      </c:valAx>
    </c:plotArea>
    <c:legend>
      <c:legendPos val="b"/>
      <c:layout>
        <c:manualLayout>
          <c:xMode val="edge"/>
          <c:yMode val="edge"/>
          <c:x val="0.27999954010841349"/>
          <c:y val="0.91418472996177813"/>
          <c:w val="0.43816846516279739"/>
          <c:h val="7.0167615120953639E-2"/>
        </c:manualLayout>
      </c:layout>
      <c:overlay val="0"/>
      <c:spPr>
        <a:ln>
          <a:noFill/>
        </a:ln>
      </c:spPr>
    </c:legend>
    <c:plotVisOnly val="1"/>
    <c:dispBlanksAs val="gap"/>
    <c:showDLblsOverMax val="0"/>
  </c:chart>
  <c:txPr>
    <a:bodyPr/>
    <a:lstStyle/>
    <a:p>
      <a:pPr>
        <a:defRPr sz="1400"/>
      </a:pPr>
      <a:endParaRPr lang="he-IL"/>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793654302931355E-2"/>
          <c:y val="0.10085471905166776"/>
          <c:w val="0.9243676127957009"/>
          <c:h val="0.63417496955696884"/>
        </c:manualLayout>
      </c:layout>
      <c:barChart>
        <c:barDir val="col"/>
        <c:grouping val="stacked"/>
        <c:varyColors val="0"/>
        <c:ser>
          <c:idx val="0"/>
          <c:order val="0"/>
          <c:tx>
            <c:strRef>
              <c:f>גיליון1!$B$1</c:f>
              <c:strCache>
                <c:ptCount val="1"/>
                <c:pt idx="0">
                  <c:v>תיירים</c:v>
                </c:pt>
              </c:strCache>
            </c:strRef>
          </c:tx>
          <c:spPr>
            <a:solidFill>
              <a:schemeClr val="tx2">
                <a:lumMod val="60000"/>
                <a:lumOff val="40000"/>
              </a:schemeClr>
            </a:solidFill>
          </c:spPr>
          <c:invertIfNegative val="0"/>
          <c:dLbls>
            <c:dLbl>
              <c:idx val="0"/>
              <c:layout>
                <c:manualLayout>
                  <c:x val="0"/>
                  <c:y val="-1.2216090675106326E-2"/>
                </c:manualLayout>
              </c:layout>
              <c:tx>
                <c:rich>
                  <a:bodyPr rot="-5400000" vert="horz"/>
                  <a:lstStyle/>
                  <a:p>
                    <a:pPr>
                      <a:defRPr sz="1100" b="0">
                        <a:solidFill>
                          <a:schemeClr val="bg1">
                            <a:lumMod val="95000"/>
                          </a:schemeClr>
                        </a:solidFill>
                        <a:latin typeface="Arial" panose="020B0604020202020204" pitchFamily="34" charset="0"/>
                        <a:cs typeface="Arial" panose="020B0604020202020204" pitchFamily="34" charset="0"/>
                      </a:defRPr>
                    </a:pPr>
                    <a:r>
                      <a:rPr lang="en-US" b="0" dirty="0"/>
                      <a:t>87.</a:t>
                    </a:r>
                    <a:r>
                      <a:rPr lang="en-US" b="0" dirty="0">
                        <a:solidFill>
                          <a:schemeClr val="tx2">
                            <a:lumMod val="60000"/>
                            <a:lumOff val="40000"/>
                          </a:schemeClr>
                        </a:solidFill>
                      </a:rPr>
                      <a:t>1</a:t>
                    </a:r>
                    <a:endParaRPr lang="en-US" dirty="0">
                      <a:solidFill>
                        <a:schemeClr val="tx2">
                          <a:lumMod val="60000"/>
                          <a:lumOff val="40000"/>
                        </a:schemeClr>
                      </a:solidFill>
                    </a:endParaRPr>
                  </a:p>
                </c:rich>
              </c:tx>
              <c:numFmt formatCode="#,##0.0" sourceLinked="0"/>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07-4D86-AE8D-0C90B18C7CDE}"/>
                </c:ext>
              </c:extLst>
            </c:dLbl>
            <c:dLbl>
              <c:idx val="1"/>
              <c:layout>
                <c:manualLayout>
                  <c:x val="0"/>
                  <c:y val="-1.46950397414043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07-4D86-AE8D-0C90B18C7CDE}"/>
                </c:ext>
              </c:extLst>
            </c:dLbl>
            <c:numFmt formatCode="#,##0.0" sourceLinked="0"/>
            <c:spPr>
              <a:noFill/>
              <a:ln>
                <a:noFill/>
              </a:ln>
              <a:effectLst/>
            </c:spPr>
            <c:txPr>
              <a:bodyPr rot="-5400000" vert="horz"/>
              <a:lstStyle/>
              <a:p>
                <a:pPr>
                  <a:defRPr sz="1100" b="0">
                    <a:solidFill>
                      <a:schemeClr val="bg1"/>
                    </a:solidFill>
                    <a:latin typeface="Arial" panose="020B0604020202020204" pitchFamily="34" charset="0"/>
                    <a:cs typeface="Arial" panose="020B0604020202020204" pitchFamily="34" charset="0"/>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גיליון1!$A$2:$A$30</c:f>
              <c:numCache>
                <c:formatCode>General</c:formatCode>
                <c:ptCount val="29"/>
                <c:pt idx="0">
                  <c:v>1961</c:v>
                </c:pt>
                <c:pt idx="1">
                  <c:v>1970</c:v>
                </c:pt>
                <c:pt idx="2">
                  <c:v>1980</c:v>
                </c:pt>
                <c:pt idx="3">
                  <c:v>1990</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גיליון1!$B$2:$B$30</c:f>
              <c:numCache>
                <c:formatCode>General</c:formatCode>
                <c:ptCount val="29"/>
                <c:pt idx="0">
                  <c:v>87.1</c:v>
                </c:pt>
                <c:pt idx="1">
                  <c:v>241.8</c:v>
                </c:pt>
                <c:pt idx="2">
                  <c:v>512.70000000000005</c:v>
                </c:pt>
                <c:pt idx="3">
                  <c:v>381.1</c:v>
                </c:pt>
                <c:pt idx="4">
                  <c:v>527.29999999999995</c:v>
                </c:pt>
                <c:pt idx="5">
                  <c:v>485.4</c:v>
                </c:pt>
                <c:pt idx="6">
                  <c:v>460.9</c:v>
                </c:pt>
                <c:pt idx="7">
                  <c:v>451.2</c:v>
                </c:pt>
                <c:pt idx="8">
                  <c:v>527.9</c:v>
                </c:pt>
                <c:pt idx="9">
                  <c:v>569.29999999999995</c:v>
                </c:pt>
                <c:pt idx="10">
                  <c:v>254.3</c:v>
                </c:pt>
                <c:pt idx="11" formatCode="0.0">
                  <c:v>164.9</c:v>
                </c:pt>
                <c:pt idx="12" formatCode="0.0">
                  <c:v>217.2</c:v>
                </c:pt>
                <c:pt idx="13" formatCode="0.0">
                  <c:v>321.89999999999998</c:v>
                </c:pt>
                <c:pt idx="14" formatCode="0.0">
                  <c:v>455.1</c:v>
                </c:pt>
                <c:pt idx="15" formatCode="0.0">
                  <c:v>478.6</c:v>
                </c:pt>
                <c:pt idx="16" formatCode="0.0">
                  <c:v>602.79999999999995</c:v>
                </c:pt>
                <c:pt idx="17" formatCode="0.0">
                  <c:v>689.7</c:v>
                </c:pt>
                <c:pt idx="18" formatCode="0.0">
                  <c:v>593.5</c:v>
                </c:pt>
                <c:pt idx="19" formatCode="0.0">
                  <c:v>724.3</c:v>
                </c:pt>
                <c:pt idx="20" formatCode="0.0">
                  <c:v>740.8</c:v>
                </c:pt>
                <c:pt idx="21" formatCode="0.0">
                  <c:v>715.5</c:v>
                </c:pt>
                <c:pt idx="22" formatCode="0.0">
                  <c:v>741.1</c:v>
                </c:pt>
                <c:pt idx="23">
                  <c:v>708.8</c:v>
                </c:pt>
                <c:pt idx="24">
                  <c:v>705</c:v>
                </c:pt>
                <c:pt idx="25">
                  <c:v>730</c:v>
                </c:pt>
                <c:pt idx="26">
                  <c:v>897.2</c:v>
                </c:pt>
                <c:pt idx="27">
                  <c:v>1005.7</c:v>
                </c:pt>
                <c:pt idx="28" formatCode="#,##0.0">
                  <c:v>1078.5</c:v>
                </c:pt>
              </c:numCache>
            </c:numRef>
          </c:val>
          <c:extLst>
            <c:ext xmlns:c16="http://schemas.microsoft.com/office/drawing/2014/chart" uri="{C3380CC4-5D6E-409C-BE32-E72D297353CC}">
              <c16:uniqueId val="{00000002-DA07-4D86-AE8D-0C90B18C7CDE}"/>
            </c:ext>
          </c:extLst>
        </c:ser>
        <c:ser>
          <c:idx val="1"/>
          <c:order val="1"/>
          <c:tx>
            <c:strRef>
              <c:f>גיליון1!$C$1</c:f>
              <c:strCache>
                <c:ptCount val="1"/>
                <c:pt idx="0">
                  <c:v>ישראלים</c:v>
                </c:pt>
              </c:strCache>
            </c:strRef>
          </c:tx>
          <c:spPr>
            <a:solidFill>
              <a:srgbClr val="A75A98"/>
            </a:solidFill>
          </c:spPr>
          <c:invertIfNegative val="0"/>
          <c:dLbls>
            <c:dLbl>
              <c:idx val="0"/>
              <c:layout>
                <c:manualLayout>
                  <c:x val="-1.4398848092152627E-3"/>
                  <c:y val="-5.9062026027113849E-2"/>
                </c:manualLayout>
              </c:layout>
              <c:numFmt formatCode="#,##0.0" sourceLinked="0"/>
              <c:spPr/>
              <c:txPr>
                <a:bodyPr rot="-5400000" vert="horz"/>
                <a:lstStyle/>
                <a:p>
                  <a:pPr>
                    <a:defRPr sz="1100" b="0">
                      <a:solidFill>
                        <a:srgbClr val="A75A98"/>
                      </a:solidFill>
                      <a:latin typeface="Arial" panose="020B0604020202020204" pitchFamily="34" charset="0"/>
                      <a:cs typeface="Arial" panose="020B0604020202020204" pitchFamily="34" charset="0"/>
                    </a:defRPr>
                  </a:pPr>
                  <a:endParaRPr lang="he-I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07-4D86-AE8D-0C90B18C7CDE}"/>
                </c:ext>
              </c:extLst>
            </c:dLbl>
            <c:dLbl>
              <c:idx val="1"/>
              <c:layout>
                <c:manualLayout>
                  <c:x val="0"/>
                  <c:y val="-5.5969587978855803E-2"/>
                </c:manualLayout>
              </c:layout>
              <c:numFmt formatCode="#,##0.0" sourceLinked="0"/>
              <c:spPr/>
              <c:txPr>
                <a:bodyPr rot="-5400000" vert="horz"/>
                <a:lstStyle/>
                <a:p>
                  <a:pPr>
                    <a:defRPr sz="1100" b="0">
                      <a:solidFill>
                        <a:srgbClr val="A75A98"/>
                      </a:solidFill>
                      <a:latin typeface="Arial" panose="020B0604020202020204" pitchFamily="34" charset="0"/>
                      <a:cs typeface="Arial" panose="020B0604020202020204" pitchFamily="34" charset="0"/>
                    </a:defRPr>
                  </a:pPr>
                  <a:endParaRPr lang="he-I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A07-4D86-AE8D-0C90B18C7CDE}"/>
                </c:ext>
              </c:extLst>
            </c:dLbl>
            <c:dLbl>
              <c:idx val="2"/>
              <c:layout>
                <c:manualLayout>
                  <c:x val="-1.4398500375384351E-3"/>
                  <c:y val="2.52488552911168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07-4D86-AE8D-0C90B18C7CDE}"/>
                </c:ext>
              </c:extLst>
            </c:dLbl>
            <c:numFmt formatCode="#,##0.0" sourceLinked="0"/>
            <c:spPr>
              <a:noFill/>
              <a:ln>
                <a:noFill/>
              </a:ln>
              <a:effectLst/>
            </c:spPr>
            <c:txPr>
              <a:bodyPr rot="-5400000" vert="horz"/>
              <a:lstStyle/>
              <a:p>
                <a:pPr>
                  <a:defRPr sz="1100" b="0">
                    <a:solidFill>
                      <a:schemeClr val="bg1"/>
                    </a:solidFill>
                    <a:latin typeface="Arial" panose="020B0604020202020204" pitchFamily="34" charset="0"/>
                    <a:cs typeface="Arial" panose="020B0604020202020204" pitchFamily="34" charset="0"/>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גיליון1!$A$2:$A$30</c:f>
              <c:numCache>
                <c:formatCode>General</c:formatCode>
                <c:ptCount val="29"/>
                <c:pt idx="0">
                  <c:v>1961</c:v>
                </c:pt>
                <c:pt idx="1">
                  <c:v>1970</c:v>
                </c:pt>
                <c:pt idx="2">
                  <c:v>1980</c:v>
                </c:pt>
                <c:pt idx="3">
                  <c:v>1990</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numCache>
            </c:numRef>
          </c:cat>
          <c:val>
            <c:numRef>
              <c:f>גיליון1!$C$2:$C$30</c:f>
              <c:numCache>
                <c:formatCode>General</c:formatCode>
                <c:ptCount val="29"/>
                <c:pt idx="0">
                  <c:v>33.700000000000003</c:v>
                </c:pt>
                <c:pt idx="1">
                  <c:v>51.9</c:v>
                </c:pt>
                <c:pt idx="2">
                  <c:v>124.8</c:v>
                </c:pt>
                <c:pt idx="3">
                  <c:v>293.7</c:v>
                </c:pt>
                <c:pt idx="4">
                  <c:v>244.8</c:v>
                </c:pt>
                <c:pt idx="5">
                  <c:v>264</c:v>
                </c:pt>
                <c:pt idx="6">
                  <c:v>259.39999999999998</c:v>
                </c:pt>
                <c:pt idx="7">
                  <c:v>253.3</c:v>
                </c:pt>
                <c:pt idx="8">
                  <c:v>267.8</c:v>
                </c:pt>
                <c:pt idx="9">
                  <c:v>258.7</c:v>
                </c:pt>
                <c:pt idx="10">
                  <c:v>348.5</c:v>
                </c:pt>
                <c:pt idx="11" formatCode="0.0">
                  <c:v>384.1</c:v>
                </c:pt>
                <c:pt idx="12" formatCode="0.0">
                  <c:v>359.2</c:v>
                </c:pt>
                <c:pt idx="13" formatCode="0.0">
                  <c:v>354.8</c:v>
                </c:pt>
                <c:pt idx="14" formatCode="0.0">
                  <c:v>314.5</c:v>
                </c:pt>
                <c:pt idx="15" formatCode="0.0">
                  <c:v>326.10000000000002</c:v>
                </c:pt>
                <c:pt idx="16" formatCode="0.0">
                  <c:v>297</c:v>
                </c:pt>
                <c:pt idx="17" formatCode="0.0">
                  <c:v>255.3</c:v>
                </c:pt>
                <c:pt idx="18" formatCode="0.0">
                  <c:v>270.8</c:v>
                </c:pt>
                <c:pt idx="19" formatCode="0.0">
                  <c:v>274.7</c:v>
                </c:pt>
                <c:pt idx="20" formatCode="0.0">
                  <c:v>289.39999999999998</c:v>
                </c:pt>
                <c:pt idx="21" formatCode="0.0">
                  <c:v>310.8</c:v>
                </c:pt>
                <c:pt idx="22" formatCode="0.0">
                  <c:v>328.9</c:v>
                </c:pt>
                <c:pt idx="23">
                  <c:v>376.6</c:v>
                </c:pt>
                <c:pt idx="24">
                  <c:v>426.9</c:v>
                </c:pt>
                <c:pt idx="25">
                  <c:v>493.3</c:v>
                </c:pt>
                <c:pt idx="26">
                  <c:v>507.3</c:v>
                </c:pt>
                <c:pt idx="27">
                  <c:v>536.1</c:v>
                </c:pt>
                <c:pt idx="28" formatCode="#,##0.0">
                  <c:v>541.79999999999995</c:v>
                </c:pt>
              </c:numCache>
            </c:numRef>
          </c:val>
          <c:extLst>
            <c:ext xmlns:c16="http://schemas.microsoft.com/office/drawing/2014/chart" uri="{C3380CC4-5D6E-409C-BE32-E72D297353CC}">
              <c16:uniqueId val="{00000006-DA07-4D86-AE8D-0C90B18C7CDE}"/>
            </c:ext>
          </c:extLst>
        </c:ser>
        <c:dLbls>
          <c:showLegendKey val="0"/>
          <c:showVal val="0"/>
          <c:showCatName val="0"/>
          <c:showSerName val="0"/>
          <c:showPercent val="0"/>
          <c:showBubbleSize val="0"/>
        </c:dLbls>
        <c:gapWidth val="36"/>
        <c:overlap val="100"/>
        <c:axId val="132974080"/>
        <c:axId val="132975616"/>
      </c:barChart>
      <c:catAx>
        <c:axId val="132974080"/>
        <c:scaling>
          <c:orientation val="minMax"/>
        </c:scaling>
        <c:delete val="0"/>
        <c:axPos val="b"/>
        <c:numFmt formatCode="General" sourceLinked="1"/>
        <c:majorTickMark val="out"/>
        <c:minorTickMark val="none"/>
        <c:tickLblPos val="nextTo"/>
        <c:txPr>
          <a:bodyPr rot="-5400000" vert="horz"/>
          <a:lstStyle/>
          <a:p>
            <a:pPr>
              <a:defRPr sz="1200"/>
            </a:pPr>
            <a:endParaRPr lang="he-IL"/>
          </a:p>
        </c:txPr>
        <c:crossAx val="132975616"/>
        <c:crosses val="autoZero"/>
        <c:auto val="1"/>
        <c:lblAlgn val="ctr"/>
        <c:lblOffset val="100"/>
        <c:noMultiLvlLbl val="0"/>
      </c:catAx>
      <c:valAx>
        <c:axId val="132975616"/>
        <c:scaling>
          <c:orientation val="minMax"/>
        </c:scaling>
        <c:delete val="0"/>
        <c:axPos val="l"/>
        <c:majorGridlines/>
        <c:title>
          <c:tx>
            <c:rich>
              <a:bodyPr rot="0" vert="horz"/>
              <a:lstStyle/>
              <a:p>
                <a:pPr>
                  <a:defRPr/>
                </a:pPr>
                <a:r>
                  <a:rPr lang="he-IL" sz="1200" b="1" i="0" u="none" strike="noStrike" kern="1200" baseline="0" dirty="0">
                    <a:solidFill>
                      <a:srgbClr val="5E5E5E"/>
                    </a:solidFill>
                    <a:latin typeface="+mn-lt"/>
                    <a:ea typeface="+mn-ea"/>
                    <a:cs typeface="+mn-cs"/>
                  </a:rPr>
                  <a:t>אלפים</a:t>
                </a:r>
              </a:p>
            </c:rich>
          </c:tx>
          <c:layout>
            <c:manualLayout>
              <c:xMode val="edge"/>
              <c:yMode val="edge"/>
              <c:x val="1.5182742840201035E-3"/>
              <c:y val="1.4115106362003419E-2"/>
            </c:manualLayout>
          </c:layout>
          <c:overlay val="0"/>
        </c:title>
        <c:numFmt formatCode="#,##0" sourceLinked="0"/>
        <c:majorTickMark val="out"/>
        <c:minorTickMark val="none"/>
        <c:tickLblPos val="nextTo"/>
        <c:txPr>
          <a:bodyPr/>
          <a:lstStyle/>
          <a:p>
            <a:pPr>
              <a:defRPr>
                <a:solidFill>
                  <a:srgbClr val="5E5E5E"/>
                </a:solidFill>
              </a:defRPr>
            </a:pPr>
            <a:endParaRPr lang="he-IL"/>
          </a:p>
        </c:txPr>
        <c:crossAx val="132974080"/>
        <c:crosses val="autoZero"/>
        <c:crossBetween val="between"/>
      </c:valAx>
    </c:plotArea>
    <c:legend>
      <c:legendPos val="b"/>
      <c:layout>
        <c:manualLayout>
          <c:xMode val="edge"/>
          <c:yMode val="edge"/>
          <c:x val="0.37696742046394638"/>
          <c:y val="0.12040421310260656"/>
          <c:w val="0.21855869146275569"/>
          <c:h val="9.9838331421049697E-2"/>
        </c:manualLayout>
      </c:layout>
      <c:overlay val="0"/>
      <c:spPr>
        <a:solidFill>
          <a:schemeClr val="bg1"/>
        </a:solidFill>
        <a:ln>
          <a:solidFill>
            <a:schemeClr val="bg1">
              <a:lumMod val="50000"/>
            </a:schemeClr>
          </a:solidFill>
        </a:ln>
      </c:spPr>
      <c:txPr>
        <a:bodyPr/>
        <a:lstStyle/>
        <a:p>
          <a:pPr>
            <a:defRPr sz="1400"/>
          </a:pPr>
          <a:endParaRPr lang="he-IL"/>
        </a:p>
      </c:txPr>
    </c:legend>
    <c:plotVisOnly val="1"/>
    <c:dispBlanksAs val="gap"/>
    <c:showDLblsOverMax val="0"/>
  </c:chart>
  <c:txPr>
    <a:bodyPr/>
    <a:lstStyle/>
    <a:p>
      <a:pPr>
        <a:defRPr sz="1200"/>
      </a:pPr>
      <a:endParaRPr lang="he-IL"/>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24883850164324"/>
          <c:y val="0.13228421728548173"/>
          <c:w val="0.45581670387277418"/>
          <c:h val="0.68012777469234587"/>
        </c:manualLayout>
      </c:layout>
      <c:pieChart>
        <c:varyColors val="1"/>
        <c:ser>
          <c:idx val="0"/>
          <c:order val="0"/>
          <c:tx>
            <c:strRef>
              <c:f>גיליון1!$B$1</c:f>
              <c:strCache>
                <c:ptCount val="1"/>
                <c:pt idx="0">
                  <c:v>פדיון מתיירים</c:v>
                </c:pt>
              </c:strCache>
            </c:strRef>
          </c:tx>
          <c:dPt>
            <c:idx val="0"/>
            <c:bubble3D val="0"/>
            <c:spPr>
              <a:solidFill>
                <a:srgbClr val="A75A98"/>
              </a:solidFill>
            </c:spPr>
            <c:extLst>
              <c:ext xmlns:c16="http://schemas.microsoft.com/office/drawing/2014/chart" uri="{C3380CC4-5D6E-409C-BE32-E72D297353CC}">
                <c16:uniqueId val="{00000001-A0D3-485F-80D9-B8C6DB6AA35B}"/>
              </c:ext>
            </c:extLst>
          </c:dPt>
          <c:dPt>
            <c:idx val="1"/>
            <c:bubble3D val="0"/>
            <c:spPr>
              <a:solidFill>
                <a:schemeClr val="tx2">
                  <a:lumMod val="60000"/>
                  <a:lumOff val="40000"/>
                </a:schemeClr>
              </a:solidFill>
            </c:spPr>
            <c:extLst>
              <c:ext xmlns:c16="http://schemas.microsoft.com/office/drawing/2014/chart" uri="{C3380CC4-5D6E-409C-BE32-E72D297353CC}">
                <c16:uniqueId val="{00000003-A0D3-485F-80D9-B8C6DB6AA35B}"/>
              </c:ext>
            </c:extLst>
          </c:dPt>
          <c:dPt>
            <c:idx val="2"/>
            <c:bubble3D val="0"/>
            <c:spPr>
              <a:solidFill>
                <a:srgbClr val="5B2E76"/>
              </a:solidFill>
            </c:spPr>
            <c:extLst>
              <c:ext xmlns:c16="http://schemas.microsoft.com/office/drawing/2014/chart" uri="{C3380CC4-5D6E-409C-BE32-E72D297353CC}">
                <c16:uniqueId val="{00000005-A0D3-485F-80D9-B8C6DB6AA35B}"/>
              </c:ext>
            </c:extLst>
          </c:dPt>
          <c:dPt>
            <c:idx val="3"/>
            <c:bubble3D val="0"/>
            <c:spPr>
              <a:solidFill>
                <a:srgbClr val="00823B"/>
              </a:solidFill>
            </c:spPr>
            <c:extLst>
              <c:ext xmlns:c16="http://schemas.microsoft.com/office/drawing/2014/chart" uri="{C3380CC4-5D6E-409C-BE32-E72D297353CC}">
                <c16:uniqueId val="{00000007-A0D3-485F-80D9-B8C6DB6AA35B}"/>
              </c:ext>
            </c:extLst>
          </c:dPt>
          <c:dPt>
            <c:idx val="4"/>
            <c:bubble3D val="0"/>
            <c:spPr>
              <a:solidFill>
                <a:srgbClr val="28A7A1"/>
              </a:solidFill>
            </c:spPr>
            <c:extLst>
              <c:ext xmlns:c16="http://schemas.microsoft.com/office/drawing/2014/chart" uri="{C3380CC4-5D6E-409C-BE32-E72D297353CC}">
                <c16:uniqueId val="{00000009-A0D3-485F-80D9-B8C6DB6AA35B}"/>
              </c:ext>
            </c:extLst>
          </c:dPt>
          <c:dPt>
            <c:idx val="5"/>
            <c:bubble3D val="0"/>
            <c:spPr>
              <a:solidFill>
                <a:srgbClr val="30C2FF"/>
              </a:solidFill>
            </c:spPr>
            <c:extLst>
              <c:ext xmlns:c16="http://schemas.microsoft.com/office/drawing/2014/chart" uri="{C3380CC4-5D6E-409C-BE32-E72D297353CC}">
                <c16:uniqueId val="{0000000B-A0D3-485F-80D9-B8C6DB6AA35B}"/>
              </c:ext>
            </c:extLst>
          </c:dPt>
          <c:dPt>
            <c:idx val="6"/>
            <c:bubble3D val="0"/>
            <c:spPr>
              <a:solidFill>
                <a:srgbClr val="A295A5"/>
              </a:solidFill>
            </c:spPr>
            <c:extLst>
              <c:ext xmlns:c16="http://schemas.microsoft.com/office/drawing/2014/chart" uri="{C3380CC4-5D6E-409C-BE32-E72D297353CC}">
                <c16:uniqueId val="{0000000D-A0D3-485F-80D9-B8C6DB6AA35B}"/>
              </c:ext>
            </c:extLst>
          </c:dPt>
          <c:dLbls>
            <c:dLbl>
              <c:idx val="0"/>
              <c:layout>
                <c:manualLayout>
                  <c:x val="9.5169526289930972E-2"/>
                  <c:y val="-0.1710779199201786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D3-485F-80D9-B8C6DB6AA35B}"/>
                </c:ext>
              </c:extLst>
            </c:dLbl>
            <c:dLbl>
              <c:idx val="1"/>
              <c:layout>
                <c:manualLayout>
                  <c:x val="0.23453964000705962"/>
                  <c:y val="1.034377148418863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0D3-485F-80D9-B8C6DB6AA35B}"/>
                </c:ext>
              </c:extLst>
            </c:dLbl>
            <c:dLbl>
              <c:idx val="2"/>
              <c:layout>
                <c:manualLayout>
                  <c:x val="-0.10048406696145352"/>
                  <c:y val="0.13356378803653615"/>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0D3-485F-80D9-B8C6DB6AA35B}"/>
                </c:ext>
              </c:extLst>
            </c:dLbl>
            <c:dLbl>
              <c:idx val="3"/>
              <c:layout>
                <c:manualLayout>
                  <c:x val="-8.2966787586516128E-2"/>
                  <c:y val="3.8420930067555016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0D3-485F-80D9-B8C6DB6AA35B}"/>
                </c:ext>
              </c:extLst>
            </c:dLbl>
            <c:dLbl>
              <c:idx val="4"/>
              <c:layout>
                <c:manualLayout>
                  <c:x val="-4.9431503794545965E-2"/>
                  <c:y val="1.7080812688679968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0D3-485F-80D9-B8C6DB6AA35B}"/>
                </c:ext>
              </c:extLst>
            </c:dLbl>
            <c:dLbl>
              <c:idx val="5"/>
              <c:layout>
                <c:manualLayout>
                  <c:x val="-3.6910217608028886E-2"/>
                  <c:y val="-0.15447219207840501"/>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0D3-485F-80D9-B8C6DB6AA35B}"/>
                </c:ext>
              </c:extLst>
            </c:dLbl>
            <c:dLbl>
              <c:idx val="6"/>
              <c:layout>
                <c:manualLayout>
                  <c:x val="-3.6960004626913373E-2"/>
                  <c:y val="-7.299202698197235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0D3-485F-80D9-B8C6DB6AA35B}"/>
                </c:ext>
              </c:extLst>
            </c:dLbl>
            <c:numFmt formatCode="0.0%" sourceLinked="0"/>
            <c:spPr>
              <a:noFill/>
              <a:ln>
                <a:noFill/>
              </a:ln>
              <a:effectLst/>
            </c:spPr>
            <c:txPr>
              <a:bodyPr/>
              <a:lstStyle/>
              <a:p>
                <a:pPr>
                  <a:defRPr>
                    <a:solidFill>
                      <a:srgbClr val="5E5E5E"/>
                    </a:solidFill>
                  </a:defRPr>
                </a:pPr>
                <a:endParaRPr lang="he-IL"/>
              </a:p>
            </c:txPr>
            <c:dLblPos val="bestFit"/>
            <c:showLegendKey val="0"/>
            <c:showVal val="1"/>
            <c:showCatName val="1"/>
            <c:showSerName val="0"/>
            <c:showPercent val="0"/>
            <c:showBubbleSize val="0"/>
            <c:showLeaderLines val="1"/>
            <c:leaderLines>
              <c:spPr>
                <a:ln>
                  <a:solidFill>
                    <a:schemeClr val="bg1">
                      <a:lumMod val="50000"/>
                    </a:schemeClr>
                  </a:solidFill>
                </a:ln>
              </c:spPr>
            </c:leaderLines>
            <c:extLst>
              <c:ext xmlns:c15="http://schemas.microsoft.com/office/drawing/2012/chart" uri="{CE6537A1-D6FC-4f65-9D91-7224C49458BB}"/>
            </c:extLst>
          </c:dLbls>
          <c:cat>
            <c:strRef>
              <c:f>גיליון1!$A$2:$A$8</c:f>
              <c:strCache>
                <c:ptCount val="7"/>
                <c:pt idx="0">
                  <c:v>ת"א-יפו</c:v>
                </c:pt>
                <c:pt idx="1">
                  <c:v>ירושלים</c:v>
                </c:pt>
                <c:pt idx="2">
                  <c:v>חיפה</c:v>
                </c:pt>
                <c:pt idx="3">
                  <c:v>אילת</c:v>
                </c:pt>
                <c:pt idx="4">
                  <c:v>טבריה</c:v>
                </c:pt>
                <c:pt idx="5">
                  <c:v>ים המלח</c:v>
                </c:pt>
                <c:pt idx="6">
                  <c:v>אחר</c:v>
                </c:pt>
              </c:strCache>
            </c:strRef>
          </c:cat>
          <c:val>
            <c:numRef>
              <c:f>גיליון1!$C$2:$C$8</c:f>
              <c:numCache>
                <c:formatCode>0.00</c:formatCode>
                <c:ptCount val="7"/>
                <c:pt idx="0">
                  <c:v>0.32899999999999996</c:v>
                </c:pt>
                <c:pt idx="1">
                  <c:v>0.32200000000000001</c:v>
                </c:pt>
                <c:pt idx="2">
                  <c:v>2.1000000000000001E-2</c:v>
                </c:pt>
                <c:pt idx="3">
                  <c:v>4.4999999999999998E-2</c:v>
                </c:pt>
                <c:pt idx="4">
                  <c:v>7.0000000000000007E-2</c:v>
                </c:pt>
                <c:pt idx="5">
                  <c:v>4.5999999999999999E-2</c:v>
                </c:pt>
                <c:pt idx="6">
                  <c:v>0.16699999999999998</c:v>
                </c:pt>
              </c:numCache>
            </c:numRef>
          </c:val>
          <c:extLst>
            <c:ext xmlns:c16="http://schemas.microsoft.com/office/drawing/2014/chart" uri="{C3380CC4-5D6E-409C-BE32-E72D297353CC}">
              <c16:uniqueId val="{0000000E-A0D3-485F-80D9-B8C6DB6AA35B}"/>
            </c:ext>
          </c:extLst>
        </c:ser>
        <c:dLbls>
          <c:dLblPos val="inEnd"/>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600">
          <a:solidFill>
            <a:schemeClr val="bg1">
              <a:lumMod val="65000"/>
            </a:schemeClr>
          </a:solidFill>
        </a:defRPr>
      </a:pPr>
      <a:endParaRPr lang="he-IL"/>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050213420292161E-2"/>
          <c:y val="0.1053996158510699"/>
          <c:w val="0.88885468861846817"/>
          <c:h val="0.79610133843910003"/>
        </c:manualLayout>
      </c:layout>
      <c:lineChart>
        <c:grouping val="standard"/>
        <c:varyColors val="0"/>
        <c:ser>
          <c:idx val="0"/>
          <c:order val="0"/>
          <c:tx>
            <c:strRef>
              <c:f>'מוסדות תרבות'!$B$2</c:f>
              <c:strCache>
                <c:ptCount val="1"/>
                <c:pt idx="0">
                  <c:v>ביקורים במוזיאונים</c:v>
                </c:pt>
              </c:strCache>
            </c:strRef>
          </c:tx>
          <c:spPr>
            <a:ln w="41275">
              <a:solidFill>
                <a:srgbClr val="1D7975"/>
              </a:solidFill>
            </a:ln>
          </c:spPr>
          <c:marker>
            <c:symbol val="square"/>
            <c:size val="5"/>
            <c:spPr>
              <a:solidFill>
                <a:srgbClr val="1D7975"/>
              </a:solidFill>
              <a:ln>
                <a:solidFill>
                  <a:srgbClr val="1D7975"/>
                </a:solidFill>
              </a:ln>
            </c:spPr>
          </c:marker>
          <c:dLbls>
            <c:dLbl>
              <c:idx val="5"/>
              <c:layout>
                <c:manualLayout>
                  <c:x val="-4.3634373289545704E-2"/>
                  <c:y val="-4.80353084356075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93-4D03-9AD3-2D5E52E5A513}"/>
                </c:ext>
              </c:extLst>
            </c:dLbl>
            <c:dLbl>
              <c:idx val="9"/>
              <c:layout>
                <c:manualLayout>
                  <c:x val="-1.6129110654371736E-2"/>
                  <c:y val="-4.09988358754715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93-4D03-9AD3-2D5E52E5A513}"/>
                </c:ext>
              </c:extLst>
            </c:dLbl>
            <c:dLbl>
              <c:idx val="10"/>
              <c:layout>
                <c:manualLayout>
                  <c:x val="-3.472979670644618E-2"/>
                  <c:y val="5.31570844147274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093-4D03-9AD3-2D5E52E5A513}"/>
                </c:ext>
              </c:extLst>
            </c:dLbl>
            <c:dLbl>
              <c:idx val="11"/>
              <c:layout>
                <c:manualLayout>
                  <c:x val="-3.3552188552188555E-2"/>
                  <c:y val="-2.59358959440414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093-4D03-9AD3-2D5E52E5A513}"/>
                </c:ext>
              </c:extLst>
            </c:dLbl>
            <c:dLbl>
              <c:idx val="13"/>
              <c:layout>
                <c:manualLayout>
                  <c:x val="-3.3726301453697601E-2"/>
                  <c:y val="-3.98045726211934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093-4D03-9AD3-2D5E52E5A513}"/>
                </c:ext>
              </c:extLst>
            </c:dLbl>
            <c:dLbl>
              <c:idx val="14"/>
              <c:layout>
                <c:manualLayout>
                  <c:x val="-2.8501609712579031E-2"/>
                  <c:y val="2.7697245675615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93-4D03-9AD3-2D5E52E5A513}"/>
                </c:ext>
              </c:extLst>
            </c:dLbl>
            <c:numFmt formatCode="#,##0" sourceLinked="0"/>
            <c:spPr>
              <a:noFill/>
              <a:ln>
                <a:noFill/>
              </a:ln>
              <a:effectLst/>
            </c:spPr>
            <c:txPr>
              <a:bodyPr/>
              <a:lstStyle/>
              <a:p>
                <a:pPr>
                  <a:defRPr b="1">
                    <a:solidFill>
                      <a:srgbClr val="1D7975"/>
                    </a:solidFill>
                  </a:defRPr>
                </a:pPr>
                <a:endParaRPr lang="he-I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('מוסדות תרבות'!$D$1,'מוסדות תרבות'!$F$1,'מוסדות תרבות'!$H$1,'מוסדות תרבות'!$J$1,'מוסדות תרבות'!$L$1,'מוסדות תרבות'!$N$1,'מוסדות תרבות'!$P$1,'מוסדות תרבות'!$R$1,'מוסדות תרבות'!$T$1,'מוסדות תרבות'!$V$1)</c:f>
              <c:numCache>
                <c:formatCode>General</c:formatCode>
                <c:ptCount val="10"/>
                <c:pt idx="0">
                  <c:v>2001</c:v>
                </c:pt>
                <c:pt idx="1">
                  <c:v>2003</c:v>
                </c:pt>
                <c:pt idx="2">
                  <c:v>2005</c:v>
                </c:pt>
                <c:pt idx="3">
                  <c:v>2007</c:v>
                </c:pt>
                <c:pt idx="4">
                  <c:v>2009</c:v>
                </c:pt>
                <c:pt idx="5">
                  <c:v>2011</c:v>
                </c:pt>
                <c:pt idx="6">
                  <c:v>2013</c:v>
                </c:pt>
                <c:pt idx="7">
                  <c:v>2015</c:v>
                </c:pt>
                <c:pt idx="8">
                  <c:v>2017</c:v>
                </c:pt>
                <c:pt idx="9">
                  <c:v>2019</c:v>
                </c:pt>
              </c:numCache>
            </c:numRef>
          </c:cat>
          <c:val>
            <c:numRef>
              <c:f>('מוסדות תרבות'!$D$2,'מוסדות תרבות'!$F$2,'מוסדות תרבות'!$H$2,'מוסדות תרבות'!$J$2,'מוסדות תרבות'!$L$2,'מוסדות תרבות'!$N$2,'מוסדות תרבות'!$P$2,'מוסדות תרבות'!$R$2,'מוסדות תרבות'!$T$2,'מוסדות תרבות'!$V$2)</c:f>
              <c:numCache>
                <c:formatCode>General</c:formatCode>
                <c:ptCount val="10"/>
                <c:pt idx="0">
                  <c:v>1102.1959999999999</c:v>
                </c:pt>
                <c:pt idx="1">
                  <c:v>971.90200000000004</c:v>
                </c:pt>
                <c:pt idx="2">
                  <c:v>1036.866</c:v>
                </c:pt>
                <c:pt idx="3">
                  <c:v>1217.634</c:v>
                </c:pt>
                <c:pt idx="4">
                  <c:v>1303.402</c:v>
                </c:pt>
                <c:pt idx="5">
                  <c:v>1511.0039999999999</c:v>
                </c:pt>
                <c:pt idx="6">
                  <c:v>1574.05</c:v>
                </c:pt>
                <c:pt idx="7">
                  <c:v>1471.8889999999999</c:v>
                </c:pt>
                <c:pt idx="8" formatCode="0.0">
                  <c:v>1553.847</c:v>
                </c:pt>
                <c:pt idx="9" formatCode="0.0">
                  <c:v>2302.1460000000002</c:v>
                </c:pt>
              </c:numCache>
            </c:numRef>
          </c:val>
          <c:smooth val="0"/>
          <c:extLst>
            <c:ext xmlns:c16="http://schemas.microsoft.com/office/drawing/2014/chart" uri="{C3380CC4-5D6E-409C-BE32-E72D297353CC}">
              <c16:uniqueId val="{00000006-7093-4D03-9AD3-2D5E52E5A513}"/>
            </c:ext>
          </c:extLst>
        </c:ser>
        <c:ser>
          <c:idx val="1"/>
          <c:order val="1"/>
          <c:tx>
            <c:strRef>
              <c:f>'מוסדות תרבות'!$B$3</c:f>
              <c:strCache>
                <c:ptCount val="1"/>
                <c:pt idx="0">
                  <c:v>ביקורים בתיאטראות</c:v>
                </c:pt>
              </c:strCache>
            </c:strRef>
          </c:tx>
          <c:spPr>
            <a:ln w="41275">
              <a:solidFill>
                <a:srgbClr val="826300"/>
              </a:solidFill>
            </a:ln>
          </c:spPr>
          <c:marker>
            <c:symbol val="square"/>
            <c:size val="6"/>
            <c:spPr>
              <a:solidFill>
                <a:srgbClr val="826300"/>
              </a:solidFill>
              <a:ln w="0">
                <a:solidFill>
                  <a:srgbClr val="826300"/>
                </a:solidFill>
              </a:ln>
            </c:spPr>
          </c:marker>
          <c:dLbls>
            <c:dLbl>
              <c:idx val="5"/>
              <c:layout>
                <c:manualLayout>
                  <c:x val="-3.3782156540777229E-2"/>
                  <c:y val="4.24487162568365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093-4D03-9AD3-2D5E52E5A513}"/>
                </c:ext>
              </c:extLst>
            </c:dLbl>
            <c:dLbl>
              <c:idx val="9"/>
              <c:layout>
                <c:manualLayout>
                  <c:x val="-1.7476646113394809E-2"/>
                  <c:y val="-4.62754705459464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093-4D03-9AD3-2D5E52E5A513}"/>
                </c:ext>
              </c:extLst>
            </c:dLbl>
            <c:dLbl>
              <c:idx val="10"/>
              <c:layout>
                <c:manualLayout>
                  <c:x val="-2.5636450616086784E-2"/>
                  <c:y val="-5.01939911142392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093-4D03-9AD3-2D5E52E5A513}"/>
                </c:ext>
              </c:extLst>
            </c:dLbl>
            <c:dLbl>
              <c:idx val="11"/>
              <c:layout>
                <c:manualLayout>
                  <c:x val="-3.1026936026936028E-2"/>
                  <c:y val="2.75779320688362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093-4D03-9AD3-2D5E52E5A513}"/>
                </c:ext>
              </c:extLst>
            </c:dLbl>
            <c:dLbl>
              <c:idx val="13"/>
              <c:layout>
                <c:manualLayout>
                  <c:x val="-3.0189329782053107E-2"/>
                  <c:y val="3.34139708440059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093-4D03-9AD3-2D5E52E5A513}"/>
                </c:ext>
              </c:extLst>
            </c:dLbl>
            <c:dLbl>
              <c:idx val="14"/>
              <c:layout>
                <c:manualLayout>
                  <c:x val="-3.4228135276193922E-2"/>
                  <c:y val="-4.4671599784966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093-4D03-9AD3-2D5E52E5A513}"/>
                </c:ext>
              </c:extLst>
            </c:dLbl>
            <c:dLbl>
              <c:idx val="15"/>
              <c:layout>
                <c:manualLayout>
                  <c:x val="-1.9724086213361261E-2"/>
                  <c:y val="-4.65964645985517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093-4D03-9AD3-2D5E52E5A513}"/>
                </c:ext>
              </c:extLst>
            </c:dLbl>
            <c:numFmt formatCode="#,##0" sourceLinked="0"/>
            <c:spPr>
              <a:noFill/>
              <a:ln>
                <a:noFill/>
              </a:ln>
              <a:effectLst/>
            </c:spPr>
            <c:txPr>
              <a:bodyPr/>
              <a:lstStyle/>
              <a:p>
                <a:pPr>
                  <a:defRPr b="1">
                    <a:solidFill>
                      <a:srgbClr val="826300"/>
                    </a:solidFill>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('מוסדות תרבות'!$D$1,'מוסדות תרבות'!$F$1,'מוסדות תרבות'!$H$1,'מוסדות תרבות'!$J$1,'מוסדות תרבות'!$L$1,'מוסדות תרבות'!$N$1,'מוסדות תרבות'!$P$1,'מוסדות תרבות'!$R$1,'מוסדות תרבות'!$T$1,'מוסדות תרבות'!$V$1)</c:f>
              <c:numCache>
                <c:formatCode>General</c:formatCode>
                <c:ptCount val="10"/>
                <c:pt idx="0">
                  <c:v>2001</c:v>
                </c:pt>
                <c:pt idx="1">
                  <c:v>2003</c:v>
                </c:pt>
                <c:pt idx="2">
                  <c:v>2005</c:v>
                </c:pt>
                <c:pt idx="3">
                  <c:v>2007</c:v>
                </c:pt>
                <c:pt idx="4">
                  <c:v>2009</c:v>
                </c:pt>
                <c:pt idx="5">
                  <c:v>2011</c:v>
                </c:pt>
                <c:pt idx="6">
                  <c:v>2013</c:v>
                </c:pt>
                <c:pt idx="7">
                  <c:v>2015</c:v>
                </c:pt>
                <c:pt idx="8">
                  <c:v>2017</c:v>
                </c:pt>
                <c:pt idx="9">
                  <c:v>2019</c:v>
                </c:pt>
              </c:numCache>
            </c:numRef>
          </c:cat>
          <c:val>
            <c:numRef>
              <c:f>('מוסדות תרבות'!$D$3,'מוסדות תרבות'!$F$3,'מוסדות תרבות'!$H$3,'מוסדות תרבות'!$J$3,'מוסדות תרבות'!$L$3,'מוסדות תרבות'!$N$3,'מוסדות תרבות'!$P$3,'מוסדות תרבות'!$R$3,'מוסדות תרבות'!$T$3,'מוסדות תרבות'!$V$3)</c:f>
              <c:numCache>
                <c:formatCode>General</c:formatCode>
                <c:ptCount val="10"/>
                <c:pt idx="0">
                  <c:v>1242.6659999999999</c:v>
                </c:pt>
                <c:pt idx="1">
                  <c:v>1232.011</c:v>
                </c:pt>
                <c:pt idx="2">
                  <c:v>1474.386</c:v>
                </c:pt>
                <c:pt idx="3">
                  <c:v>1314.702</c:v>
                </c:pt>
                <c:pt idx="4">
                  <c:v>1151.7059999999999</c:v>
                </c:pt>
                <c:pt idx="5">
                  <c:v>1208.307</c:v>
                </c:pt>
                <c:pt idx="6">
                  <c:v>1561.59</c:v>
                </c:pt>
                <c:pt idx="7">
                  <c:v>1660.9929999999999</c:v>
                </c:pt>
                <c:pt idx="8" formatCode="0.0">
                  <c:v>1689.146</c:v>
                </c:pt>
                <c:pt idx="9" formatCode="0.0">
                  <c:v>1435.963</c:v>
                </c:pt>
              </c:numCache>
            </c:numRef>
          </c:val>
          <c:smooth val="0"/>
          <c:extLst>
            <c:ext xmlns:c16="http://schemas.microsoft.com/office/drawing/2014/chart" uri="{C3380CC4-5D6E-409C-BE32-E72D297353CC}">
              <c16:uniqueId val="{0000000E-7093-4D03-9AD3-2D5E52E5A513}"/>
            </c:ext>
          </c:extLst>
        </c:ser>
        <c:ser>
          <c:idx val="2"/>
          <c:order val="2"/>
          <c:tx>
            <c:strRef>
              <c:f>'מוסדות תרבות'!$B$4</c:f>
              <c:strCache>
                <c:ptCount val="1"/>
                <c:pt idx="0">
                  <c:v>ביקורים באופרה ובתזמורת</c:v>
                </c:pt>
              </c:strCache>
            </c:strRef>
          </c:tx>
          <c:spPr>
            <a:ln w="41275">
              <a:solidFill>
                <a:srgbClr val="157BB6"/>
              </a:solidFill>
            </a:ln>
          </c:spPr>
          <c:marker>
            <c:symbol val="square"/>
            <c:size val="5"/>
            <c:spPr>
              <a:solidFill>
                <a:srgbClr val="157BB6"/>
              </a:solidFill>
              <a:ln>
                <a:solidFill>
                  <a:srgbClr val="157BB6"/>
                </a:solidFill>
              </a:ln>
            </c:spPr>
          </c:marker>
          <c:dLbls>
            <c:numFmt formatCode="#,##0" sourceLinked="0"/>
            <c:spPr>
              <a:noFill/>
              <a:ln>
                <a:noFill/>
              </a:ln>
              <a:effectLst/>
            </c:spPr>
            <c:txPr>
              <a:bodyPr/>
              <a:lstStyle/>
              <a:p>
                <a:pPr>
                  <a:defRPr b="1">
                    <a:solidFill>
                      <a:srgbClr val="157BB6"/>
                    </a:solidFill>
                  </a:defRPr>
                </a:pPr>
                <a:endParaRPr lang="he-I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('מוסדות תרבות'!$D$1,'מוסדות תרבות'!$F$1,'מוסדות תרבות'!$H$1,'מוסדות תרבות'!$J$1,'מוסדות תרבות'!$L$1,'מוסדות תרבות'!$N$1,'מוסדות תרבות'!$P$1,'מוסדות תרבות'!$R$1,'מוסדות תרבות'!$T$1,'מוסדות תרבות'!$V$1)</c:f>
              <c:numCache>
                <c:formatCode>General</c:formatCode>
                <c:ptCount val="10"/>
                <c:pt idx="0">
                  <c:v>2001</c:v>
                </c:pt>
                <c:pt idx="1">
                  <c:v>2003</c:v>
                </c:pt>
                <c:pt idx="2">
                  <c:v>2005</c:v>
                </c:pt>
                <c:pt idx="3">
                  <c:v>2007</c:v>
                </c:pt>
                <c:pt idx="4">
                  <c:v>2009</c:v>
                </c:pt>
                <c:pt idx="5">
                  <c:v>2011</c:v>
                </c:pt>
                <c:pt idx="6">
                  <c:v>2013</c:v>
                </c:pt>
                <c:pt idx="7">
                  <c:v>2015</c:v>
                </c:pt>
                <c:pt idx="8">
                  <c:v>2017</c:v>
                </c:pt>
                <c:pt idx="9">
                  <c:v>2019</c:v>
                </c:pt>
              </c:numCache>
            </c:numRef>
          </c:cat>
          <c:val>
            <c:numRef>
              <c:f>('מוסדות תרבות'!$D$4,'מוסדות תרבות'!$F$4,'מוסדות תרבות'!$H$4,'מוסדות תרבות'!$J$4,'מוסדות תרבות'!$L$4,'מוסדות תרבות'!$N$4,'מוסדות תרבות'!$P$4,'מוסדות תרבות'!$R$4,'מוסדות תרבות'!$T$4,'מוסדות תרבות'!$V$4)</c:f>
              <c:numCache>
                <c:formatCode>General</c:formatCode>
                <c:ptCount val="10"/>
                <c:pt idx="0">
                  <c:v>442.59100000000001</c:v>
                </c:pt>
                <c:pt idx="1">
                  <c:v>527.548</c:v>
                </c:pt>
                <c:pt idx="2">
                  <c:v>552.11500000000001</c:v>
                </c:pt>
                <c:pt idx="3">
                  <c:v>547.68399999999997</c:v>
                </c:pt>
                <c:pt idx="4">
                  <c:v>397.23899999999998</c:v>
                </c:pt>
                <c:pt idx="5">
                  <c:v>505.80900000000003</c:v>
                </c:pt>
                <c:pt idx="6">
                  <c:v>475.56700000000001</c:v>
                </c:pt>
                <c:pt idx="7">
                  <c:v>395.18200000000002</c:v>
                </c:pt>
                <c:pt idx="8" formatCode="0.0">
                  <c:v>349.80200000000002</c:v>
                </c:pt>
                <c:pt idx="9" formatCode="0.0">
                  <c:v>347.64299999999997</c:v>
                </c:pt>
              </c:numCache>
            </c:numRef>
          </c:val>
          <c:smooth val="0"/>
          <c:extLst>
            <c:ext xmlns:c16="http://schemas.microsoft.com/office/drawing/2014/chart" uri="{C3380CC4-5D6E-409C-BE32-E72D297353CC}">
              <c16:uniqueId val="{0000000F-7093-4D03-9AD3-2D5E52E5A513}"/>
            </c:ext>
          </c:extLst>
        </c:ser>
        <c:dLbls>
          <c:showLegendKey val="0"/>
          <c:showVal val="0"/>
          <c:showCatName val="0"/>
          <c:showSerName val="0"/>
          <c:showPercent val="0"/>
          <c:showBubbleSize val="0"/>
        </c:dLbls>
        <c:marker val="1"/>
        <c:smooth val="0"/>
        <c:axId val="160006144"/>
        <c:axId val="160007680"/>
      </c:lineChart>
      <c:catAx>
        <c:axId val="160006144"/>
        <c:scaling>
          <c:orientation val="minMax"/>
        </c:scaling>
        <c:delete val="0"/>
        <c:axPos val="b"/>
        <c:numFmt formatCode="General" sourceLinked="1"/>
        <c:majorTickMark val="out"/>
        <c:minorTickMark val="none"/>
        <c:tickLblPos val="nextTo"/>
        <c:crossAx val="160007680"/>
        <c:crosses val="autoZero"/>
        <c:auto val="1"/>
        <c:lblAlgn val="ctr"/>
        <c:lblOffset val="100"/>
        <c:noMultiLvlLbl val="0"/>
      </c:catAx>
      <c:valAx>
        <c:axId val="160007680"/>
        <c:scaling>
          <c:orientation val="minMax"/>
          <c:max val="2800"/>
        </c:scaling>
        <c:delete val="0"/>
        <c:axPos val="l"/>
        <c:majorGridlines/>
        <c:title>
          <c:tx>
            <c:rich>
              <a:bodyPr rot="0" vert="horz"/>
              <a:lstStyle/>
              <a:p>
                <a:pPr>
                  <a:defRPr lang="he-IL" sz="1200" b="1" i="0" u="none" strike="noStrike" kern="1200" baseline="0" dirty="0" smtClean="0">
                    <a:solidFill>
                      <a:srgbClr val="5E5E5E"/>
                    </a:solidFill>
                    <a:latin typeface="+mn-lt"/>
                    <a:ea typeface="+mn-ea"/>
                    <a:cs typeface="+mn-cs"/>
                  </a:defRPr>
                </a:pPr>
                <a:r>
                  <a:rPr lang="he-IL" sz="1200" b="1" i="0" u="none" strike="noStrike" kern="1200" baseline="0" dirty="0">
                    <a:solidFill>
                      <a:srgbClr val="5E5E5E"/>
                    </a:solidFill>
                    <a:latin typeface="+mn-lt"/>
                    <a:ea typeface="+mn-ea"/>
                    <a:cs typeface="+mn-cs"/>
                  </a:rPr>
                  <a:t>ביקורים (אלפים)</a:t>
                </a:r>
              </a:p>
            </c:rich>
          </c:tx>
          <c:layout>
            <c:manualLayout>
              <c:xMode val="edge"/>
              <c:yMode val="edge"/>
              <c:x val="1.6167185127578417E-2"/>
              <c:y val="8.3201451932118278E-3"/>
            </c:manualLayout>
          </c:layout>
          <c:overlay val="0"/>
        </c:title>
        <c:numFmt formatCode="#,##0" sourceLinked="0"/>
        <c:majorTickMark val="out"/>
        <c:minorTickMark val="none"/>
        <c:tickLblPos val="nextTo"/>
        <c:txPr>
          <a:bodyPr/>
          <a:lstStyle/>
          <a:p>
            <a:pPr>
              <a:defRPr>
                <a:solidFill>
                  <a:srgbClr val="5E5E5E"/>
                </a:solidFill>
              </a:defRPr>
            </a:pPr>
            <a:endParaRPr lang="he-IL"/>
          </a:p>
        </c:txPr>
        <c:crossAx val="160006144"/>
        <c:crosses val="autoZero"/>
        <c:crossBetween val="between"/>
        <c:majorUnit val="700"/>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49541511842213E-2"/>
          <c:y val="0.17087410736689029"/>
          <c:w val="0.94363853907143347"/>
          <c:h val="0.61598919707450672"/>
        </c:manualLayout>
      </c:layout>
      <c:barChart>
        <c:barDir val="col"/>
        <c:grouping val="clustered"/>
        <c:varyColors val="0"/>
        <c:ser>
          <c:idx val="0"/>
          <c:order val="0"/>
          <c:tx>
            <c:strRef>
              <c:f>גיליון1!$A$3</c:f>
              <c:strCache>
                <c:ptCount val="1"/>
                <c:pt idx="0">
                  <c:v>אחוז מישראל</c:v>
                </c:pt>
              </c:strCache>
            </c:strRef>
          </c:tx>
          <c:spPr>
            <a:solidFill>
              <a:srgbClr val="234F77"/>
            </a:solidFill>
            <a:ln>
              <a:solidFill>
                <a:srgbClr val="234F77"/>
              </a:solidFill>
            </a:ln>
          </c:spPr>
          <c:invertIfNegative val="0"/>
          <c:dLbls>
            <c:dLbl>
              <c:idx val="0"/>
              <c:layout>
                <c:manualLayout>
                  <c:x val="0"/>
                  <c:y val="5.81505026584395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95-4CAA-9750-76A470196F1C}"/>
                </c:ext>
              </c:extLst>
            </c:dLbl>
            <c:dLbl>
              <c:idx val="1"/>
              <c:layout>
                <c:manualLayout>
                  <c:x val="3.5982087153714911E-3"/>
                  <c:y val="2.32602010633758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95-4CAA-9750-76A470196F1C}"/>
                </c:ext>
              </c:extLst>
            </c:dLbl>
            <c:dLbl>
              <c:idx val="2"/>
              <c:layout>
                <c:manualLayout>
                  <c:x val="3.5982087153714911E-3"/>
                  <c:y val="2.90752513292197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95-4CAA-9750-76A470196F1C}"/>
                </c:ext>
              </c:extLst>
            </c:dLbl>
            <c:spPr>
              <a:noFill/>
              <a:ln>
                <a:noFill/>
              </a:ln>
              <a:effectLst/>
            </c:spPr>
            <c:txPr>
              <a:bodyPr/>
              <a:lstStyle/>
              <a:p>
                <a:pPr>
                  <a:defRPr sz="1200" b="1" baseline="0">
                    <a:solidFill>
                      <a:srgbClr val="234F77"/>
                    </a:solidFill>
                  </a:defRPr>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גיליון1!$B$2:$D$2</c:f>
              <c:strCache>
                <c:ptCount val="3"/>
                <c:pt idx="0">
                  <c:v>1995</c:v>
                </c:pt>
                <c:pt idx="1">
                  <c:v>2000</c:v>
                </c:pt>
                <c:pt idx="2">
                  <c:v> 2019*</c:v>
                </c:pt>
              </c:strCache>
            </c:strRef>
          </c:cat>
          <c:val>
            <c:numRef>
              <c:f>גיליון1!$B$3:$D$3</c:f>
              <c:numCache>
                <c:formatCode>0.0%</c:formatCode>
                <c:ptCount val="3"/>
                <c:pt idx="0">
                  <c:v>0.14199999999999999</c:v>
                </c:pt>
                <c:pt idx="1">
                  <c:v>0.127</c:v>
                </c:pt>
                <c:pt idx="2">
                  <c:v>0.114</c:v>
                </c:pt>
              </c:numCache>
            </c:numRef>
          </c:val>
          <c:extLst>
            <c:ext xmlns:c16="http://schemas.microsoft.com/office/drawing/2014/chart" uri="{C3380CC4-5D6E-409C-BE32-E72D297353CC}">
              <c16:uniqueId val="{00000003-AC95-4CAA-9750-76A470196F1C}"/>
            </c:ext>
          </c:extLst>
        </c:ser>
        <c:dLbls>
          <c:dLblPos val="outEnd"/>
          <c:showLegendKey val="0"/>
          <c:showVal val="1"/>
          <c:showCatName val="0"/>
          <c:showSerName val="0"/>
          <c:showPercent val="0"/>
          <c:showBubbleSize val="0"/>
        </c:dLbls>
        <c:gapWidth val="98"/>
        <c:axId val="31697920"/>
        <c:axId val="31700864"/>
      </c:barChart>
      <c:catAx>
        <c:axId val="31697920"/>
        <c:scaling>
          <c:orientation val="minMax"/>
        </c:scaling>
        <c:delete val="0"/>
        <c:axPos val="b"/>
        <c:numFmt formatCode="General" sourceLinked="0"/>
        <c:majorTickMark val="out"/>
        <c:minorTickMark val="none"/>
        <c:tickLblPos val="nextTo"/>
        <c:txPr>
          <a:bodyPr/>
          <a:lstStyle/>
          <a:p>
            <a:pPr>
              <a:defRPr sz="1400" b="0">
                <a:solidFill>
                  <a:srgbClr val="5E5E5E"/>
                </a:solidFill>
              </a:defRPr>
            </a:pPr>
            <a:endParaRPr lang="he-IL"/>
          </a:p>
        </c:txPr>
        <c:crossAx val="31700864"/>
        <c:crosses val="autoZero"/>
        <c:auto val="1"/>
        <c:lblAlgn val="ctr"/>
        <c:lblOffset val="100"/>
        <c:noMultiLvlLbl val="0"/>
      </c:catAx>
      <c:valAx>
        <c:axId val="31700864"/>
        <c:scaling>
          <c:orientation val="minMax"/>
          <c:max val="1"/>
          <c:min val="0"/>
        </c:scaling>
        <c:delete val="1"/>
        <c:axPos val="l"/>
        <c:numFmt formatCode="0.0%" sourceLinked="1"/>
        <c:majorTickMark val="out"/>
        <c:minorTickMark val="none"/>
        <c:tickLblPos val="nextTo"/>
        <c:crossAx val="31697920"/>
        <c:crosses val="autoZero"/>
        <c:crossBetween val="between"/>
        <c:majorUnit val="0.2"/>
      </c:valAx>
    </c:plotArea>
    <c:plotVisOnly val="1"/>
    <c:dispBlanksAs val="gap"/>
    <c:showDLblsOverMax val="0"/>
  </c:chart>
  <c:txPr>
    <a:bodyPr/>
    <a:lstStyle/>
    <a:p>
      <a:pPr>
        <a:defRPr sz="1200"/>
      </a:pPr>
      <a:endParaRPr lang="he-IL"/>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16857816445172E-2"/>
          <c:y val="8.9368835409843556E-2"/>
          <c:w val="0.93109901759040381"/>
          <c:h val="0.71131244362679102"/>
        </c:manualLayout>
      </c:layout>
      <c:lineChart>
        <c:grouping val="standard"/>
        <c:varyColors val="0"/>
        <c:ser>
          <c:idx val="0"/>
          <c:order val="0"/>
          <c:tx>
            <c:strRef>
              <c:f>גיליון1!$B$1</c:f>
              <c:strCache>
                <c:ptCount val="1"/>
                <c:pt idx="0">
                  <c:v>סה"כ </c:v>
                </c:pt>
              </c:strCache>
            </c:strRef>
          </c:tx>
          <c:spPr>
            <a:ln w="53975">
              <a:solidFill>
                <a:srgbClr val="157BB6"/>
              </a:solidFill>
            </a:ln>
          </c:spPr>
          <c:marker>
            <c:symbol val="none"/>
          </c:marker>
          <c:dLbls>
            <c:dLbl>
              <c:idx val="5"/>
              <c:layout>
                <c:manualLayout>
                  <c:x val="-3.4942489640198859E-2"/>
                  <c:y val="-6.0757608853253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50-4ADF-8FD4-6807D682EAD0}"/>
                </c:ext>
              </c:extLst>
            </c:dLbl>
            <c:dLbl>
              <c:idx val="6"/>
              <c:layout>
                <c:manualLayout>
                  <c:x val="-3.7822259258629386E-2"/>
                  <c:y val="-5.1789678736260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50-4ADF-8FD4-6807D682EAD0}"/>
                </c:ext>
              </c:extLst>
            </c:dLbl>
            <c:dLbl>
              <c:idx val="10"/>
              <c:layout>
                <c:manualLayout>
                  <c:x val="-4.2141913686275123E-2"/>
                  <c:y val="-3.38538185022756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50-4ADF-8FD4-6807D682EAD0}"/>
                </c:ext>
              </c:extLst>
            </c:dLbl>
            <c:dLbl>
              <c:idx val="12"/>
              <c:layout>
                <c:manualLayout>
                  <c:x val="-1.4784102311185184E-2"/>
                  <c:y val="-2.18965783462854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F50-4ADF-8FD4-6807D682EAD0}"/>
                </c:ext>
              </c:extLst>
            </c:dLbl>
            <c:dLbl>
              <c:idx val="13"/>
              <c:layout>
                <c:manualLayout>
                  <c:x val="-2.8157763520885986E-2"/>
                  <c:y val="8.081405417132113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F50-4ADF-8FD4-6807D682EAD0}"/>
                </c:ext>
              </c:extLst>
            </c:dLbl>
            <c:dLbl>
              <c:idx val="15"/>
              <c:layout>
                <c:manualLayout>
                  <c:x val="-1.7847319062488761E-2"/>
                  <c:y val="-4.45603646944418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F50-4ADF-8FD4-6807D682EAD0}"/>
                </c:ext>
              </c:extLst>
            </c:dLbl>
            <c:dLbl>
              <c:idx val="17"/>
              <c:layout>
                <c:manualLayout>
                  <c:x val="-2.5457163426925847E-2"/>
                  <c:y val="1.69644521606826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F50-4ADF-8FD4-6807D682EAD0}"/>
                </c:ext>
              </c:extLst>
            </c:dLbl>
            <c:dLbl>
              <c:idx val="21"/>
              <c:layout>
                <c:manualLayout>
                  <c:x val="-2.8336986838243122E-2"/>
                  <c:y val="1.69644573257643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F50-4ADF-8FD4-6807D682EAD0}"/>
                </c:ext>
              </c:extLst>
            </c:dLbl>
            <c:dLbl>
              <c:idx val="23"/>
              <c:layout>
                <c:manualLayout>
                  <c:x val="-3.2921068270671837E-2"/>
                  <c:y val="-5.96655730654391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98-484C-9416-6952CCFA6355}"/>
                </c:ext>
              </c:extLst>
            </c:dLbl>
            <c:dLbl>
              <c:idx val="25"/>
              <c:layout>
                <c:manualLayout>
                  <c:x val="-3.6790757526799432E-4"/>
                  <c:y val="-3.08645084632780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F50-4ADF-8FD4-6807D682EAD0}"/>
                </c:ext>
              </c:extLst>
            </c:dLbl>
            <c:dLbl>
              <c:idx val="26"/>
              <c:layout>
                <c:manualLayout>
                  <c:x val="-2.0620888916794446E-2"/>
                  <c:y val="-6.14025530894551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F50-4ADF-8FD4-6807D682EAD0}"/>
                </c:ext>
              </c:extLst>
            </c:dLbl>
            <c:dLbl>
              <c:idx val="28"/>
              <c:layout>
                <c:manualLayout>
                  <c:x val="-2.9872491511520684E-2"/>
                  <c:y val="-8.08128647848352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F50-4ADF-8FD4-6807D682EAD0}"/>
                </c:ext>
              </c:extLst>
            </c:dLbl>
            <c:dLbl>
              <c:idx val="30"/>
              <c:layout>
                <c:manualLayout>
                  <c:x val="-2.8099582999686446E-2"/>
                  <c:y val="1.28394271153476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5B-4C1F-AB32-1C1327E082AF}"/>
                </c:ext>
              </c:extLst>
            </c:dLbl>
            <c:numFmt formatCode="#,##0" sourceLinked="0"/>
            <c:spPr>
              <a:noFill/>
              <a:ln>
                <a:noFill/>
              </a:ln>
              <a:effectLst/>
            </c:spPr>
            <c:txPr>
              <a:bodyPr/>
              <a:lstStyle/>
              <a:p>
                <a:pPr>
                  <a:defRPr sz="1000">
                    <a:solidFill>
                      <a:srgbClr val="157BB6"/>
                    </a:solidFill>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גיליון1!$A$2:$A$33</c:f>
              <c:strCache>
                <c:ptCount val="32"/>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strCache>
            </c:strRef>
          </c:cat>
          <c:val>
            <c:numRef>
              <c:f>גיליון1!$B$2:$B$33</c:f>
              <c:numCache>
                <c:formatCode>General</c:formatCode>
                <c:ptCount val="32"/>
                <c:pt idx="0">
                  <c:v>176</c:v>
                </c:pt>
                <c:pt idx="1">
                  <c:v>246</c:v>
                </c:pt>
                <c:pt idx="2">
                  <c:v>280</c:v>
                </c:pt>
                <c:pt idx="3">
                  <c:v>409</c:v>
                </c:pt>
                <c:pt idx="4">
                  <c:v>304</c:v>
                </c:pt>
                <c:pt idx="5">
                  <c:v>321</c:v>
                </c:pt>
                <c:pt idx="6">
                  <c:v>461</c:v>
                </c:pt>
                <c:pt idx="7">
                  <c:v>617</c:v>
                </c:pt>
                <c:pt idx="8">
                  <c:v>674</c:v>
                </c:pt>
                <c:pt idx="9">
                  <c:v>679</c:v>
                </c:pt>
                <c:pt idx="10">
                  <c:v>810.1</c:v>
                </c:pt>
                <c:pt idx="11">
                  <c:v>813.6</c:v>
                </c:pt>
                <c:pt idx="12">
                  <c:v>802.5</c:v>
                </c:pt>
                <c:pt idx="13">
                  <c:v>317.3</c:v>
                </c:pt>
                <c:pt idx="14">
                  <c:v>550</c:v>
                </c:pt>
                <c:pt idx="15">
                  <c:v>427.3</c:v>
                </c:pt>
                <c:pt idx="16">
                  <c:v>466.9</c:v>
                </c:pt>
                <c:pt idx="17">
                  <c:v>338.7</c:v>
                </c:pt>
                <c:pt idx="18">
                  <c:v>558.20000000000005</c:v>
                </c:pt>
                <c:pt idx="19">
                  <c:v>505.4</c:v>
                </c:pt>
                <c:pt idx="20">
                  <c:v>404.5</c:v>
                </c:pt>
                <c:pt idx="21">
                  <c:v>379</c:v>
                </c:pt>
                <c:pt idx="22">
                  <c:v>612.9</c:v>
                </c:pt>
                <c:pt idx="23">
                  <c:v>670.5</c:v>
                </c:pt>
                <c:pt idx="24">
                  <c:v>850.3</c:v>
                </c:pt>
                <c:pt idx="25">
                  <c:v>726.2</c:v>
                </c:pt>
                <c:pt idx="26" formatCode="0.0">
                  <c:v>534.4</c:v>
                </c:pt>
                <c:pt idx="27" formatCode="0">
                  <c:v>671.6</c:v>
                </c:pt>
                <c:pt idx="28" formatCode="0">
                  <c:v>531.79999999999995</c:v>
                </c:pt>
                <c:pt idx="29" formatCode="0">
                  <c:v>766.9</c:v>
                </c:pt>
                <c:pt idx="30" formatCode="0">
                  <c:v>612.20000000000005</c:v>
                </c:pt>
                <c:pt idx="31" formatCode="0">
                  <c:v>632</c:v>
                </c:pt>
              </c:numCache>
            </c:numRef>
          </c:val>
          <c:smooth val="0"/>
          <c:extLst>
            <c:ext xmlns:c16="http://schemas.microsoft.com/office/drawing/2014/chart" uri="{C3380CC4-5D6E-409C-BE32-E72D297353CC}">
              <c16:uniqueId val="{0000000B-BF50-4ADF-8FD4-6807D682EAD0}"/>
            </c:ext>
          </c:extLst>
        </c:ser>
        <c:ser>
          <c:idx val="1"/>
          <c:order val="1"/>
          <c:tx>
            <c:strRef>
              <c:f>גיליון1!$C$1</c:f>
              <c:strCache>
                <c:ptCount val="1"/>
                <c:pt idx="0">
                  <c:v>למגורים</c:v>
                </c:pt>
              </c:strCache>
            </c:strRef>
          </c:tx>
          <c:spPr>
            <a:ln>
              <a:solidFill>
                <a:srgbClr val="D14441"/>
              </a:solidFill>
            </a:ln>
          </c:spPr>
          <c:marker>
            <c:symbol val="triangle"/>
            <c:size val="10"/>
            <c:spPr>
              <a:solidFill>
                <a:srgbClr val="D14441"/>
              </a:solidFill>
              <a:ln>
                <a:noFill/>
              </a:ln>
            </c:spPr>
          </c:marker>
          <c:dLbls>
            <c:dLbl>
              <c:idx val="0"/>
              <c:layout>
                <c:manualLayout>
                  <c:x val="-2.689704823614111E-2"/>
                  <c:y val="1.99537621996802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F50-4ADF-8FD4-6807D682EAD0}"/>
                </c:ext>
              </c:extLst>
            </c:dLbl>
            <c:dLbl>
              <c:idx val="1"/>
              <c:layout>
                <c:manualLayout>
                  <c:x val="-1.969762419006478E-2"/>
                  <c:y val="4.0878932472663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F50-4ADF-8FD4-6807D682EAD0}"/>
                </c:ext>
              </c:extLst>
            </c:dLbl>
            <c:dLbl>
              <c:idx val="4"/>
              <c:layout>
                <c:manualLayout>
                  <c:x val="-2.5457163426925871E-2"/>
                  <c:y val="2.29430722386778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F50-4ADF-8FD4-6807D682EAD0}"/>
                </c:ext>
              </c:extLst>
            </c:dLbl>
            <c:dLbl>
              <c:idx val="5"/>
              <c:layout>
                <c:manualLayout>
                  <c:x val="-2.689704823614111E-2"/>
                  <c:y val="6.77827228236410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F50-4ADF-8FD4-6807D682EAD0}"/>
                </c:ext>
              </c:extLst>
            </c:dLbl>
            <c:dLbl>
              <c:idx val="6"/>
              <c:layout>
                <c:manualLayout>
                  <c:x val="-2.257739380849532E-2"/>
                  <c:y val="2.29430722386778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F50-4ADF-8FD4-6807D682EAD0}"/>
                </c:ext>
              </c:extLst>
            </c:dLbl>
            <c:dLbl>
              <c:idx val="13"/>
              <c:layout>
                <c:manualLayout>
                  <c:x val="-2.7743065594122551E-2"/>
                  <c:y val="2.29430722386778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F50-4ADF-8FD4-6807D682EAD0}"/>
                </c:ext>
              </c:extLst>
            </c:dLbl>
            <c:dLbl>
              <c:idx val="14"/>
              <c:layout>
                <c:manualLayout>
                  <c:x val="-3.1216702663786896E-2"/>
                  <c:y val="-9.939338190295240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F50-4ADF-8FD4-6807D682EAD0}"/>
                </c:ext>
              </c:extLst>
            </c:dLbl>
            <c:dLbl>
              <c:idx val="15"/>
              <c:layout>
                <c:manualLayout>
                  <c:x val="-2.5457163426925847E-2"/>
                  <c:y val="2.29430722386777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F50-4ADF-8FD4-6807D682EAD0}"/>
                </c:ext>
              </c:extLst>
            </c:dLbl>
            <c:dLbl>
              <c:idx val="16"/>
              <c:layout>
                <c:manualLayout>
                  <c:x val="-2.8336933045356373E-2"/>
                  <c:y val="-1.59179582682902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F50-4ADF-8FD4-6807D682EAD0}"/>
                </c:ext>
              </c:extLst>
            </c:dLbl>
            <c:dLbl>
              <c:idx val="17"/>
              <c:layout>
                <c:manualLayout>
                  <c:x val="-3.206272002176834E-2"/>
                  <c:y val="2.29430722386778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F50-4ADF-8FD4-6807D682EAD0}"/>
                </c:ext>
              </c:extLst>
            </c:dLbl>
            <c:dLbl>
              <c:idx val="18"/>
              <c:layout>
                <c:manualLayout>
                  <c:x val="-1.9697624190064794E-2"/>
                  <c:y val="-2.48858883852829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F50-4ADF-8FD4-6807D682EAD0}"/>
                </c:ext>
              </c:extLst>
            </c:dLbl>
            <c:dLbl>
              <c:idx val="19"/>
              <c:layout>
                <c:manualLayout>
                  <c:x val="-4.6461568113920965E-2"/>
                  <c:y val="1.69644521606826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F50-4ADF-8FD4-6807D682EAD0}"/>
                </c:ext>
              </c:extLst>
            </c:dLbl>
            <c:dLbl>
              <c:idx val="20"/>
              <c:layout>
                <c:manualLayout>
                  <c:x val="-4.0702028877060016E-2"/>
                  <c:y val="1.99537621996802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BF50-4ADF-8FD4-6807D682EAD0}"/>
                </c:ext>
              </c:extLst>
            </c:dLbl>
            <c:dLbl>
              <c:idx val="21"/>
              <c:layout>
                <c:manualLayout>
                  <c:x val="-2.1983526357261602E-2"/>
                  <c:y val="2.89216923166729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F50-4ADF-8FD4-6807D682EAD0}"/>
                </c:ext>
              </c:extLst>
            </c:dLbl>
            <c:dLbl>
              <c:idx val="22"/>
              <c:layout>
                <c:manualLayout>
                  <c:x val="-1.6223987120400553E-2"/>
                  <c:y val="2.29430722386778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BF50-4ADF-8FD4-6807D682EAD0}"/>
                </c:ext>
              </c:extLst>
            </c:dLbl>
            <c:dLbl>
              <c:idx val="24"/>
              <c:layout>
                <c:manualLayout>
                  <c:x val="-2.3423411166476761E-2"/>
                  <c:y val="-2.48858883852829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BF50-4ADF-8FD4-6807D682EAD0}"/>
                </c:ext>
              </c:extLst>
            </c:dLbl>
            <c:dLbl>
              <c:idx val="25"/>
              <c:layout>
                <c:manualLayout>
                  <c:x val="-9.6013106353065505E-3"/>
                  <c:y val="-4.8800368697263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BF50-4ADF-8FD4-6807D682EAD0}"/>
                </c:ext>
              </c:extLst>
            </c:dLbl>
            <c:dLbl>
              <c:idx val="30"/>
              <c:layout>
                <c:manualLayout>
                  <c:x val="-1.3476061896489068E-2"/>
                  <c:y val="2.53689001124683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5B-4C1F-AB32-1C1327E082AF}"/>
                </c:ext>
              </c:extLst>
            </c:dLbl>
            <c:dLbl>
              <c:idx val="31"/>
              <c:layout>
                <c:manualLayout>
                  <c:x val="-4.5049530617467162E-3"/>
                  <c:y val="-3.80727371684228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E6-4746-B564-9C605F9979FE}"/>
                </c:ext>
              </c:extLst>
            </c:dLbl>
            <c:numFmt formatCode="#,##0" sourceLinked="0"/>
            <c:spPr>
              <a:noFill/>
              <a:ln>
                <a:noFill/>
              </a:ln>
              <a:effectLst/>
            </c:spPr>
            <c:txPr>
              <a:bodyPr/>
              <a:lstStyle/>
              <a:p>
                <a:pPr>
                  <a:defRPr sz="1000">
                    <a:solidFill>
                      <a:srgbClr val="D14441"/>
                    </a:solidFill>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גיליון1!$A$2:$A$33</c:f>
              <c:strCache>
                <c:ptCount val="32"/>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strCache>
            </c:strRef>
          </c:cat>
          <c:val>
            <c:numRef>
              <c:f>גיליון1!$C$2:$C$33</c:f>
              <c:numCache>
                <c:formatCode>General</c:formatCode>
                <c:ptCount val="32"/>
                <c:pt idx="0">
                  <c:v>127</c:v>
                </c:pt>
                <c:pt idx="1">
                  <c:v>197</c:v>
                </c:pt>
                <c:pt idx="2">
                  <c:v>156</c:v>
                </c:pt>
                <c:pt idx="3">
                  <c:v>194</c:v>
                </c:pt>
                <c:pt idx="4">
                  <c:v>130</c:v>
                </c:pt>
                <c:pt idx="5">
                  <c:v>143</c:v>
                </c:pt>
                <c:pt idx="6">
                  <c:v>175</c:v>
                </c:pt>
                <c:pt idx="7">
                  <c:v>327</c:v>
                </c:pt>
                <c:pt idx="8">
                  <c:v>346</c:v>
                </c:pt>
                <c:pt idx="9">
                  <c:v>360</c:v>
                </c:pt>
                <c:pt idx="10">
                  <c:v>420.3</c:v>
                </c:pt>
                <c:pt idx="11">
                  <c:v>501.2</c:v>
                </c:pt>
                <c:pt idx="12">
                  <c:v>415.7</c:v>
                </c:pt>
                <c:pt idx="13">
                  <c:v>236.4</c:v>
                </c:pt>
                <c:pt idx="14">
                  <c:v>364</c:v>
                </c:pt>
                <c:pt idx="15">
                  <c:v>387.2</c:v>
                </c:pt>
                <c:pt idx="16">
                  <c:v>403.3</c:v>
                </c:pt>
                <c:pt idx="17">
                  <c:v>216.9</c:v>
                </c:pt>
                <c:pt idx="18">
                  <c:v>411.7</c:v>
                </c:pt>
                <c:pt idx="19">
                  <c:v>317.89999999999998</c:v>
                </c:pt>
                <c:pt idx="20">
                  <c:v>297.39999999999998</c:v>
                </c:pt>
                <c:pt idx="21">
                  <c:v>288.10000000000002</c:v>
                </c:pt>
                <c:pt idx="22">
                  <c:v>431.1</c:v>
                </c:pt>
                <c:pt idx="23">
                  <c:v>482.3</c:v>
                </c:pt>
                <c:pt idx="24">
                  <c:v>500</c:v>
                </c:pt>
                <c:pt idx="25">
                  <c:v>433.3</c:v>
                </c:pt>
                <c:pt idx="26" formatCode="0.0">
                  <c:v>370.4</c:v>
                </c:pt>
                <c:pt idx="27" formatCode="0">
                  <c:v>407</c:v>
                </c:pt>
                <c:pt idx="28" formatCode="0">
                  <c:v>297.3</c:v>
                </c:pt>
                <c:pt idx="29" formatCode="0">
                  <c:v>435.6</c:v>
                </c:pt>
                <c:pt idx="30" formatCode="0">
                  <c:v>326.26299999999998</c:v>
                </c:pt>
                <c:pt idx="31" formatCode="0">
                  <c:v>493.3</c:v>
                </c:pt>
              </c:numCache>
            </c:numRef>
          </c:val>
          <c:smooth val="0"/>
          <c:extLst>
            <c:ext xmlns:c16="http://schemas.microsoft.com/office/drawing/2014/chart" uri="{C3380CC4-5D6E-409C-BE32-E72D297353CC}">
              <c16:uniqueId val="{0000001D-BF50-4ADF-8FD4-6807D682EAD0}"/>
            </c:ext>
          </c:extLst>
        </c:ser>
        <c:ser>
          <c:idx val="2"/>
          <c:order val="2"/>
          <c:tx>
            <c:strRef>
              <c:f>גיליון1!$D$1</c:f>
              <c:strCache>
                <c:ptCount val="1"/>
                <c:pt idx="0">
                  <c:v>לא למגורים </c:v>
                </c:pt>
              </c:strCache>
            </c:strRef>
          </c:tx>
          <c:spPr>
            <a:ln>
              <a:solidFill>
                <a:schemeClr val="accent1">
                  <a:lumMod val="50000"/>
                </a:schemeClr>
              </a:solidFill>
            </a:ln>
          </c:spPr>
          <c:marker>
            <c:symbol val="circle"/>
            <c:size val="7"/>
            <c:spPr>
              <a:solidFill>
                <a:srgbClr val="002060"/>
              </a:solidFill>
              <a:ln w="25400">
                <a:solidFill>
                  <a:srgbClr val="002060"/>
                </a:solidFill>
              </a:ln>
            </c:spPr>
          </c:marker>
          <c:dLbls>
            <c:dLbl>
              <c:idx val="0"/>
              <c:layout>
                <c:manualLayout>
                  <c:x val="-2.7656672505569631E-2"/>
                  <c:y val="1.29288836080360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BF50-4ADF-8FD4-6807D682EAD0}"/>
                </c:ext>
              </c:extLst>
            </c:dLbl>
            <c:dLbl>
              <c:idx val="1"/>
              <c:layout>
                <c:manualLayout>
                  <c:x val="-2.1897133268708582E-2"/>
                  <c:y val="2.78754338030237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BF50-4ADF-8FD4-6807D682EAD0}"/>
                </c:ext>
              </c:extLst>
            </c:dLbl>
            <c:dLbl>
              <c:idx val="2"/>
              <c:layout>
                <c:manualLayout>
                  <c:x val="-2.6303180784907287E-2"/>
                  <c:y val="3.68433639200164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BF50-4ADF-8FD4-6807D682EAD0}"/>
                </c:ext>
              </c:extLst>
            </c:dLbl>
            <c:dLbl>
              <c:idx val="4"/>
              <c:layout>
                <c:manualLayout>
                  <c:x val="-3.206272002176834E-2"/>
                  <c:y val="-2.59321468989321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BF50-4ADF-8FD4-6807D682EAD0}"/>
                </c:ext>
              </c:extLst>
            </c:dLbl>
            <c:dLbl>
              <c:idx val="5"/>
              <c:layout>
                <c:manualLayout>
                  <c:x val="-2.7743065594122551E-2"/>
                  <c:y val="-3.78893870549223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BF50-4ADF-8FD4-6807D682EAD0}"/>
                </c:ext>
              </c:extLst>
            </c:dLbl>
            <c:dLbl>
              <c:idx val="6"/>
              <c:layout>
                <c:manualLayout>
                  <c:x val="-3.7822259258629386E-2"/>
                  <c:y val="-1.99535268209370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BF50-4ADF-8FD4-6807D682EAD0}"/>
                </c:ext>
              </c:extLst>
            </c:dLbl>
            <c:dLbl>
              <c:idx val="9"/>
              <c:layout>
                <c:manualLayout>
                  <c:x val="-2.4863295975692076E-2"/>
                  <c:y val="3.98326739590139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BF50-4ADF-8FD4-6807D682EAD0}"/>
                </c:ext>
              </c:extLst>
            </c:dLbl>
            <c:dLbl>
              <c:idx val="14"/>
              <c:layout>
                <c:manualLayout>
                  <c:x val="-2.4017278617710584E-2"/>
                  <c:y val="-3.19107669769272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BF50-4ADF-8FD4-6807D682EAD0}"/>
                </c:ext>
              </c:extLst>
            </c:dLbl>
            <c:dLbl>
              <c:idx val="15"/>
              <c:layout>
                <c:manualLayout>
                  <c:x val="-2.5370770338372931E-2"/>
                  <c:y val="2.1896813725028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BF50-4ADF-8FD4-6807D682EAD0}"/>
                </c:ext>
              </c:extLst>
            </c:dLbl>
            <c:dLbl>
              <c:idx val="16"/>
              <c:layout>
                <c:manualLayout>
                  <c:x val="-2.1051115910727142E-2"/>
                  <c:y val="2.4886123764026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BF50-4ADF-8FD4-6807D682EAD0}"/>
                </c:ext>
              </c:extLst>
            </c:dLbl>
            <c:dLbl>
              <c:idx val="23"/>
              <c:layout>
                <c:manualLayout>
                  <c:x val="-1.9697624190064794E-2"/>
                  <c:y val="3.68433639200164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BF50-4ADF-8FD4-6807D682EAD0}"/>
                </c:ext>
              </c:extLst>
            </c:dLbl>
            <c:dLbl>
              <c:idx val="24"/>
              <c:layout>
                <c:manualLayout>
                  <c:x val="-2.9776817854571529E-2"/>
                  <c:y val="-2.29428368599345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BF50-4ADF-8FD4-6807D682EAD0}"/>
                </c:ext>
              </c:extLst>
            </c:dLbl>
            <c:dLbl>
              <c:idx val="25"/>
              <c:layout>
                <c:manualLayout>
                  <c:x val="-8.6393088552915772E-3"/>
                  <c:y val="-2.89214569379296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BF50-4ADF-8FD4-6807D682EAD0}"/>
                </c:ext>
              </c:extLst>
            </c:dLbl>
            <c:dLbl>
              <c:idx val="30"/>
              <c:layout>
                <c:manualLayout>
                  <c:x val="-3.0018990685006106E-2"/>
                  <c:y val="3.35411746571236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E6-4746-B564-9C605F9979FE}"/>
                </c:ext>
              </c:extLst>
            </c:dLbl>
            <c:numFmt formatCode="#,##0" sourceLinked="0"/>
            <c:spPr>
              <a:noFill/>
              <a:ln>
                <a:noFill/>
              </a:ln>
              <a:effectLst/>
            </c:spPr>
            <c:txPr>
              <a:bodyPr/>
              <a:lstStyle/>
              <a:p>
                <a:pPr>
                  <a:defRPr sz="1000">
                    <a:solidFill>
                      <a:srgbClr val="002060"/>
                    </a:solidFill>
                  </a:defRPr>
                </a:pPr>
                <a:endParaRPr lang="he-I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גיליון1!$A$2:$A$33</c:f>
              <c:strCache>
                <c:ptCount val="32"/>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strCache>
            </c:strRef>
          </c:cat>
          <c:val>
            <c:numRef>
              <c:f>גיליון1!$D$2:$D$33</c:f>
              <c:numCache>
                <c:formatCode>General</c:formatCode>
                <c:ptCount val="32"/>
                <c:pt idx="0">
                  <c:v>49</c:v>
                </c:pt>
                <c:pt idx="1">
                  <c:v>49</c:v>
                </c:pt>
                <c:pt idx="2">
                  <c:v>124</c:v>
                </c:pt>
                <c:pt idx="3">
                  <c:v>215</c:v>
                </c:pt>
                <c:pt idx="4">
                  <c:v>174</c:v>
                </c:pt>
                <c:pt idx="5">
                  <c:v>178</c:v>
                </c:pt>
                <c:pt idx="6">
                  <c:v>286</c:v>
                </c:pt>
                <c:pt idx="7">
                  <c:v>290</c:v>
                </c:pt>
                <c:pt idx="8">
                  <c:v>328</c:v>
                </c:pt>
                <c:pt idx="9">
                  <c:v>319</c:v>
                </c:pt>
                <c:pt idx="10">
                  <c:v>390</c:v>
                </c:pt>
                <c:pt idx="11">
                  <c:v>312.40000000000003</c:v>
                </c:pt>
                <c:pt idx="12">
                  <c:v>386.8</c:v>
                </c:pt>
                <c:pt idx="13">
                  <c:v>80.900000000000006</c:v>
                </c:pt>
                <c:pt idx="14">
                  <c:v>186</c:v>
                </c:pt>
                <c:pt idx="15">
                  <c:v>40.100000000000023</c:v>
                </c:pt>
                <c:pt idx="16">
                  <c:v>63.599999999999966</c:v>
                </c:pt>
                <c:pt idx="17">
                  <c:v>121.79999999999998</c:v>
                </c:pt>
                <c:pt idx="18">
                  <c:v>146.50000000000006</c:v>
                </c:pt>
                <c:pt idx="19">
                  <c:v>187.5</c:v>
                </c:pt>
                <c:pt idx="20">
                  <c:v>107.1</c:v>
                </c:pt>
                <c:pt idx="21">
                  <c:v>90.899999999999977</c:v>
                </c:pt>
                <c:pt idx="22">
                  <c:v>181.79999999999995</c:v>
                </c:pt>
                <c:pt idx="23">
                  <c:v>188.2</c:v>
                </c:pt>
                <c:pt idx="24">
                  <c:v>350.29999999999995</c:v>
                </c:pt>
                <c:pt idx="25">
                  <c:v>293</c:v>
                </c:pt>
                <c:pt idx="26" formatCode="0.0">
                  <c:v>164</c:v>
                </c:pt>
                <c:pt idx="27" formatCode="0">
                  <c:v>264.60000000000002</c:v>
                </c:pt>
                <c:pt idx="28" formatCode="0">
                  <c:v>234.49999999999994</c:v>
                </c:pt>
                <c:pt idx="29" formatCode="0">
                  <c:v>331.29999999999995</c:v>
                </c:pt>
                <c:pt idx="30" formatCode="0">
                  <c:v>160.4</c:v>
                </c:pt>
                <c:pt idx="31" formatCode="0">
                  <c:v>138.80000000000001</c:v>
                </c:pt>
              </c:numCache>
            </c:numRef>
          </c:val>
          <c:smooth val="0"/>
          <c:extLst>
            <c:ext xmlns:c16="http://schemas.microsoft.com/office/drawing/2014/chart" uri="{C3380CC4-5D6E-409C-BE32-E72D297353CC}">
              <c16:uniqueId val="{0000002B-BF50-4ADF-8FD4-6807D682EAD0}"/>
            </c:ext>
          </c:extLst>
        </c:ser>
        <c:dLbls>
          <c:showLegendKey val="0"/>
          <c:showVal val="0"/>
          <c:showCatName val="0"/>
          <c:showSerName val="0"/>
          <c:showPercent val="0"/>
          <c:showBubbleSize val="0"/>
        </c:dLbls>
        <c:smooth val="0"/>
        <c:axId val="160410240"/>
        <c:axId val="160125312"/>
      </c:lineChart>
      <c:catAx>
        <c:axId val="160410240"/>
        <c:scaling>
          <c:orientation val="minMax"/>
        </c:scaling>
        <c:delete val="0"/>
        <c:axPos val="b"/>
        <c:numFmt formatCode="General" sourceLinked="1"/>
        <c:majorTickMark val="out"/>
        <c:minorTickMark val="none"/>
        <c:tickLblPos val="nextTo"/>
        <c:txPr>
          <a:bodyPr/>
          <a:lstStyle/>
          <a:p>
            <a:pPr>
              <a:defRPr sz="1200"/>
            </a:pPr>
            <a:endParaRPr lang="he-IL"/>
          </a:p>
        </c:txPr>
        <c:crossAx val="160125312"/>
        <c:crosses val="autoZero"/>
        <c:auto val="1"/>
        <c:lblAlgn val="ctr"/>
        <c:lblOffset val="100"/>
        <c:noMultiLvlLbl val="0"/>
      </c:catAx>
      <c:valAx>
        <c:axId val="160125312"/>
        <c:scaling>
          <c:orientation val="minMax"/>
        </c:scaling>
        <c:delete val="0"/>
        <c:axPos val="l"/>
        <c:title>
          <c:tx>
            <c:rich>
              <a:bodyPr rot="0" vert="horz"/>
              <a:lstStyle/>
              <a:p>
                <a:pPr>
                  <a:defRPr lang="he-IL" sz="1200" b="1" i="0" u="none" strike="noStrike" kern="1200" baseline="0" dirty="0" smtClean="0">
                    <a:solidFill>
                      <a:srgbClr val="5E5E5E"/>
                    </a:solidFill>
                    <a:latin typeface="+mn-lt"/>
                    <a:ea typeface="+mn-ea"/>
                    <a:cs typeface="+mn-cs"/>
                  </a:defRPr>
                </a:pPr>
                <a:r>
                  <a:rPr lang="he-IL" sz="1200" b="1" i="0" u="none" strike="noStrike" kern="1200" baseline="0" dirty="0">
                    <a:solidFill>
                      <a:srgbClr val="5E5E5E"/>
                    </a:solidFill>
                    <a:latin typeface="+mn-lt"/>
                    <a:ea typeface="+mn-ea"/>
                    <a:cs typeface="+mn-cs"/>
                  </a:rPr>
                  <a:t>אלפי מ"ר</a:t>
                </a:r>
              </a:p>
            </c:rich>
          </c:tx>
          <c:layout>
            <c:manualLayout>
              <c:xMode val="edge"/>
              <c:yMode val="edge"/>
              <c:x val="9.0442495249098455E-3"/>
              <c:y val="0"/>
            </c:manualLayout>
          </c:layout>
          <c:overlay val="0"/>
        </c:title>
        <c:numFmt formatCode="General" sourceLinked="1"/>
        <c:majorTickMark val="out"/>
        <c:minorTickMark val="none"/>
        <c:tickLblPos val="nextTo"/>
        <c:txPr>
          <a:bodyPr/>
          <a:lstStyle/>
          <a:p>
            <a:pPr>
              <a:defRPr sz="1200">
                <a:solidFill>
                  <a:srgbClr val="5E5E5E"/>
                </a:solidFill>
              </a:defRPr>
            </a:pPr>
            <a:endParaRPr lang="he-IL"/>
          </a:p>
        </c:txPr>
        <c:crossAx val="160410240"/>
        <c:crosses val="autoZero"/>
        <c:crossBetween val="between"/>
      </c:valAx>
    </c:plotArea>
    <c:legend>
      <c:legendPos val="b"/>
      <c:layout>
        <c:manualLayout>
          <c:xMode val="edge"/>
          <c:yMode val="edge"/>
          <c:x val="0.32010756247623956"/>
          <c:y val="0.9240755136722355"/>
          <c:w val="0.41621026853284809"/>
          <c:h val="6.4221207059855873E-2"/>
        </c:manualLayout>
      </c:layout>
      <c:overlay val="0"/>
    </c:legend>
    <c:plotVisOnly val="1"/>
    <c:dispBlanksAs val="gap"/>
    <c:showDLblsOverMax val="0"/>
  </c:chart>
  <c:txPr>
    <a:bodyPr/>
    <a:lstStyle/>
    <a:p>
      <a:pPr>
        <a:defRPr sz="1400"/>
      </a:pPr>
      <a:endParaRPr lang="he-IL"/>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65889125000341E-2"/>
          <c:y val="9.0685586591743222E-2"/>
          <c:w val="0.91602469290839128"/>
          <c:h val="0.68369408034091173"/>
        </c:manualLayout>
      </c:layout>
      <c:lineChart>
        <c:grouping val="standard"/>
        <c:varyColors val="0"/>
        <c:ser>
          <c:idx val="0"/>
          <c:order val="0"/>
          <c:tx>
            <c:strRef>
              <c:f>גיליון1!$B$1</c:f>
              <c:strCache>
                <c:ptCount val="1"/>
                <c:pt idx="0">
                  <c:v>סה"כ </c:v>
                </c:pt>
              </c:strCache>
            </c:strRef>
          </c:tx>
          <c:spPr>
            <a:ln w="53975">
              <a:solidFill>
                <a:srgbClr val="157BB6"/>
              </a:solidFill>
            </a:ln>
          </c:spPr>
          <c:marker>
            <c:symbol val="none"/>
          </c:marker>
          <c:dLbls>
            <c:dLbl>
              <c:idx val="3"/>
              <c:layout>
                <c:manualLayout>
                  <c:x val="-3.2618079036630457E-2"/>
                  <c:y val="-4.16637430149086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E5-499F-A3F5-E2FCB2CCE44A}"/>
                </c:ext>
              </c:extLst>
            </c:dLbl>
            <c:dLbl>
              <c:idx val="6"/>
              <c:layout>
                <c:manualLayout>
                  <c:x val="-2.3776126256356184E-2"/>
                  <c:y val="-6.24841119348321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E5-499F-A3F5-E2FCB2CCE44A}"/>
                </c:ext>
              </c:extLst>
            </c:dLbl>
            <c:dLbl>
              <c:idx val="8"/>
              <c:layout>
                <c:manualLayout>
                  <c:x val="-3.3720284170940786E-2"/>
                  <c:y val="-6.58930196839726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E5-499F-A3F5-E2FCB2CCE44A}"/>
                </c:ext>
              </c:extLst>
            </c:dLbl>
            <c:dLbl>
              <c:idx val="9"/>
              <c:layout>
                <c:manualLayout>
                  <c:x val="-3.744458855380265E-2"/>
                  <c:y val="-3.01684315777779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A0-4604-85BD-8CE42BC31BF0}"/>
                </c:ext>
              </c:extLst>
            </c:dLbl>
            <c:dLbl>
              <c:idx val="10"/>
              <c:layout>
                <c:manualLayout>
                  <c:x val="-3.2922295250203293E-2"/>
                  <c:y val="-4.56394221304845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A0-4604-85BD-8CE42BC31BF0}"/>
                </c:ext>
              </c:extLst>
            </c:dLbl>
            <c:dLbl>
              <c:idx val="11"/>
              <c:layout>
                <c:manualLayout>
                  <c:x val="-2.9535665493217237E-2"/>
                  <c:y val="-3.259101154485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E5-499F-A3F5-E2FCB2CCE44A}"/>
                </c:ext>
              </c:extLst>
            </c:dLbl>
            <c:dLbl>
              <c:idx val="17"/>
              <c:layout>
                <c:manualLayout>
                  <c:x val="-2.5216011065571448E-2"/>
                  <c:y val="-3.55803215838541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9E5-499F-A3F5-E2FCB2CCE44A}"/>
                </c:ext>
              </c:extLst>
            </c:dLbl>
            <c:dLbl>
              <c:idx val="18"/>
              <c:layout>
                <c:manualLayout>
                  <c:x val="-1.483312203580588E-2"/>
                  <c:y val="-5.80162145726497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A0-4604-85BD-8CE42BC31BF0}"/>
                </c:ext>
              </c:extLst>
            </c:dLbl>
            <c:dLbl>
              <c:idx val="19"/>
              <c:layout>
                <c:manualLayout>
                  <c:x val="-1.181825983340631E-2"/>
                  <c:y val="-3.94510259094018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A0-4604-85BD-8CE42BC31BF0}"/>
                </c:ext>
              </c:extLst>
            </c:dLbl>
            <c:dLbl>
              <c:idx val="22"/>
              <c:layout>
                <c:manualLayout>
                  <c:x val="-1.5136817401064607E-2"/>
                  <c:y val="-3.55803215838541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9E5-499F-A3F5-E2FCB2CCE44A}"/>
                </c:ext>
              </c:extLst>
            </c:dLbl>
            <c:dLbl>
              <c:idx val="23"/>
              <c:layout>
                <c:manualLayout>
                  <c:x val="-2.6655895874786711E-2"/>
                  <c:y val="-5.35161818178394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9E5-499F-A3F5-E2FCB2CCE44A}"/>
                </c:ext>
              </c:extLst>
            </c:dLbl>
            <c:dLbl>
              <c:idx val="26"/>
              <c:layout>
                <c:manualLayout>
                  <c:x val="-3.1414864149003512E-2"/>
                  <c:y val="-3.94510259094018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9E5-499F-A3F5-E2FCB2CCE44A}"/>
                </c:ext>
              </c:extLst>
            </c:dLbl>
            <c:dLbl>
              <c:idx val="28"/>
              <c:layout>
                <c:manualLayout>
                  <c:x val="-1.6581742113197632E-2"/>
                  <c:y val="1.3150403706557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9E5-499F-A3F5-E2FCB2CCE44A}"/>
                </c:ext>
              </c:extLst>
            </c:dLbl>
            <c:dLbl>
              <c:idx val="29"/>
              <c:layout>
                <c:manualLayout>
                  <c:x val="-2.7578392648769021E-2"/>
                  <c:y val="-2.93987659109718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9A0-4604-85BD-8CE42BC31BF0}"/>
                </c:ext>
              </c:extLst>
            </c:dLbl>
            <c:dLbl>
              <c:idx val="30"/>
              <c:layout>
                <c:manualLayout>
                  <c:x val="-1.9548770084590734E-2"/>
                  <c:y val="2.34106456266165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E3-441C-9998-F239E1A88C2B}"/>
                </c:ext>
              </c:extLst>
            </c:dLbl>
            <c:dLbl>
              <c:idx val="31"/>
              <c:layout>
                <c:manualLayout>
                  <c:x val="-2.4111775897459708E-3"/>
                  <c:y val="-3.71804175954211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31D-4A5A-B73A-8DBA21E034D1}"/>
                </c:ext>
              </c:extLst>
            </c:dLbl>
            <c:spPr>
              <a:noFill/>
              <a:ln>
                <a:noFill/>
              </a:ln>
              <a:effectLst/>
            </c:spPr>
            <c:txPr>
              <a:bodyPr/>
              <a:lstStyle/>
              <a:p>
                <a:pPr>
                  <a:defRPr sz="1000">
                    <a:solidFill>
                      <a:srgbClr val="157BB6"/>
                    </a:solidFill>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גיליון1!$A$2:$A$33</c:f>
              <c:strCache>
                <c:ptCount val="32"/>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strCache>
            </c:strRef>
          </c:cat>
          <c:val>
            <c:numRef>
              <c:f>גיליון1!$B$2:$B$33</c:f>
              <c:numCache>
                <c:formatCode>0</c:formatCode>
                <c:ptCount val="32"/>
                <c:pt idx="0">
                  <c:v>146</c:v>
                </c:pt>
                <c:pt idx="1">
                  <c:v>195</c:v>
                </c:pt>
                <c:pt idx="2">
                  <c:v>224</c:v>
                </c:pt>
                <c:pt idx="3">
                  <c:v>190</c:v>
                </c:pt>
                <c:pt idx="4">
                  <c:v>417</c:v>
                </c:pt>
                <c:pt idx="5">
                  <c:v>400</c:v>
                </c:pt>
                <c:pt idx="6">
                  <c:v>273</c:v>
                </c:pt>
                <c:pt idx="7">
                  <c:v>341</c:v>
                </c:pt>
                <c:pt idx="8">
                  <c:v>397</c:v>
                </c:pt>
                <c:pt idx="9">
                  <c:v>599</c:v>
                </c:pt>
                <c:pt idx="10">
                  <c:v>641.20000000000005</c:v>
                </c:pt>
                <c:pt idx="11">
                  <c:v>739.2</c:v>
                </c:pt>
                <c:pt idx="12">
                  <c:v>682.8</c:v>
                </c:pt>
                <c:pt idx="13">
                  <c:v>582.1</c:v>
                </c:pt>
                <c:pt idx="14">
                  <c:v>552.20000000000005</c:v>
                </c:pt>
                <c:pt idx="15">
                  <c:v>495</c:v>
                </c:pt>
                <c:pt idx="16">
                  <c:v>475.3</c:v>
                </c:pt>
                <c:pt idx="17">
                  <c:v>735.7</c:v>
                </c:pt>
                <c:pt idx="18">
                  <c:v>398.9</c:v>
                </c:pt>
                <c:pt idx="19">
                  <c:v>433.9</c:v>
                </c:pt>
                <c:pt idx="20">
                  <c:v>310.8</c:v>
                </c:pt>
                <c:pt idx="21">
                  <c:v>619.79999999999995</c:v>
                </c:pt>
                <c:pt idx="22">
                  <c:v>437.1</c:v>
                </c:pt>
                <c:pt idx="23">
                  <c:v>357.7</c:v>
                </c:pt>
                <c:pt idx="24">
                  <c:v>511.8</c:v>
                </c:pt>
                <c:pt idx="25">
                  <c:v>573.5</c:v>
                </c:pt>
                <c:pt idx="26">
                  <c:v>626.1</c:v>
                </c:pt>
                <c:pt idx="27">
                  <c:v>843.5</c:v>
                </c:pt>
                <c:pt idx="28">
                  <c:v>497.9</c:v>
                </c:pt>
                <c:pt idx="29" formatCode="0.0">
                  <c:v>865.23500000000001</c:v>
                </c:pt>
                <c:pt idx="30" formatCode="0.0">
                  <c:v>598.39800000000002</c:v>
                </c:pt>
                <c:pt idx="31" formatCode="0.0">
                  <c:v>645.69399999999996</c:v>
                </c:pt>
              </c:numCache>
            </c:numRef>
          </c:val>
          <c:smooth val="0"/>
          <c:extLst>
            <c:ext xmlns:c16="http://schemas.microsoft.com/office/drawing/2014/chart" uri="{C3380CC4-5D6E-409C-BE32-E72D297353CC}">
              <c16:uniqueId val="{00000009-A9E5-499F-A3F5-E2FCB2CCE44A}"/>
            </c:ext>
          </c:extLst>
        </c:ser>
        <c:ser>
          <c:idx val="1"/>
          <c:order val="1"/>
          <c:tx>
            <c:strRef>
              <c:f>גיליון1!$C$1</c:f>
              <c:strCache>
                <c:ptCount val="1"/>
                <c:pt idx="0">
                  <c:v>למגורים</c:v>
                </c:pt>
              </c:strCache>
            </c:strRef>
          </c:tx>
          <c:spPr>
            <a:ln>
              <a:solidFill>
                <a:srgbClr val="D14441"/>
              </a:solidFill>
            </a:ln>
          </c:spPr>
          <c:marker>
            <c:symbol val="triangle"/>
            <c:size val="8"/>
            <c:spPr>
              <a:solidFill>
                <a:srgbClr val="D14441"/>
              </a:solidFill>
              <a:ln>
                <a:noFill/>
              </a:ln>
            </c:spPr>
          </c:marker>
          <c:dLbls>
            <c:dLbl>
              <c:idx val="0"/>
              <c:layout>
                <c:manualLayout>
                  <c:x val="-2.3455627934668648E-2"/>
                  <c:y val="3.63568277988605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9E5-499F-A3F5-E2FCB2CCE44A}"/>
                </c:ext>
              </c:extLst>
            </c:dLbl>
            <c:dLbl>
              <c:idx val="1"/>
              <c:layout>
                <c:manualLayout>
                  <c:x val="-1.9388887431573607E-2"/>
                  <c:y val="2.60938355777233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9E5-499F-A3F5-E2FCB2CCE44A}"/>
                </c:ext>
              </c:extLst>
            </c:dLbl>
            <c:dLbl>
              <c:idx val="2"/>
              <c:layout>
                <c:manualLayout>
                  <c:x val="-2.6655895874786711E-2"/>
                  <c:y val="-1.76444613498688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9E5-499F-A3F5-E2FCB2CCE44A}"/>
                </c:ext>
              </c:extLst>
            </c:dLbl>
            <c:dLbl>
              <c:idx val="3"/>
              <c:layout>
                <c:manualLayout>
                  <c:x val="-3.6735089539293553E-2"/>
                  <c:y val="2.12165691570993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9E5-499F-A3F5-E2FCB2CCE44A}"/>
                </c:ext>
              </c:extLst>
            </c:dLbl>
            <c:dLbl>
              <c:idx val="4"/>
              <c:layout>
                <c:manualLayout>
                  <c:x val="-2.8230861055327589E-2"/>
                  <c:y val="-3.01260386272870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9E5-499F-A3F5-E2FCB2CCE44A}"/>
                </c:ext>
              </c:extLst>
            </c:dLbl>
            <c:dLbl>
              <c:idx val="5"/>
              <c:layout>
                <c:manualLayout>
                  <c:x val="-2.6655895874786735E-2"/>
                  <c:y val="2.12165691570993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9E5-499F-A3F5-E2FCB2CCE44A}"/>
                </c:ext>
              </c:extLst>
            </c:dLbl>
            <c:dLbl>
              <c:idx val="6"/>
              <c:layout>
                <c:manualLayout>
                  <c:x val="-2.3776126256356184E-2"/>
                  <c:y val="-1.76444613498688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9E5-499F-A3F5-E2FCB2CCE44A}"/>
                </c:ext>
              </c:extLst>
            </c:dLbl>
            <c:dLbl>
              <c:idx val="7"/>
              <c:layout>
                <c:manualLayout>
                  <c:x val="-2.2133598989380207E-2"/>
                  <c:y val="2.44156594686360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9E5-499F-A3F5-E2FCB2CCE44A}"/>
                </c:ext>
              </c:extLst>
            </c:dLbl>
            <c:dLbl>
              <c:idx val="8"/>
              <c:layout>
                <c:manualLayout>
                  <c:x val="-1.6374025229174038E-2"/>
                  <c:y val="3.36982538002600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9E5-499F-A3F5-E2FCB2CCE44A}"/>
                </c:ext>
              </c:extLst>
            </c:dLbl>
            <c:dLbl>
              <c:idx val="9"/>
              <c:layout>
                <c:manualLayout>
                  <c:x val="-3.3990434815533759E-2"/>
                  <c:y val="-1.78542540107629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9E5-499F-A3F5-E2FCB2CCE44A}"/>
                </c:ext>
              </c:extLst>
            </c:dLbl>
            <c:dLbl>
              <c:idx val="10"/>
              <c:layout>
                <c:manualLayout>
                  <c:x val="-2.6656010988341861E-2"/>
                  <c:y val="2.43106516429948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9E5-499F-A3F5-E2FCB2CCE44A}"/>
                </c:ext>
              </c:extLst>
            </c:dLbl>
            <c:dLbl>
              <c:idx val="11"/>
              <c:layout>
                <c:manualLayout>
                  <c:x val="-2.9535665493217237E-2"/>
                  <c:y val="3.91524293910846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9E5-499F-A3F5-E2FCB2CCE44A}"/>
                </c:ext>
              </c:extLst>
            </c:dLbl>
            <c:dLbl>
              <c:idx val="12"/>
              <c:layout>
                <c:manualLayout>
                  <c:x val="-2.8095780684001974E-2"/>
                  <c:y val="2.71951892350944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9E5-499F-A3F5-E2FCB2CCE44A}"/>
                </c:ext>
              </c:extLst>
            </c:dLbl>
            <c:dLbl>
              <c:idx val="17"/>
              <c:layout>
                <c:manualLayout>
                  <c:x val="-2.5216011065571448E-2"/>
                  <c:y val="-2.96017015058590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9E5-499F-A3F5-E2FCB2CCE44A}"/>
                </c:ext>
              </c:extLst>
            </c:dLbl>
            <c:dLbl>
              <c:idx val="18"/>
              <c:layout>
                <c:manualLayout>
                  <c:x val="-1.9456471828710395E-2"/>
                  <c:y val="2.71951892350944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9E5-499F-A3F5-E2FCB2CCE44A}"/>
                </c:ext>
              </c:extLst>
            </c:dLbl>
            <c:dLbl>
              <c:idx val="19"/>
              <c:layout>
                <c:manualLayout>
                  <c:x val="-2.3776126256356184E-2"/>
                  <c:y val="-2.96017015058590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9E5-499F-A3F5-E2FCB2CCE44A}"/>
                </c:ext>
              </c:extLst>
            </c:dLbl>
            <c:dLbl>
              <c:idx val="20"/>
              <c:layout>
                <c:manualLayout>
                  <c:x val="-2.6655895874786711E-2"/>
                  <c:y val="2.42058791960968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9E5-499F-A3F5-E2FCB2CCE44A}"/>
                </c:ext>
              </c:extLst>
            </c:dLbl>
            <c:dLbl>
              <c:idx val="21"/>
              <c:layout>
                <c:manualLayout>
                  <c:x val="-2.99409051399721E-2"/>
                  <c:y val="-2.9811502425656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A9E5-499F-A3F5-E2FCB2CCE44A}"/>
                </c:ext>
              </c:extLst>
            </c:dLbl>
            <c:dLbl>
              <c:idx val="22"/>
              <c:layout>
                <c:manualLayout>
                  <c:x val="-3.9614859157724072E-2"/>
                  <c:y val="1.52379490791042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9E5-499F-A3F5-E2FCB2CCE44A}"/>
                </c:ext>
              </c:extLst>
            </c:dLbl>
            <c:dLbl>
              <c:idx val="23"/>
              <c:layout>
                <c:manualLayout>
                  <c:x val="-1.9456471828710395E-2"/>
                  <c:y val="2.42058791960968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9E5-499F-A3F5-E2FCB2CCE44A}"/>
                </c:ext>
              </c:extLst>
            </c:dLbl>
            <c:dLbl>
              <c:idx val="24"/>
              <c:layout>
                <c:manualLayout>
                  <c:x val="-2.2336241447140921E-2"/>
                  <c:y val="-1.76444613498688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9E5-499F-A3F5-E2FCB2CCE44A}"/>
                </c:ext>
              </c:extLst>
            </c:dLbl>
            <c:dLbl>
              <c:idx val="25"/>
              <c:layout>
                <c:manualLayout>
                  <c:x val="-7.5372742013611119E-3"/>
                  <c:y val="-1.16658577896802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9E5-499F-A3F5-E2FCB2CCE44A}"/>
                </c:ext>
              </c:extLst>
            </c:dLbl>
            <c:dLbl>
              <c:idx val="26"/>
              <c:layout>
                <c:manualLayout>
                  <c:x val="-3.3676010800803076E-2"/>
                  <c:y val="-3.48097287435898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9A0-4604-85BD-8CE42BC31BF0}"/>
                </c:ext>
              </c:extLst>
            </c:dLbl>
            <c:dLbl>
              <c:idx val="28"/>
              <c:layout>
                <c:manualLayout>
                  <c:x val="-3.7409336031199787E-2"/>
                  <c:y val="1.791967338825720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A9E5-499F-A3F5-E2FCB2CCE44A}"/>
                </c:ext>
              </c:extLst>
            </c:dLbl>
            <c:dLbl>
              <c:idx val="29"/>
              <c:layout>
                <c:manualLayout>
                  <c:x val="-2.2611466517996878E-2"/>
                  <c:y val="5.15713453250655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9A0-4604-85BD-8CE42BC31BF0}"/>
                </c:ext>
              </c:extLst>
            </c:dLbl>
            <c:dLbl>
              <c:idx val="31"/>
              <c:layout>
                <c:manualLayout>
                  <c:x val="-9.6430486239113631E-3"/>
                  <c:y val="-3.57615905877474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31D-4A5A-B73A-8DBA21E034D1}"/>
                </c:ext>
              </c:extLst>
            </c:dLbl>
            <c:spPr>
              <a:noFill/>
              <a:ln>
                <a:noFill/>
              </a:ln>
              <a:effectLst/>
            </c:spPr>
            <c:txPr>
              <a:bodyPr/>
              <a:lstStyle/>
              <a:p>
                <a:pPr>
                  <a:defRPr sz="1000">
                    <a:solidFill>
                      <a:srgbClr val="D14441"/>
                    </a:solidFill>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גיליון1!$A$2:$A$33</c:f>
              <c:strCache>
                <c:ptCount val="32"/>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strCache>
            </c:strRef>
          </c:cat>
          <c:val>
            <c:numRef>
              <c:f>גיליון1!$C$2:$C$33</c:f>
              <c:numCache>
                <c:formatCode>0</c:formatCode>
                <c:ptCount val="32"/>
                <c:pt idx="0">
                  <c:v>70</c:v>
                </c:pt>
                <c:pt idx="1">
                  <c:v>145</c:v>
                </c:pt>
                <c:pt idx="2">
                  <c:v>159</c:v>
                </c:pt>
                <c:pt idx="3">
                  <c:v>125</c:v>
                </c:pt>
                <c:pt idx="4">
                  <c:v>291</c:v>
                </c:pt>
                <c:pt idx="5">
                  <c:v>144</c:v>
                </c:pt>
                <c:pt idx="6">
                  <c:v>159</c:v>
                </c:pt>
                <c:pt idx="7">
                  <c:v>142</c:v>
                </c:pt>
                <c:pt idx="8">
                  <c:v>178</c:v>
                </c:pt>
                <c:pt idx="9">
                  <c:v>370</c:v>
                </c:pt>
                <c:pt idx="10">
                  <c:v>314.7</c:v>
                </c:pt>
                <c:pt idx="11">
                  <c:v>370.1</c:v>
                </c:pt>
                <c:pt idx="12">
                  <c:v>243.7</c:v>
                </c:pt>
                <c:pt idx="13">
                  <c:v>297.2</c:v>
                </c:pt>
                <c:pt idx="14">
                  <c:v>410.6</c:v>
                </c:pt>
                <c:pt idx="15">
                  <c:v>338.1</c:v>
                </c:pt>
                <c:pt idx="16">
                  <c:v>378.7</c:v>
                </c:pt>
                <c:pt idx="17">
                  <c:v>480.4</c:v>
                </c:pt>
                <c:pt idx="18">
                  <c:v>282.2</c:v>
                </c:pt>
                <c:pt idx="19">
                  <c:v>313.2</c:v>
                </c:pt>
                <c:pt idx="20">
                  <c:v>242.7</c:v>
                </c:pt>
                <c:pt idx="21">
                  <c:v>469.2</c:v>
                </c:pt>
                <c:pt idx="22">
                  <c:v>287.89999999999998</c:v>
                </c:pt>
                <c:pt idx="23">
                  <c:v>259.3</c:v>
                </c:pt>
                <c:pt idx="24">
                  <c:v>383.2</c:v>
                </c:pt>
                <c:pt idx="25">
                  <c:v>314.7</c:v>
                </c:pt>
                <c:pt idx="26">
                  <c:v>466</c:v>
                </c:pt>
                <c:pt idx="27">
                  <c:v>537</c:v>
                </c:pt>
                <c:pt idx="28">
                  <c:v>410.7</c:v>
                </c:pt>
                <c:pt idx="29">
                  <c:v>397.77499999999998</c:v>
                </c:pt>
                <c:pt idx="30">
                  <c:v>414.80399999999997</c:v>
                </c:pt>
                <c:pt idx="31">
                  <c:v>389.66699999999997</c:v>
                </c:pt>
              </c:numCache>
            </c:numRef>
          </c:val>
          <c:smooth val="0"/>
          <c:extLst>
            <c:ext xmlns:c16="http://schemas.microsoft.com/office/drawing/2014/chart" uri="{C3380CC4-5D6E-409C-BE32-E72D297353CC}">
              <c16:uniqueId val="{00000021-A9E5-499F-A3F5-E2FCB2CCE44A}"/>
            </c:ext>
          </c:extLst>
        </c:ser>
        <c:ser>
          <c:idx val="2"/>
          <c:order val="2"/>
          <c:tx>
            <c:strRef>
              <c:f>גיליון1!$D$1</c:f>
              <c:strCache>
                <c:ptCount val="1"/>
                <c:pt idx="0">
                  <c:v>לא למגורים </c:v>
                </c:pt>
              </c:strCache>
            </c:strRef>
          </c:tx>
          <c:spPr>
            <a:ln>
              <a:solidFill>
                <a:schemeClr val="accent1">
                  <a:lumMod val="50000"/>
                </a:schemeClr>
              </a:solidFill>
            </a:ln>
          </c:spPr>
          <c:marker>
            <c:symbol val="circle"/>
            <c:size val="7"/>
            <c:spPr>
              <a:solidFill>
                <a:srgbClr val="002060"/>
              </a:solidFill>
              <a:ln>
                <a:noFill/>
              </a:ln>
            </c:spPr>
          </c:marker>
          <c:dLbls>
            <c:dLbl>
              <c:idx val="0"/>
              <c:layout>
                <c:manualLayout>
                  <c:x val="-2.7224205687668111E-2"/>
                  <c:y val="-2.55271344119659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A9E5-499F-A3F5-E2FCB2CCE44A}"/>
                </c:ext>
              </c:extLst>
            </c:dLbl>
            <c:dLbl>
              <c:idx val="1"/>
              <c:layout>
                <c:manualLayout>
                  <c:x val="-2.4209343485268542E-2"/>
                  <c:y val="2.08858372461539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A9E5-499F-A3F5-E2FCB2CCE44A}"/>
                </c:ext>
              </c:extLst>
            </c:dLbl>
            <c:dLbl>
              <c:idx val="2"/>
              <c:layout>
                <c:manualLayout>
                  <c:x val="-2.1194481282868972E-2"/>
                  <c:y val="3.01684315777779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A9E5-499F-A3F5-E2FCB2CCE44A}"/>
                </c:ext>
              </c:extLst>
            </c:dLbl>
            <c:dLbl>
              <c:idx val="3"/>
              <c:layout>
                <c:manualLayout>
                  <c:x val="-2.2701912384068757E-2"/>
                  <c:y val="3.3262629688319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A9E5-499F-A3F5-E2FCB2CCE44A}"/>
                </c:ext>
              </c:extLst>
            </c:dLbl>
            <c:dLbl>
              <c:idx val="5"/>
              <c:layout>
                <c:manualLayout>
                  <c:x val="-2.6655895874786735E-2"/>
                  <c:y val="-2.71951892350944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A9E5-499F-A3F5-E2FCB2CCE44A}"/>
                </c:ext>
              </c:extLst>
            </c:dLbl>
            <c:dLbl>
              <c:idx val="7"/>
              <c:layout>
                <c:manualLayout>
                  <c:x val="-4.1054743966939339E-2"/>
                  <c:y val="-1.22486390401066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A9E5-499F-A3F5-E2FCB2CCE44A}"/>
                </c:ext>
              </c:extLst>
            </c:dLbl>
            <c:dLbl>
              <c:idx val="8"/>
              <c:layout>
                <c:manualLayout>
                  <c:x val="-2.8095780684001974E-2"/>
                  <c:y val="-2.71951892350944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A9E5-499F-A3F5-E2FCB2CCE44A}"/>
                </c:ext>
              </c:extLst>
            </c:dLbl>
            <c:dLbl>
              <c:idx val="9"/>
              <c:layout>
                <c:manualLayout>
                  <c:x val="-1.6576702210279872E-2"/>
                  <c:y val="1.46551513108712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A9E5-499F-A3F5-E2FCB2CCE44A}"/>
                </c:ext>
              </c:extLst>
            </c:dLbl>
            <c:dLbl>
              <c:idx val="10"/>
              <c:layout>
                <c:manualLayout>
                  <c:x val="-3.3855319920863075E-2"/>
                  <c:y val="-2.42058791960968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A9E5-499F-A3F5-E2FCB2CCE44A}"/>
                </c:ext>
              </c:extLst>
            </c:dLbl>
            <c:dLbl>
              <c:idx val="11"/>
              <c:layout>
                <c:manualLayout>
                  <c:x val="-2.9535665493217237E-2"/>
                  <c:y val="-2.71951892350944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A9E5-499F-A3F5-E2FCB2CCE44A}"/>
                </c:ext>
              </c:extLst>
            </c:dLbl>
            <c:dLbl>
              <c:idx val="12"/>
              <c:layout>
                <c:manualLayout>
                  <c:x val="-1.3696932591849346E-2"/>
                  <c:y val="-2.71951892350944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A9E5-499F-A3F5-E2FCB2CCE44A}"/>
                </c:ext>
              </c:extLst>
            </c:dLbl>
            <c:dLbl>
              <c:idx val="13"/>
              <c:layout>
                <c:manualLayout>
                  <c:x val="-3.1746498991267462E-2"/>
                  <c:y val="3.01684315777779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9A0-4604-85BD-8CE42BC31BF0}"/>
                </c:ext>
              </c:extLst>
            </c:dLbl>
            <c:dLbl>
              <c:idx val="14"/>
              <c:layout>
                <c:manualLayout>
                  <c:x val="-3.744458855380265E-2"/>
                  <c:y val="-2.55271344119659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9A0-4604-85BD-8CE42BC31BF0}"/>
                </c:ext>
              </c:extLst>
            </c:dLbl>
            <c:dLbl>
              <c:idx val="15"/>
              <c:layout>
                <c:manualLayout>
                  <c:x val="-1.7847984238205449E-2"/>
                  <c:y val="-3.17155306330485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9A0-4604-85BD-8CE42BC31BF0}"/>
                </c:ext>
              </c:extLst>
            </c:dLbl>
            <c:dLbl>
              <c:idx val="17"/>
              <c:layout>
                <c:manualLayout>
                  <c:x val="-3.9614859157724072E-2"/>
                  <c:y val="-1.2248639040106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A9E5-499F-A3F5-E2FCB2CCE44A}"/>
                </c:ext>
              </c:extLst>
            </c:dLbl>
            <c:dLbl>
              <c:idx val="23"/>
              <c:layout>
                <c:manualLayout>
                  <c:x val="-1.9611231101511879E-2"/>
                  <c:y val="3.08647438420213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A9E5-499F-A3F5-E2FCB2CCE44A}"/>
                </c:ext>
              </c:extLst>
            </c:dLbl>
            <c:dLbl>
              <c:idx val="24"/>
              <c:layout>
                <c:manualLayout>
                  <c:x val="-1.9355415339405234E-2"/>
                  <c:y val="3.3262629688319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9A0-4604-85BD-8CE42BC31BF0}"/>
                </c:ext>
              </c:extLst>
            </c:dLbl>
            <c:dLbl>
              <c:idx val="25"/>
              <c:layout>
                <c:manualLayout>
                  <c:x val="-3.8025008875445715E-2"/>
                  <c:y val="-2.03249833839125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A9E5-499F-A3F5-E2FCB2CCE44A}"/>
                </c:ext>
              </c:extLst>
            </c:dLbl>
            <c:dLbl>
              <c:idx val="26"/>
              <c:layout>
                <c:manualLayout>
                  <c:x val="-2.0862846440604908E-2"/>
                  <c:y val="2.3980035356695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9A0-4604-85BD-8CE42BC31BF0}"/>
                </c:ext>
              </c:extLst>
            </c:dLbl>
            <c:dLbl>
              <c:idx val="27"/>
              <c:layout>
                <c:manualLayout>
                  <c:x val="-2.3877708643004477E-2"/>
                  <c:y val="-1.93387381908832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A9E5-499F-A3F5-E2FCB2CCE44A}"/>
                </c:ext>
              </c:extLst>
            </c:dLbl>
            <c:dLbl>
              <c:idx val="28"/>
              <c:layout>
                <c:manualLayout>
                  <c:x val="-8.436510266139818E-3"/>
                  <c:y val="2.06449384296109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A9E5-499F-A3F5-E2FCB2CCE44A}"/>
                </c:ext>
              </c:extLst>
            </c:dLbl>
            <c:dLbl>
              <c:idx val="29"/>
              <c:layout>
                <c:manualLayout>
                  <c:x val="-1.959660431559742E-2"/>
                  <c:y val="-4.0998067714021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9A0-4604-85BD-8CE42BC31BF0}"/>
                </c:ext>
              </c:extLst>
            </c:dLbl>
            <c:dLbl>
              <c:idx val="30"/>
              <c:layout>
                <c:manualLayout>
                  <c:x val="-2.5784668333703575E-2"/>
                  <c:y val="2.01544935033362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31D-4A5A-B73A-8DBA21E034D1}"/>
                </c:ext>
              </c:extLst>
            </c:dLbl>
            <c:dLbl>
              <c:idx val="31"/>
              <c:layout>
                <c:manualLayout>
                  <c:x val="0"/>
                  <c:y val="3.71804175954210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31D-4A5A-B73A-8DBA21E034D1}"/>
                </c:ext>
              </c:extLst>
            </c:dLbl>
            <c:numFmt formatCode="#,##0" sourceLinked="0"/>
            <c:spPr>
              <a:noFill/>
              <a:ln>
                <a:noFill/>
              </a:ln>
              <a:effectLst/>
            </c:spPr>
            <c:txPr>
              <a:bodyPr/>
              <a:lstStyle/>
              <a:p>
                <a:pPr>
                  <a:defRPr sz="1000" b="0">
                    <a:solidFill>
                      <a:schemeClr val="accent1">
                        <a:lumMod val="50000"/>
                      </a:schemeClr>
                    </a:solidFill>
                  </a:defRPr>
                </a:pPr>
                <a:endParaRPr lang="he-I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גיליון1!$A$2:$A$33</c:f>
              <c:strCache>
                <c:ptCount val="32"/>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strCache>
            </c:strRef>
          </c:cat>
          <c:val>
            <c:numRef>
              <c:f>גיליון1!$D$2:$D$33</c:f>
              <c:numCache>
                <c:formatCode>0</c:formatCode>
                <c:ptCount val="32"/>
                <c:pt idx="0">
                  <c:v>76</c:v>
                </c:pt>
                <c:pt idx="1">
                  <c:v>50</c:v>
                </c:pt>
                <c:pt idx="2">
                  <c:v>65</c:v>
                </c:pt>
                <c:pt idx="3">
                  <c:v>65</c:v>
                </c:pt>
                <c:pt idx="4">
                  <c:v>126</c:v>
                </c:pt>
                <c:pt idx="5">
                  <c:v>256</c:v>
                </c:pt>
                <c:pt idx="6">
                  <c:v>114</c:v>
                </c:pt>
                <c:pt idx="7">
                  <c:v>199</c:v>
                </c:pt>
                <c:pt idx="8">
                  <c:v>219</c:v>
                </c:pt>
                <c:pt idx="9">
                  <c:v>229</c:v>
                </c:pt>
                <c:pt idx="10">
                  <c:v>390</c:v>
                </c:pt>
                <c:pt idx="11">
                  <c:v>369.1</c:v>
                </c:pt>
                <c:pt idx="12">
                  <c:v>386.8</c:v>
                </c:pt>
                <c:pt idx="13">
                  <c:v>80.900000000000006</c:v>
                </c:pt>
                <c:pt idx="14">
                  <c:v>141.60000000000002</c:v>
                </c:pt>
                <c:pt idx="15">
                  <c:v>156.89999999999998</c:v>
                </c:pt>
                <c:pt idx="16">
                  <c:v>96.600000000000023</c:v>
                </c:pt>
                <c:pt idx="17">
                  <c:v>255.30000000000007</c:v>
                </c:pt>
                <c:pt idx="18">
                  <c:v>116.69999999999999</c:v>
                </c:pt>
                <c:pt idx="19">
                  <c:v>120.69999999999999</c:v>
                </c:pt>
                <c:pt idx="20">
                  <c:v>68.100000000000023</c:v>
                </c:pt>
                <c:pt idx="21">
                  <c:v>150.59999999999997</c:v>
                </c:pt>
                <c:pt idx="22">
                  <c:v>149.20000000000005</c:v>
                </c:pt>
                <c:pt idx="23">
                  <c:v>98.399999999999977</c:v>
                </c:pt>
                <c:pt idx="24">
                  <c:v>128.60000000000002</c:v>
                </c:pt>
                <c:pt idx="25">
                  <c:v>259</c:v>
                </c:pt>
                <c:pt idx="26">
                  <c:v>160</c:v>
                </c:pt>
                <c:pt idx="27">
                  <c:v>306.5</c:v>
                </c:pt>
                <c:pt idx="28">
                  <c:v>87.199999999999989</c:v>
                </c:pt>
                <c:pt idx="29">
                  <c:v>467.46000000000004</c:v>
                </c:pt>
                <c:pt idx="30">
                  <c:v>183.59400000000005</c:v>
                </c:pt>
                <c:pt idx="31">
                  <c:v>256.02699999999999</c:v>
                </c:pt>
              </c:numCache>
            </c:numRef>
          </c:val>
          <c:smooth val="0"/>
          <c:extLst>
            <c:ext xmlns:c16="http://schemas.microsoft.com/office/drawing/2014/chart" uri="{C3380CC4-5D6E-409C-BE32-E72D297353CC}">
              <c16:uniqueId val="{00000032-A9E5-499F-A3F5-E2FCB2CCE44A}"/>
            </c:ext>
          </c:extLst>
        </c:ser>
        <c:dLbls>
          <c:showLegendKey val="0"/>
          <c:showVal val="0"/>
          <c:showCatName val="0"/>
          <c:showSerName val="0"/>
          <c:showPercent val="0"/>
          <c:showBubbleSize val="0"/>
        </c:dLbls>
        <c:smooth val="0"/>
        <c:axId val="160533888"/>
        <c:axId val="160650368"/>
      </c:lineChart>
      <c:catAx>
        <c:axId val="160533888"/>
        <c:scaling>
          <c:orientation val="minMax"/>
        </c:scaling>
        <c:delete val="0"/>
        <c:axPos val="b"/>
        <c:numFmt formatCode="General" sourceLinked="1"/>
        <c:majorTickMark val="out"/>
        <c:minorTickMark val="none"/>
        <c:tickLblPos val="nextTo"/>
        <c:txPr>
          <a:bodyPr/>
          <a:lstStyle/>
          <a:p>
            <a:pPr>
              <a:defRPr sz="1200"/>
            </a:pPr>
            <a:endParaRPr lang="he-IL"/>
          </a:p>
        </c:txPr>
        <c:crossAx val="160650368"/>
        <c:crosses val="autoZero"/>
        <c:auto val="1"/>
        <c:lblAlgn val="ctr"/>
        <c:lblOffset val="100"/>
        <c:noMultiLvlLbl val="0"/>
      </c:catAx>
      <c:valAx>
        <c:axId val="160650368"/>
        <c:scaling>
          <c:orientation val="minMax"/>
        </c:scaling>
        <c:delete val="0"/>
        <c:axPos val="l"/>
        <c:title>
          <c:tx>
            <c:rich>
              <a:bodyPr rot="0" vert="horz"/>
              <a:lstStyle/>
              <a:p>
                <a:pPr>
                  <a:defRPr lang="he-IL" sz="1200" b="1" i="0" u="none" strike="noStrike" kern="1200" baseline="0" dirty="0" smtClean="0">
                    <a:solidFill>
                      <a:srgbClr val="5E5E5E"/>
                    </a:solidFill>
                    <a:latin typeface="+mn-lt"/>
                    <a:ea typeface="+mn-ea"/>
                    <a:cs typeface="+mn-cs"/>
                  </a:defRPr>
                </a:pPr>
                <a:r>
                  <a:rPr lang="he-IL" sz="1200" b="1" i="0" u="none" strike="noStrike" kern="1200" baseline="0" dirty="0">
                    <a:solidFill>
                      <a:srgbClr val="5E5E5E"/>
                    </a:solidFill>
                    <a:latin typeface="+mn-lt"/>
                    <a:ea typeface="+mn-ea"/>
                    <a:cs typeface="+mn-cs"/>
                  </a:rPr>
                  <a:t>אלפי מ"ר</a:t>
                </a:r>
              </a:p>
            </c:rich>
          </c:tx>
          <c:layout>
            <c:manualLayout>
              <c:xMode val="edge"/>
              <c:yMode val="edge"/>
              <c:x val="1.2059448809598276E-2"/>
              <c:y val="0"/>
            </c:manualLayout>
          </c:layout>
          <c:overlay val="0"/>
        </c:title>
        <c:numFmt formatCode="0" sourceLinked="1"/>
        <c:majorTickMark val="out"/>
        <c:minorTickMark val="none"/>
        <c:tickLblPos val="nextTo"/>
        <c:txPr>
          <a:bodyPr/>
          <a:lstStyle/>
          <a:p>
            <a:pPr>
              <a:defRPr sz="1200">
                <a:solidFill>
                  <a:srgbClr val="5E5E5E"/>
                </a:solidFill>
              </a:defRPr>
            </a:pPr>
            <a:endParaRPr lang="he-IL"/>
          </a:p>
        </c:txPr>
        <c:crossAx val="160533888"/>
        <c:crosses val="autoZero"/>
        <c:crossBetween val="between"/>
      </c:valAx>
    </c:plotArea>
    <c:legend>
      <c:legendPos val="b"/>
      <c:layout>
        <c:manualLayout>
          <c:xMode val="edge"/>
          <c:yMode val="edge"/>
          <c:x val="0.2915126050320424"/>
          <c:y val="0.93021974166613064"/>
          <c:w val="0.48244496975675016"/>
          <c:h val="6.4221207059855873E-2"/>
        </c:manualLayout>
      </c:layout>
      <c:overlay val="0"/>
    </c:legend>
    <c:plotVisOnly val="1"/>
    <c:dispBlanksAs val="gap"/>
    <c:showDLblsOverMax val="0"/>
  </c:chart>
  <c:txPr>
    <a:bodyPr/>
    <a:lstStyle/>
    <a:p>
      <a:pPr>
        <a:defRPr sz="1400"/>
      </a:pPr>
      <a:endParaRPr lang="he-IL"/>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15839910223426"/>
          <c:y val="0.28518695946003747"/>
          <c:w val="0.41508485035028475"/>
          <c:h val="0.60277530646637634"/>
        </c:manualLayout>
      </c:layout>
      <c:pieChart>
        <c:varyColors val="1"/>
        <c:ser>
          <c:idx val="0"/>
          <c:order val="0"/>
          <c:tx>
            <c:strRef>
              <c:f>גיליון1!$B$1</c:f>
              <c:strCache>
                <c:ptCount val="1"/>
                <c:pt idx="0">
                  <c:v>מכירות</c:v>
                </c:pt>
              </c:strCache>
            </c:strRef>
          </c:tx>
          <c:dPt>
            <c:idx val="0"/>
            <c:bubble3D val="0"/>
            <c:spPr>
              <a:solidFill>
                <a:srgbClr val="002060"/>
              </a:solidFill>
            </c:spPr>
            <c:extLst>
              <c:ext xmlns:c16="http://schemas.microsoft.com/office/drawing/2014/chart" uri="{C3380CC4-5D6E-409C-BE32-E72D297353CC}">
                <c16:uniqueId val="{00000001-5946-47BF-AF3E-6B66794AC6B0}"/>
              </c:ext>
            </c:extLst>
          </c:dPt>
          <c:dPt>
            <c:idx val="1"/>
            <c:bubble3D val="0"/>
            <c:spPr>
              <a:solidFill>
                <a:srgbClr val="00B0F0"/>
              </a:solidFill>
            </c:spPr>
            <c:extLst>
              <c:ext xmlns:c16="http://schemas.microsoft.com/office/drawing/2014/chart" uri="{C3380CC4-5D6E-409C-BE32-E72D297353CC}">
                <c16:uniqueId val="{00000003-5946-47BF-AF3E-6B66794AC6B0}"/>
              </c:ext>
            </c:extLst>
          </c:dPt>
          <c:dPt>
            <c:idx val="2"/>
            <c:bubble3D val="0"/>
            <c:spPr>
              <a:solidFill>
                <a:schemeClr val="tx2">
                  <a:lumMod val="20000"/>
                  <a:lumOff val="80000"/>
                </a:schemeClr>
              </a:solidFill>
            </c:spPr>
            <c:extLst>
              <c:ext xmlns:c16="http://schemas.microsoft.com/office/drawing/2014/chart" uri="{C3380CC4-5D6E-409C-BE32-E72D297353CC}">
                <c16:uniqueId val="{00000005-5946-47BF-AF3E-6B66794AC6B0}"/>
              </c:ext>
            </c:extLst>
          </c:dPt>
          <c:dPt>
            <c:idx val="3"/>
            <c:bubble3D val="0"/>
            <c:spPr>
              <a:solidFill>
                <a:schemeClr val="accent5">
                  <a:lumMod val="75000"/>
                </a:schemeClr>
              </a:solidFill>
            </c:spPr>
            <c:extLst>
              <c:ext xmlns:c16="http://schemas.microsoft.com/office/drawing/2014/chart" uri="{C3380CC4-5D6E-409C-BE32-E72D297353CC}">
                <c16:uniqueId val="{00000007-5946-47BF-AF3E-6B66794AC6B0}"/>
              </c:ext>
            </c:extLst>
          </c:dPt>
          <c:dLbls>
            <c:dLbl>
              <c:idx val="0"/>
              <c:layout>
                <c:manualLayout>
                  <c:x val="4.3575732048735098E-2"/>
                  <c:y val="-6.370351677117462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946-47BF-AF3E-6B66794AC6B0}"/>
                </c:ext>
              </c:extLst>
            </c:dLbl>
            <c:dLbl>
              <c:idx val="1"/>
              <c:layout>
                <c:manualLayout>
                  <c:x val="-3.0407470188610335E-2"/>
                  <c:y val="-7.151060335166856E-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946-47BF-AF3E-6B66794AC6B0}"/>
                </c:ext>
              </c:extLst>
            </c:dLbl>
            <c:dLbl>
              <c:idx val="2"/>
              <c:layout>
                <c:manualLayout>
                  <c:x val="-6.709919015520921E-2"/>
                  <c:y val="-3.046538833331907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946-47BF-AF3E-6B66794AC6B0}"/>
                </c:ext>
              </c:extLst>
            </c:dLbl>
            <c:dLbl>
              <c:idx val="3"/>
              <c:layout>
                <c:manualLayout>
                  <c:x val="-7.3563847256115072E-3"/>
                  <c:y val="-7.4459246173982224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946-47BF-AF3E-6B66794AC6B0}"/>
                </c:ext>
              </c:extLst>
            </c:dLbl>
            <c:numFmt formatCode="0%" sourceLinked="0"/>
            <c:spPr>
              <a:noFill/>
              <a:ln>
                <a:noFill/>
              </a:ln>
              <a:effectLst/>
            </c:spPr>
            <c:txPr>
              <a:bodyPr/>
              <a:lstStyle/>
              <a:p>
                <a:pPr>
                  <a:defRPr sz="1400"/>
                </a:pPr>
                <a:endParaRPr lang="he-IL"/>
              </a:p>
            </c:txPr>
            <c:showLegendKey val="0"/>
            <c:showVal val="0"/>
            <c:showCatName val="1"/>
            <c:showSerName val="0"/>
            <c:showPercent val="1"/>
            <c:showBubbleSize val="0"/>
            <c:showLeaderLines val="1"/>
            <c:extLst>
              <c:ext xmlns:c15="http://schemas.microsoft.com/office/drawing/2012/chart" uri="{CE6537A1-D6FC-4f65-9D91-7224C49458BB}"/>
            </c:extLst>
          </c:dLbls>
          <c:cat>
            <c:strRef>
              <c:f>גיליון1!$A$2:$A$5</c:f>
              <c:strCache>
                <c:ptCount val="4"/>
                <c:pt idx="0">
                  <c:v>שירותים</c:v>
                </c:pt>
                <c:pt idx="1">
                  <c:v>מסחר</c:v>
                </c:pt>
                <c:pt idx="2">
                  <c:v>אחר</c:v>
                </c:pt>
                <c:pt idx="3">
                  <c:v>תעשייה</c:v>
                </c:pt>
              </c:strCache>
            </c:strRef>
          </c:cat>
          <c:val>
            <c:numRef>
              <c:f>גיליון1!$B$2:$B$5</c:f>
              <c:numCache>
                <c:formatCode>General</c:formatCode>
                <c:ptCount val="4"/>
                <c:pt idx="0">
                  <c:v>0.46</c:v>
                </c:pt>
                <c:pt idx="1">
                  <c:v>0.28999999999999998</c:v>
                </c:pt>
                <c:pt idx="2">
                  <c:v>0.15</c:v>
                </c:pt>
                <c:pt idx="3">
                  <c:v>0.1</c:v>
                </c:pt>
              </c:numCache>
            </c:numRef>
          </c:val>
          <c:extLst>
            <c:ext xmlns:c16="http://schemas.microsoft.com/office/drawing/2014/chart" uri="{C3380CC4-5D6E-409C-BE32-E72D297353CC}">
              <c16:uniqueId val="{00000008-5946-47BF-AF3E-6B66794AC6B0}"/>
            </c:ext>
          </c:extLst>
        </c:ser>
        <c:dLbls>
          <c:showLegendKey val="0"/>
          <c:showVal val="0"/>
          <c:showCatName val="0"/>
          <c:showSerName val="0"/>
          <c:showPercent val="0"/>
          <c:showBubbleSize val="0"/>
          <c:showLeaderLines val="1"/>
        </c:dLbls>
        <c:firstSliceAng val="358"/>
      </c:pieChart>
    </c:plotArea>
    <c:plotVisOnly val="1"/>
    <c:dispBlanksAs val="gap"/>
    <c:showDLblsOverMax val="0"/>
  </c:chart>
  <c:txPr>
    <a:bodyPr/>
    <a:lstStyle/>
    <a:p>
      <a:pPr>
        <a:defRPr sz="1800"/>
      </a:pPr>
      <a:endParaRPr lang="he-I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740751504902062"/>
          <c:y val="0.16923781259714232"/>
          <c:w val="0.40855720752612046"/>
          <c:h val="0.53139146968768791"/>
        </c:manualLayout>
      </c:layout>
      <c:pieChart>
        <c:varyColors val="1"/>
        <c:ser>
          <c:idx val="0"/>
          <c:order val="0"/>
          <c:tx>
            <c:strRef>
              <c:f>גיליון1!$B$1</c:f>
              <c:strCache>
                <c:ptCount val="1"/>
                <c:pt idx="0">
                  <c:v>אוכלוסייה, לפי קבוצות אוכלוסייה ודת</c:v>
                </c:pt>
              </c:strCache>
            </c:strRef>
          </c:tx>
          <c:spPr>
            <a:effectLst>
              <a:outerShdw dir="5400000" sx="1000" sy="1000" algn="ctr" rotWithShape="0">
                <a:sysClr val="window" lastClr="FFFFFF">
                  <a:lumMod val="95000"/>
                  <a:alpha val="43000"/>
                </a:sysClr>
              </a:outerShdw>
            </a:effectLst>
            <a:scene3d>
              <a:camera prst="orthographicFront"/>
              <a:lightRig rig="threePt" dir="t"/>
            </a:scene3d>
            <a:sp3d prstMaterial="dkEdge"/>
          </c:spPr>
          <c:dPt>
            <c:idx val="0"/>
            <c:bubble3D val="0"/>
            <c:spPr>
              <a:solidFill>
                <a:srgbClr val="224F77"/>
              </a:solidFill>
              <a:effectLst>
                <a:outerShdw dir="5400000" sx="1000" sy="1000" algn="ctr" rotWithShape="0">
                  <a:sysClr val="window" lastClr="FFFFFF">
                    <a:lumMod val="95000"/>
                    <a:alpha val="43000"/>
                  </a:sysClr>
                </a:outerShdw>
              </a:effectLst>
              <a:scene3d>
                <a:camera prst="orthographicFront"/>
                <a:lightRig rig="threePt" dir="t"/>
              </a:scene3d>
              <a:sp3d prstMaterial="dkEdge"/>
            </c:spPr>
            <c:extLst>
              <c:ext xmlns:c16="http://schemas.microsoft.com/office/drawing/2014/chart" uri="{C3380CC4-5D6E-409C-BE32-E72D297353CC}">
                <c16:uniqueId val="{00000001-31F0-4B77-BAEA-500684D21A19}"/>
              </c:ext>
            </c:extLst>
          </c:dPt>
          <c:dPt>
            <c:idx val="1"/>
            <c:bubble3D val="0"/>
            <c:spPr>
              <a:solidFill>
                <a:srgbClr val="00B0F0"/>
              </a:solidFill>
              <a:effectLst>
                <a:outerShdw dir="5400000" sx="1000" sy="1000" algn="ctr" rotWithShape="0">
                  <a:sysClr val="window" lastClr="FFFFFF">
                    <a:lumMod val="95000"/>
                    <a:alpha val="43000"/>
                  </a:sysClr>
                </a:outerShdw>
              </a:effectLst>
              <a:scene3d>
                <a:camera prst="orthographicFront"/>
                <a:lightRig rig="threePt" dir="t"/>
              </a:scene3d>
              <a:sp3d prstMaterial="dkEdge"/>
            </c:spPr>
            <c:extLst>
              <c:ext xmlns:c16="http://schemas.microsoft.com/office/drawing/2014/chart" uri="{C3380CC4-5D6E-409C-BE32-E72D297353CC}">
                <c16:uniqueId val="{00000003-31F0-4B77-BAEA-500684D21A19}"/>
              </c:ext>
            </c:extLst>
          </c:dPt>
          <c:dPt>
            <c:idx val="2"/>
            <c:bubble3D val="0"/>
            <c:spPr>
              <a:solidFill>
                <a:srgbClr val="EE514D"/>
              </a:solidFill>
              <a:effectLst>
                <a:outerShdw dir="5400000" sx="1000" sy="1000" algn="ctr" rotWithShape="0">
                  <a:sysClr val="window" lastClr="FFFFFF">
                    <a:lumMod val="95000"/>
                    <a:alpha val="43000"/>
                  </a:sysClr>
                </a:outerShdw>
              </a:effectLst>
              <a:scene3d>
                <a:camera prst="orthographicFront"/>
                <a:lightRig rig="threePt" dir="t"/>
              </a:scene3d>
              <a:sp3d prstMaterial="dkEdge"/>
            </c:spPr>
            <c:extLst>
              <c:ext xmlns:c16="http://schemas.microsoft.com/office/drawing/2014/chart" uri="{C3380CC4-5D6E-409C-BE32-E72D297353CC}">
                <c16:uniqueId val="{00000005-31F0-4B77-BAEA-500684D21A19}"/>
              </c:ext>
            </c:extLst>
          </c:dPt>
          <c:dPt>
            <c:idx val="3"/>
            <c:bubble3D val="0"/>
            <c:spPr>
              <a:solidFill>
                <a:srgbClr val="FF9966"/>
              </a:solidFill>
              <a:effectLst>
                <a:outerShdw dir="5400000" sx="1000" sy="1000" algn="ctr" rotWithShape="0">
                  <a:sysClr val="window" lastClr="FFFFFF">
                    <a:lumMod val="95000"/>
                    <a:alpha val="43000"/>
                  </a:sysClr>
                </a:outerShdw>
              </a:effectLst>
              <a:scene3d>
                <a:camera prst="orthographicFront"/>
                <a:lightRig rig="threePt" dir="t"/>
              </a:scene3d>
              <a:sp3d prstMaterial="dkEdge"/>
            </c:spPr>
            <c:extLst>
              <c:ext xmlns:c16="http://schemas.microsoft.com/office/drawing/2014/chart" uri="{C3380CC4-5D6E-409C-BE32-E72D297353CC}">
                <c16:uniqueId val="{00000007-31F0-4B77-BAEA-500684D21A19}"/>
              </c:ext>
            </c:extLst>
          </c:dPt>
          <c:dLbls>
            <c:dLbl>
              <c:idx val="0"/>
              <c:layout>
                <c:manualLayout>
                  <c:x val="-4.9430527925378429E-2"/>
                  <c:y val="-0.14284263254933646"/>
                </c:manualLayout>
              </c:layout>
              <c:tx>
                <c:rich>
                  <a:bodyPr/>
                  <a:lstStyle/>
                  <a:p>
                    <a:r>
                      <a:rPr lang="he-IL" sz="2000" dirty="0">
                        <a:solidFill>
                          <a:srgbClr val="002060"/>
                        </a:solidFill>
                      </a:rPr>
                      <a:t>יהודים </a:t>
                    </a:r>
                  </a:p>
                  <a:p>
                    <a:r>
                      <a:rPr lang="he-IL" sz="1600" dirty="0" smtClean="0">
                        <a:solidFill>
                          <a:schemeClr val="bg1">
                            <a:lumMod val="50000"/>
                          </a:schemeClr>
                        </a:solidFill>
                      </a:rPr>
                      <a:t>414,200</a:t>
                    </a:r>
                    <a:endParaRPr lang="he-IL" sz="1600" dirty="0">
                      <a:solidFill>
                        <a:schemeClr val="bg1">
                          <a:lumMod val="50000"/>
                        </a:schemeClr>
                      </a:solidFill>
                    </a:endParaRPr>
                  </a:p>
                  <a:p>
                    <a:r>
                      <a:rPr lang="he-IL" sz="1400" b="0" dirty="0">
                        <a:solidFill>
                          <a:schemeClr val="bg1">
                            <a:lumMod val="50000"/>
                          </a:schemeClr>
                        </a:solidFill>
                      </a:rPr>
                      <a:t>(</a:t>
                    </a:r>
                    <a:r>
                      <a:rPr lang="he-IL" sz="1400" b="0" dirty="0" smtClean="0">
                        <a:solidFill>
                          <a:schemeClr val="bg1">
                            <a:lumMod val="50000"/>
                          </a:schemeClr>
                        </a:solidFill>
                      </a:rPr>
                      <a:t>90%)</a:t>
                    </a:r>
                    <a:endParaRPr lang="he-IL" sz="1400" b="0" dirty="0">
                      <a:solidFill>
                        <a:schemeClr val="bg1">
                          <a:lumMod val="50000"/>
                        </a:schemeClr>
                      </a:solidFill>
                    </a:endParaRPr>
                  </a:p>
                </c:rich>
              </c:tx>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F0-4B77-BAEA-500684D21A19}"/>
                </c:ext>
              </c:extLst>
            </c:dLbl>
            <c:dLbl>
              <c:idx val="1"/>
              <c:layout>
                <c:manualLayout>
                  <c:x val="0.15659234135113437"/>
                  <c:y val="-0.28215107499987441"/>
                </c:manualLayout>
              </c:layout>
              <c:tx>
                <c:rich>
                  <a:bodyPr/>
                  <a:lstStyle/>
                  <a:p>
                    <a:r>
                      <a:rPr lang="he-IL" sz="2000" dirty="0">
                        <a:solidFill>
                          <a:srgbClr val="00B0F0"/>
                        </a:solidFill>
                      </a:rPr>
                      <a:t>מוסלמים</a:t>
                    </a:r>
                  </a:p>
                  <a:p>
                    <a:r>
                      <a:rPr lang="he-IL" sz="1600" dirty="0" smtClean="0">
                        <a:solidFill>
                          <a:schemeClr val="bg1">
                            <a:lumMod val="50000"/>
                          </a:schemeClr>
                        </a:solidFill>
                      </a:rPr>
                      <a:t>17,200</a:t>
                    </a:r>
                    <a:endParaRPr lang="he-IL" sz="1600" dirty="0">
                      <a:solidFill>
                        <a:schemeClr val="bg1">
                          <a:lumMod val="50000"/>
                        </a:schemeClr>
                      </a:solidFill>
                    </a:endParaRPr>
                  </a:p>
                  <a:p>
                    <a:r>
                      <a:rPr lang="he-IL" sz="1200" b="0" dirty="0">
                        <a:solidFill>
                          <a:schemeClr val="bg1">
                            <a:lumMod val="50000"/>
                          </a:schemeClr>
                        </a:solidFill>
                      </a:rPr>
                      <a:t> </a:t>
                    </a:r>
                    <a:r>
                      <a:rPr lang="he-IL" sz="1400" b="0" dirty="0" smtClean="0">
                        <a:solidFill>
                          <a:schemeClr val="bg1">
                            <a:lumMod val="50000"/>
                          </a:schemeClr>
                        </a:solidFill>
                      </a:rPr>
                      <a:t>(4%)</a:t>
                    </a:r>
                    <a:endParaRPr lang="he-IL" sz="1400" b="0" dirty="0">
                      <a:solidFill>
                        <a:schemeClr val="bg1">
                          <a:lumMod val="50000"/>
                        </a:schemeClr>
                      </a:solidFill>
                    </a:endParaRPr>
                  </a:p>
                </c:rich>
              </c:tx>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F0-4B77-BAEA-500684D21A19}"/>
                </c:ext>
              </c:extLst>
            </c:dLbl>
            <c:dLbl>
              <c:idx val="2"/>
              <c:layout>
                <c:manualLayout>
                  <c:x val="0.1885883606032395"/>
                  <c:y val="-3.118153529846308E-2"/>
                </c:manualLayout>
              </c:layout>
              <c:tx>
                <c:rich>
                  <a:bodyPr/>
                  <a:lstStyle/>
                  <a:p>
                    <a:r>
                      <a:rPr lang="he-IL" sz="2000" dirty="0">
                        <a:solidFill>
                          <a:srgbClr val="EE514D"/>
                        </a:solidFill>
                      </a:rPr>
                      <a:t>נוצרים ערבים</a:t>
                    </a:r>
                  </a:p>
                  <a:p>
                    <a:r>
                      <a:rPr lang="he-IL" sz="1108" dirty="0">
                        <a:solidFill>
                          <a:schemeClr val="bg1">
                            <a:lumMod val="50000"/>
                          </a:schemeClr>
                        </a:solidFill>
                      </a:rPr>
                      <a:t> </a:t>
                    </a:r>
                    <a:r>
                      <a:rPr lang="he-IL" sz="1600" dirty="0" smtClean="0">
                        <a:solidFill>
                          <a:schemeClr val="bg1">
                            <a:lumMod val="50000"/>
                          </a:schemeClr>
                        </a:solidFill>
                      </a:rPr>
                      <a:t>3,400</a:t>
                    </a:r>
                    <a:endParaRPr lang="he-IL" sz="1600" dirty="0">
                      <a:solidFill>
                        <a:schemeClr val="bg1">
                          <a:lumMod val="50000"/>
                        </a:schemeClr>
                      </a:solidFill>
                    </a:endParaRPr>
                  </a:p>
                  <a:p>
                    <a:r>
                      <a:rPr lang="he-IL" sz="1400" b="0" dirty="0">
                        <a:solidFill>
                          <a:schemeClr val="bg1">
                            <a:lumMod val="50000"/>
                          </a:schemeClr>
                        </a:solidFill>
                      </a:rPr>
                      <a:t>(1%)</a:t>
                    </a:r>
                  </a:p>
                </c:rich>
              </c:tx>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1F0-4B77-BAEA-500684D21A19}"/>
                </c:ext>
              </c:extLst>
            </c:dLbl>
            <c:dLbl>
              <c:idx val="3"/>
              <c:layout>
                <c:manualLayout>
                  <c:x val="0.1371000926676689"/>
                  <c:y val="0.16255860629609697"/>
                </c:manualLayout>
              </c:layout>
              <c:tx>
                <c:rich>
                  <a:bodyPr/>
                  <a:lstStyle/>
                  <a:p>
                    <a:r>
                      <a:rPr lang="he-IL" sz="1800" dirty="0">
                        <a:solidFill>
                          <a:srgbClr val="FF9966"/>
                        </a:solidFill>
                      </a:rPr>
                      <a:t>ללא סיווג דת, נוצרים שאינם ערבים, דרוזים</a:t>
                    </a:r>
                  </a:p>
                  <a:p>
                    <a:r>
                      <a:rPr lang="he-IL" sz="1600" dirty="0" smtClean="0">
                        <a:solidFill>
                          <a:schemeClr val="bg1">
                            <a:lumMod val="50000"/>
                          </a:schemeClr>
                        </a:solidFill>
                      </a:rPr>
                      <a:t>25,800</a:t>
                    </a:r>
                    <a:endParaRPr lang="he-IL" sz="1600" dirty="0">
                      <a:solidFill>
                        <a:schemeClr val="bg1">
                          <a:lumMod val="50000"/>
                        </a:schemeClr>
                      </a:solidFill>
                    </a:endParaRPr>
                  </a:p>
                  <a:p>
                    <a:r>
                      <a:rPr lang="he-IL" sz="1108" dirty="0">
                        <a:solidFill>
                          <a:schemeClr val="bg1">
                            <a:lumMod val="50000"/>
                          </a:schemeClr>
                        </a:solidFill>
                      </a:rPr>
                      <a:t> </a:t>
                    </a:r>
                    <a:r>
                      <a:rPr lang="he-IL" sz="1400" b="0" dirty="0" smtClean="0">
                        <a:solidFill>
                          <a:schemeClr val="bg1">
                            <a:lumMod val="50000"/>
                          </a:schemeClr>
                        </a:solidFill>
                      </a:rPr>
                      <a:t>(6%)</a:t>
                    </a:r>
                    <a:endParaRPr lang="he-IL" sz="1400" b="0" dirty="0">
                      <a:solidFill>
                        <a:schemeClr val="bg1">
                          <a:lumMod val="50000"/>
                        </a:schemeClr>
                      </a:solidFill>
                    </a:endParaRPr>
                  </a:p>
                </c:rich>
              </c:tx>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1F0-4B77-BAEA-500684D21A19}"/>
                </c:ext>
              </c:extLst>
            </c:dLbl>
            <c:spPr>
              <a:noFill/>
              <a:ln>
                <a:noFill/>
              </a:ln>
              <a:effectLst/>
            </c:spPr>
            <c:txPr>
              <a:bodyPr/>
              <a:lstStyle/>
              <a:p>
                <a:pPr>
                  <a:defRPr sz="1108" b="1">
                    <a:solidFill>
                      <a:schemeClr val="bg1">
                        <a:lumMod val="50000"/>
                      </a:schemeClr>
                    </a:solidFill>
                  </a:defRPr>
                </a:pPr>
                <a:endParaRPr lang="he-IL"/>
              </a:p>
            </c:txPr>
            <c:dLblPos val="bestFit"/>
            <c:showLegendKey val="0"/>
            <c:showVal val="1"/>
            <c:showCatName val="1"/>
            <c:showSerName val="0"/>
            <c:showPercent val="1"/>
            <c:showBubbleSize val="0"/>
            <c:showLeaderLines val="0"/>
            <c:extLst>
              <c:ext xmlns:c15="http://schemas.microsoft.com/office/drawing/2012/chart" uri="{CE6537A1-D6FC-4f65-9D91-7224C49458BB}"/>
            </c:extLst>
          </c:dLbls>
          <c:cat>
            <c:strRef>
              <c:f>גיליון1!$A$2:$A$5</c:f>
              <c:strCache>
                <c:ptCount val="4"/>
                <c:pt idx="0">
                  <c:v>יהודים</c:v>
                </c:pt>
                <c:pt idx="1">
                  <c:v>מוסלמים</c:v>
                </c:pt>
                <c:pt idx="2">
                  <c:v>נוצרים ערבים</c:v>
                </c:pt>
                <c:pt idx="3">
                  <c:v>ללא סיווג דת, נוצרים שאינם ערבים, דרוזים</c:v>
                </c:pt>
              </c:strCache>
            </c:strRef>
          </c:cat>
          <c:val>
            <c:numRef>
              <c:f>גיליון1!$B$2:$B$5</c:f>
              <c:numCache>
                <c:formatCode>General</c:formatCode>
                <c:ptCount val="4"/>
                <c:pt idx="0">
                  <c:v>414.2</c:v>
                </c:pt>
                <c:pt idx="1">
                  <c:v>17.2</c:v>
                </c:pt>
                <c:pt idx="2">
                  <c:v>3.4</c:v>
                </c:pt>
                <c:pt idx="3">
                  <c:v>25.8</c:v>
                </c:pt>
              </c:numCache>
            </c:numRef>
          </c:val>
          <c:extLst>
            <c:ext xmlns:c16="http://schemas.microsoft.com/office/drawing/2014/chart" uri="{C3380CC4-5D6E-409C-BE32-E72D297353CC}">
              <c16:uniqueId val="{00000008-31F0-4B77-BAEA-500684D21A19}"/>
            </c:ext>
          </c:extLst>
        </c:ser>
        <c:dLbls>
          <c:showLegendKey val="0"/>
          <c:showVal val="0"/>
          <c:showCatName val="0"/>
          <c:showSerName val="0"/>
          <c:showPercent val="0"/>
          <c:showBubbleSize val="0"/>
          <c:showLeaderLines val="0"/>
        </c:dLbls>
        <c:firstSliceAng val="124"/>
      </c:pieChart>
      <c:spPr>
        <a:noFill/>
        <a:ln w="31265">
          <a:noFill/>
        </a:ln>
      </c:spPr>
    </c:plotArea>
    <c:plotVisOnly val="1"/>
    <c:dispBlanksAs val="gap"/>
    <c:showDLblsOverMax val="0"/>
  </c:chart>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224F77"/>
            </a:solidFill>
          </c:spPr>
          <c:invertIfNegative val="0"/>
          <c:dLbls>
            <c:spPr>
              <a:noFill/>
              <a:ln>
                <a:noFill/>
              </a:ln>
              <a:effectLst/>
            </c:spPr>
            <c:txPr>
              <a:bodyPr/>
              <a:lstStyle/>
              <a:p>
                <a:pPr>
                  <a:defRPr sz="1200">
                    <a:solidFill>
                      <a:schemeClr val="bg1"/>
                    </a:solidFil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גיליון1!$A$2:$A$17</c:f>
              <c:strCache>
                <c:ptCount val="16"/>
                <c:pt idx="0">
                  <c:v>   4-0</c:v>
                </c:pt>
                <c:pt idx="1">
                  <c:v>   9-5</c:v>
                </c:pt>
                <c:pt idx="2">
                  <c:v> 14-10</c:v>
                </c:pt>
                <c:pt idx="3">
                  <c:v> 19-15</c:v>
                </c:pt>
                <c:pt idx="4">
                  <c:v>20-24</c:v>
                </c:pt>
                <c:pt idx="5">
                  <c:v>25-29</c:v>
                </c:pt>
                <c:pt idx="6">
                  <c:v>30-34</c:v>
                </c:pt>
                <c:pt idx="7">
                  <c:v>35-39</c:v>
                </c:pt>
                <c:pt idx="8">
                  <c:v>40-44</c:v>
                </c:pt>
                <c:pt idx="9">
                  <c:v>45-49</c:v>
                </c:pt>
                <c:pt idx="10">
                  <c:v>50-54</c:v>
                </c:pt>
                <c:pt idx="11">
                  <c:v>55-59</c:v>
                </c:pt>
                <c:pt idx="12">
                  <c:v>60-64</c:v>
                </c:pt>
                <c:pt idx="13">
                  <c:v>65-69</c:v>
                </c:pt>
                <c:pt idx="14">
                  <c:v>70-74</c:v>
                </c:pt>
                <c:pt idx="15">
                  <c:v>  75+</c:v>
                </c:pt>
              </c:strCache>
            </c:strRef>
          </c:cat>
          <c:val>
            <c:numRef>
              <c:f>גיליון1!$B$2:$B$17</c:f>
              <c:numCache>
                <c:formatCode>0.0</c:formatCode>
                <c:ptCount val="16"/>
                <c:pt idx="0">
                  <c:v>10.033517959081548</c:v>
                </c:pt>
                <c:pt idx="1">
                  <c:v>9.518468026764042</c:v>
                </c:pt>
                <c:pt idx="2">
                  <c:v>8.5632986389216406</c:v>
                </c:pt>
                <c:pt idx="3">
                  <c:v>7.9039563926286966</c:v>
                </c:pt>
                <c:pt idx="4">
                  <c:v>7.1910173576356495</c:v>
                </c:pt>
                <c:pt idx="5">
                  <c:v>6.7867494384590383</c:v>
                </c:pt>
                <c:pt idx="6">
                  <c:v>6.5777668179753928</c:v>
                </c:pt>
                <c:pt idx="7">
                  <c:v>6.4017255999771567</c:v>
                </c:pt>
                <c:pt idx="8">
                  <c:v>6.1606221034732016</c:v>
                </c:pt>
                <c:pt idx="9">
                  <c:v>5.6633721252718541</c:v>
                </c:pt>
                <c:pt idx="10">
                  <c:v>4.7504324994997527</c:v>
                </c:pt>
                <c:pt idx="11">
                  <c:v>4.3594571090577041</c:v>
                </c:pt>
                <c:pt idx="12">
                  <c:v>4.1268542667321482</c:v>
                </c:pt>
                <c:pt idx="13">
                  <c:v>3.9184624253033733</c:v>
                </c:pt>
                <c:pt idx="14">
                  <c:v>3.2382022243269035</c:v>
                </c:pt>
                <c:pt idx="15">
                  <c:v>4.8060970148918987</c:v>
                </c:pt>
              </c:numCache>
            </c:numRef>
          </c:val>
          <c:extLst>
            <c:ext xmlns:c16="http://schemas.microsoft.com/office/drawing/2014/chart" uri="{C3380CC4-5D6E-409C-BE32-E72D297353CC}">
              <c16:uniqueId val="{00000000-0B56-4152-BA5D-E5BA70F5F114}"/>
            </c:ext>
          </c:extLst>
        </c:ser>
        <c:dLbls>
          <c:showLegendKey val="0"/>
          <c:showVal val="0"/>
          <c:showCatName val="0"/>
          <c:showSerName val="0"/>
          <c:showPercent val="0"/>
          <c:showBubbleSize val="0"/>
        </c:dLbls>
        <c:gapWidth val="22"/>
        <c:axId val="34177792"/>
        <c:axId val="34179328"/>
      </c:barChart>
      <c:catAx>
        <c:axId val="34177792"/>
        <c:scaling>
          <c:orientation val="minMax"/>
        </c:scaling>
        <c:delete val="0"/>
        <c:axPos val="l"/>
        <c:numFmt formatCode="General" sourceLinked="0"/>
        <c:majorTickMark val="out"/>
        <c:minorTickMark val="none"/>
        <c:tickLblPos val="nextTo"/>
        <c:txPr>
          <a:bodyPr/>
          <a:lstStyle/>
          <a:p>
            <a:pPr>
              <a:defRPr sz="1100" b="0"/>
            </a:pPr>
            <a:endParaRPr lang="he-IL"/>
          </a:p>
        </c:txPr>
        <c:crossAx val="34179328"/>
        <c:crosses val="autoZero"/>
        <c:auto val="1"/>
        <c:lblAlgn val="l"/>
        <c:lblOffset val="150"/>
        <c:noMultiLvlLbl val="0"/>
      </c:catAx>
      <c:valAx>
        <c:axId val="34179328"/>
        <c:scaling>
          <c:orientation val="minMax"/>
        </c:scaling>
        <c:delete val="0"/>
        <c:axPos val="b"/>
        <c:majorGridlines>
          <c:spPr>
            <a:ln>
              <a:solidFill>
                <a:schemeClr val="bg1">
                  <a:lumMod val="50000"/>
                </a:schemeClr>
              </a:solidFill>
            </a:ln>
          </c:spPr>
        </c:majorGridlines>
        <c:numFmt formatCode="0" sourceLinked="0"/>
        <c:majorTickMark val="out"/>
        <c:minorTickMark val="none"/>
        <c:tickLblPos val="nextTo"/>
        <c:txPr>
          <a:bodyPr/>
          <a:lstStyle/>
          <a:p>
            <a:pPr>
              <a:defRPr sz="1100">
                <a:solidFill>
                  <a:srgbClr val="5E5E5E"/>
                </a:solidFill>
              </a:defRPr>
            </a:pPr>
            <a:endParaRPr lang="he-IL"/>
          </a:p>
        </c:txPr>
        <c:crossAx val="34177792"/>
        <c:crosses val="autoZero"/>
        <c:crossBetween val="between"/>
        <c:majorUnit val="2"/>
      </c:valAx>
    </c:plotArea>
    <c:plotVisOnly val="1"/>
    <c:dispBlanksAs val="gap"/>
    <c:showDLblsOverMax val="0"/>
  </c:chart>
  <c:txPr>
    <a:bodyPr/>
    <a:lstStyle/>
    <a:p>
      <a:pPr>
        <a:defRPr sz="1800"/>
      </a:pPr>
      <a:endParaRPr lang="he-I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גיליון1!$B$2</c:f>
              <c:strCache>
                <c:ptCount val="1"/>
                <c:pt idx="0">
                  <c:v> 100 </c:v>
                </c:pt>
              </c:strCache>
            </c:strRef>
          </c:tx>
          <c:spPr>
            <a:solidFill>
              <a:srgbClr val="C00000"/>
            </a:solidFill>
          </c:spPr>
          <c:invertIfNegative val="0"/>
          <c:dLbls>
            <c:spPr>
              <a:noFill/>
              <a:ln>
                <a:noFill/>
              </a:ln>
              <a:effectLst/>
            </c:spPr>
            <c:txPr>
              <a:bodyPr/>
              <a:lstStyle/>
              <a:p>
                <a:pPr>
                  <a:defRPr sz="1200">
                    <a:solidFill>
                      <a:schemeClr val="bg1"/>
                    </a:solidFil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גיליון1!$A$3:$A$18</c:f>
              <c:strCache>
                <c:ptCount val="16"/>
                <c:pt idx="0">
                  <c:v> 4-0</c:v>
                </c:pt>
                <c:pt idx="1">
                  <c:v> 9-5</c:v>
                </c:pt>
                <c:pt idx="2">
                  <c:v> 14-10</c:v>
                </c:pt>
                <c:pt idx="3">
                  <c:v> 19-15</c:v>
                </c:pt>
                <c:pt idx="4">
                  <c:v>20-24</c:v>
                </c:pt>
                <c:pt idx="5">
                  <c:v>25-29</c:v>
                </c:pt>
                <c:pt idx="6">
                  <c:v>30-34</c:v>
                </c:pt>
                <c:pt idx="7">
                  <c:v>35-39</c:v>
                </c:pt>
                <c:pt idx="8">
                  <c:v>40-44</c:v>
                </c:pt>
                <c:pt idx="9">
                  <c:v>45-49</c:v>
                </c:pt>
                <c:pt idx="10">
                  <c:v>50-54</c:v>
                </c:pt>
                <c:pt idx="11">
                  <c:v>55-59</c:v>
                </c:pt>
                <c:pt idx="12">
                  <c:v>60-64</c:v>
                </c:pt>
                <c:pt idx="13">
                  <c:v>65-69</c:v>
                </c:pt>
                <c:pt idx="14">
                  <c:v>70-74</c:v>
                </c:pt>
                <c:pt idx="15">
                  <c:v>75+</c:v>
                </c:pt>
              </c:strCache>
            </c:strRef>
          </c:cat>
          <c:val>
            <c:numRef>
              <c:f>גיליון1!$B$3:$B$18</c:f>
              <c:numCache>
                <c:formatCode>0.0</c:formatCode>
                <c:ptCount val="16"/>
                <c:pt idx="0">
                  <c:v>7.504781671381398</c:v>
                </c:pt>
                <c:pt idx="1">
                  <c:v>6.0653954621341555</c:v>
                </c:pt>
                <c:pt idx="2">
                  <c:v>4.9510109354273544</c:v>
                </c:pt>
                <c:pt idx="3">
                  <c:v>4.2330546467424925</c:v>
                </c:pt>
                <c:pt idx="4">
                  <c:v>4.9588266071517735</c:v>
                </c:pt>
                <c:pt idx="5">
                  <c:v>8.9723911396334888</c:v>
                </c:pt>
                <c:pt idx="6">
                  <c:v>11.378532520792943</c:v>
                </c:pt>
                <c:pt idx="7">
                  <c:v>9.6369403382014838</c:v>
                </c:pt>
                <c:pt idx="8">
                  <c:v>7.4657033127593015</c:v>
                </c:pt>
                <c:pt idx="9">
                  <c:v>6.1735122543219578</c:v>
                </c:pt>
                <c:pt idx="10">
                  <c:v>4.6904885446133742</c:v>
                </c:pt>
                <c:pt idx="11">
                  <c:v>4.368743391958108</c:v>
                </c:pt>
                <c:pt idx="12">
                  <c:v>4.3500726206164391</c:v>
                </c:pt>
                <c:pt idx="13">
                  <c:v>4.4998729953344778</c:v>
                </c:pt>
                <c:pt idx="14">
                  <c:v>4.0333208137851084</c:v>
                </c:pt>
                <c:pt idx="15">
                  <c:v>6.7173527451461421</c:v>
                </c:pt>
              </c:numCache>
            </c:numRef>
          </c:val>
          <c:extLst>
            <c:ext xmlns:c16="http://schemas.microsoft.com/office/drawing/2014/chart" uri="{C3380CC4-5D6E-409C-BE32-E72D297353CC}">
              <c16:uniqueId val="{00000000-DF5D-4CB6-A149-FE187D0E7479}"/>
            </c:ext>
          </c:extLst>
        </c:ser>
        <c:dLbls>
          <c:showLegendKey val="0"/>
          <c:showVal val="0"/>
          <c:showCatName val="0"/>
          <c:showSerName val="0"/>
          <c:showPercent val="0"/>
          <c:showBubbleSize val="0"/>
        </c:dLbls>
        <c:gapWidth val="20"/>
        <c:axId val="34507008"/>
        <c:axId val="34512896"/>
      </c:barChart>
      <c:catAx>
        <c:axId val="34507008"/>
        <c:scaling>
          <c:orientation val="minMax"/>
        </c:scaling>
        <c:delete val="1"/>
        <c:axPos val="r"/>
        <c:numFmt formatCode="General" sourceLinked="1"/>
        <c:majorTickMark val="out"/>
        <c:minorTickMark val="none"/>
        <c:tickLblPos val="nextTo"/>
        <c:crossAx val="34512896"/>
        <c:crosses val="autoZero"/>
        <c:auto val="1"/>
        <c:lblAlgn val="ctr"/>
        <c:lblOffset val="100"/>
        <c:noMultiLvlLbl val="0"/>
      </c:catAx>
      <c:valAx>
        <c:axId val="34512896"/>
        <c:scaling>
          <c:orientation val="maxMin"/>
          <c:max val="12"/>
          <c:min val="0"/>
        </c:scaling>
        <c:delete val="0"/>
        <c:axPos val="b"/>
        <c:majorGridlines/>
        <c:numFmt formatCode="0" sourceLinked="0"/>
        <c:majorTickMark val="out"/>
        <c:minorTickMark val="none"/>
        <c:tickLblPos val="nextTo"/>
        <c:txPr>
          <a:bodyPr/>
          <a:lstStyle/>
          <a:p>
            <a:pPr>
              <a:defRPr sz="1200">
                <a:solidFill>
                  <a:srgbClr val="5E5E5E"/>
                </a:solidFill>
              </a:defRPr>
            </a:pPr>
            <a:endParaRPr lang="he-IL"/>
          </a:p>
        </c:txPr>
        <c:crossAx val="34507008"/>
        <c:crosses val="autoZero"/>
        <c:crossBetween val="between"/>
        <c:majorUnit val="2"/>
      </c:valAx>
    </c:plotArea>
    <c:plotVisOnly val="1"/>
    <c:dispBlanksAs val="gap"/>
    <c:showDLblsOverMax val="0"/>
  </c:chart>
  <c:txPr>
    <a:bodyPr/>
    <a:lstStyle/>
    <a:p>
      <a:pPr>
        <a:defRPr sz="1800"/>
      </a:pPr>
      <a:endParaRPr lang="he-I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146952795207033E-2"/>
          <c:y val="7.5879405689783602E-2"/>
          <c:w val="0.91822894168466496"/>
          <c:h val="0.71374981677007898"/>
        </c:manualLayout>
      </c:layout>
      <c:barChart>
        <c:barDir val="col"/>
        <c:grouping val="clustered"/>
        <c:varyColors val="0"/>
        <c:ser>
          <c:idx val="0"/>
          <c:order val="0"/>
          <c:tx>
            <c:strRef>
              <c:f>גיליון1!$A$6</c:f>
              <c:strCache>
                <c:ptCount val="1"/>
                <c:pt idx="0">
                  <c:v>ת"א-יפו</c:v>
                </c:pt>
              </c:strCache>
            </c:strRef>
          </c:tx>
          <c:spPr>
            <a:solidFill>
              <a:srgbClr val="C00000"/>
            </a:solidFill>
          </c:spPr>
          <c:invertIfNegative val="0"/>
          <c:dLbls>
            <c:spPr>
              <a:noFill/>
              <a:ln>
                <a:noFill/>
              </a:ln>
              <a:effectLst/>
            </c:spPr>
            <c:txPr>
              <a:bodyPr/>
              <a:lstStyle/>
              <a:p>
                <a:pPr>
                  <a:defRPr sz="1400">
                    <a:solidFill>
                      <a:schemeClr val="bg1"/>
                    </a:solidFil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גיליון1!$B$5:$G$5</c:f>
              <c:strCache>
                <c:ptCount val="6"/>
                <c:pt idx="0">
                  <c:v>מפקד 1972</c:v>
                </c:pt>
                <c:pt idx="1">
                  <c:v>מפקד 1983</c:v>
                </c:pt>
                <c:pt idx="2">
                  <c:v>מפקד 1995</c:v>
                </c:pt>
                <c:pt idx="3">
                  <c:v>מפקד 2008</c:v>
                </c:pt>
                <c:pt idx="4">
                  <c:v>2013</c:v>
                </c:pt>
                <c:pt idx="5">
                  <c:v>2019</c:v>
                </c:pt>
              </c:strCache>
            </c:strRef>
          </c:cat>
          <c:val>
            <c:numRef>
              <c:f>גיליון1!$B$6:$G$6</c:f>
              <c:numCache>
                <c:formatCode>General</c:formatCode>
                <c:ptCount val="6"/>
                <c:pt idx="0">
                  <c:v>21.8</c:v>
                </c:pt>
                <c:pt idx="1">
                  <c:v>20.3</c:v>
                </c:pt>
                <c:pt idx="2">
                  <c:v>17.899999999999999</c:v>
                </c:pt>
                <c:pt idx="3">
                  <c:v>16.7</c:v>
                </c:pt>
                <c:pt idx="4">
                  <c:v>17.8</c:v>
                </c:pt>
                <c:pt idx="5">
                  <c:v>18.5</c:v>
                </c:pt>
              </c:numCache>
            </c:numRef>
          </c:val>
          <c:extLst>
            <c:ext xmlns:c16="http://schemas.microsoft.com/office/drawing/2014/chart" uri="{C3380CC4-5D6E-409C-BE32-E72D297353CC}">
              <c16:uniqueId val="{00000000-0F65-418D-84E9-F7CEDC06F899}"/>
            </c:ext>
          </c:extLst>
        </c:ser>
        <c:ser>
          <c:idx val="1"/>
          <c:order val="1"/>
          <c:tx>
            <c:strRef>
              <c:f>גיליון1!$A$7</c:f>
              <c:strCache>
                <c:ptCount val="1"/>
                <c:pt idx="0">
                  <c:v>ישראל</c:v>
                </c:pt>
              </c:strCache>
            </c:strRef>
          </c:tx>
          <c:spPr>
            <a:solidFill>
              <a:srgbClr val="224F77"/>
            </a:solidFill>
          </c:spPr>
          <c:invertIfNegative val="0"/>
          <c:dLbls>
            <c:numFmt formatCode="#,##0.0" sourceLinked="0"/>
            <c:spPr>
              <a:noFill/>
              <a:ln>
                <a:noFill/>
              </a:ln>
              <a:effectLst/>
            </c:spPr>
            <c:txPr>
              <a:bodyPr/>
              <a:lstStyle/>
              <a:p>
                <a:pPr>
                  <a:defRPr sz="1400">
                    <a:solidFill>
                      <a:schemeClr val="bg1">
                        <a:lumMod val="95000"/>
                      </a:schemeClr>
                    </a:solidFil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גיליון1!$B$5:$G$5</c:f>
              <c:strCache>
                <c:ptCount val="6"/>
                <c:pt idx="0">
                  <c:v>מפקד 1972</c:v>
                </c:pt>
                <c:pt idx="1">
                  <c:v>מפקד 1983</c:v>
                </c:pt>
                <c:pt idx="2">
                  <c:v>מפקד 1995</c:v>
                </c:pt>
                <c:pt idx="3">
                  <c:v>מפקד 2008</c:v>
                </c:pt>
                <c:pt idx="4">
                  <c:v>2013</c:v>
                </c:pt>
                <c:pt idx="5">
                  <c:v>2019</c:v>
                </c:pt>
              </c:strCache>
            </c:strRef>
          </c:cat>
          <c:val>
            <c:numRef>
              <c:f>גיליון1!$B$7:$G$7</c:f>
              <c:numCache>
                <c:formatCode>General</c:formatCode>
                <c:ptCount val="6"/>
                <c:pt idx="0">
                  <c:v>32.6</c:v>
                </c:pt>
                <c:pt idx="1">
                  <c:v>32.6</c:v>
                </c:pt>
                <c:pt idx="2">
                  <c:v>29.2</c:v>
                </c:pt>
                <c:pt idx="3">
                  <c:v>27.8</c:v>
                </c:pt>
                <c:pt idx="4">
                  <c:v>28.2</c:v>
                </c:pt>
                <c:pt idx="5">
                  <c:v>28.2</c:v>
                </c:pt>
              </c:numCache>
            </c:numRef>
          </c:val>
          <c:extLst>
            <c:ext xmlns:c16="http://schemas.microsoft.com/office/drawing/2014/chart" uri="{C3380CC4-5D6E-409C-BE32-E72D297353CC}">
              <c16:uniqueId val="{00000001-0F65-418D-84E9-F7CEDC06F899}"/>
            </c:ext>
          </c:extLst>
        </c:ser>
        <c:dLbls>
          <c:dLblPos val="inEnd"/>
          <c:showLegendKey val="0"/>
          <c:showVal val="1"/>
          <c:showCatName val="0"/>
          <c:showSerName val="0"/>
          <c:showPercent val="0"/>
          <c:showBubbleSize val="0"/>
        </c:dLbls>
        <c:gapWidth val="22"/>
        <c:axId val="31582464"/>
        <c:axId val="31600640"/>
      </c:barChart>
      <c:catAx>
        <c:axId val="31582464"/>
        <c:scaling>
          <c:orientation val="minMax"/>
        </c:scaling>
        <c:delete val="0"/>
        <c:axPos val="b"/>
        <c:numFmt formatCode="General" sourceLinked="0"/>
        <c:majorTickMark val="out"/>
        <c:minorTickMark val="none"/>
        <c:tickLblPos val="nextTo"/>
        <c:txPr>
          <a:bodyPr/>
          <a:lstStyle/>
          <a:p>
            <a:pPr>
              <a:defRPr sz="1400"/>
            </a:pPr>
            <a:endParaRPr lang="he-IL"/>
          </a:p>
        </c:txPr>
        <c:crossAx val="31600640"/>
        <c:crosses val="autoZero"/>
        <c:auto val="1"/>
        <c:lblAlgn val="ctr"/>
        <c:lblOffset val="100"/>
        <c:noMultiLvlLbl val="0"/>
      </c:catAx>
      <c:valAx>
        <c:axId val="31600640"/>
        <c:scaling>
          <c:orientation val="minMax"/>
        </c:scaling>
        <c:delete val="0"/>
        <c:axPos val="l"/>
        <c:majorGridlines/>
        <c:title>
          <c:tx>
            <c:rich>
              <a:bodyPr rot="0" vert="horz" anchor="t" anchorCtr="1"/>
              <a:lstStyle/>
              <a:p>
                <a:pPr>
                  <a:defRPr sz="1100" b="0">
                    <a:solidFill>
                      <a:srgbClr val="5E5E5E"/>
                    </a:solidFill>
                  </a:defRPr>
                </a:pPr>
                <a:r>
                  <a:rPr lang="he-IL" sz="1200" b="1" i="0" u="none" strike="noStrike" kern="1200" baseline="0" dirty="0">
                    <a:solidFill>
                      <a:srgbClr val="5E5E5E"/>
                    </a:solidFill>
                    <a:latin typeface="Arial" pitchFamily="34" charset="0"/>
                    <a:ea typeface="+mn-ea"/>
                    <a:cs typeface="Arial" pitchFamily="34" charset="0"/>
                  </a:rPr>
                  <a:t>אחוזים</a:t>
                </a:r>
              </a:p>
            </c:rich>
          </c:tx>
          <c:layout>
            <c:manualLayout>
              <c:xMode val="edge"/>
              <c:yMode val="edge"/>
              <c:x val="0"/>
              <c:y val="0"/>
            </c:manualLayout>
          </c:layout>
          <c:overlay val="0"/>
        </c:title>
        <c:numFmt formatCode="0" sourceLinked="0"/>
        <c:majorTickMark val="out"/>
        <c:minorTickMark val="none"/>
        <c:tickLblPos val="nextTo"/>
        <c:txPr>
          <a:bodyPr/>
          <a:lstStyle/>
          <a:p>
            <a:pPr>
              <a:defRPr sz="1100">
                <a:solidFill>
                  <a:srgbClr val="5E5E5E"/>
                </a:solidFill>
              </a:defRPr>
            </a:pPr>
            <a:endParaRPr lang="he-IL"/>
          </a:p>
        </c:txPr>
        <c:crossAx val="31582464"/>
        <c:crosses val="autoZero"/>
        <c:crossBetween val="between"/>
      </c:valAx>
    </c:plotArea>
    <c:legend>
      <c:legendPos val="b"/>
      <c:layout>
        <c:manualLayout>
          <c:xMode val="edge"/>
          <c:yMode val="edge"/>
          <c:x val="0.3709419535239375"/>
          <c:y val="0.88250495600744605"/>
          <c:w val="0.25841601333310699"/>
          <c:h val="7.32778457128581E-2"/>
        </c:manualLayout>
      </c:layout>
      <c:overlay val="0"/>
      <c:txPr>
        <a:bodyPr/>
        <a:lstStyle/>
        <a:p>
          <a:pPr>
            <a:defRPr sz="1600"/>
          </a:pPr>
          <a:endParaRPr lang="he-IL"/>
        </a:p>
      </c:txPr>
    </c:legend>
    <c:plotVisOnly val="1"/>
    <c:dispBlanksAs val="gap"/>
    <c:showDLblsOverMax val="0"/>
  </c:chart>
  <c:txPr>
    <a:bodyPr/>
    <a:lstStyle/>
    <a:p>
      <a:pPr>
        <a:defRPr sz="1800"/>
      </a:pPr>
      <a:endParaRPr lang="he-I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24121399614319E-2"/>
          <c:y val="8.5924491319995272E-2"/>
          <c:w val="0.91822894168466496"/>
          <c:h val="0.74158128517588395"/>
        </c:manualLayout>
      </c:layout>
      <c:barChart>
        <c:barDir val="col"/>
        <c:grouping val="clustered"/>
        <c:varyColors val="0"/>
        <c:ser>
          <c:idx val="0"/>
          <c:order val="0"/>
          <c:tx>
            <c:strRef>
              <c:f>גיליון1!$A$7</c:f>
              <c:strCache>
                <c:ptCount val="1"/>
                <c:pt idx="0">
                  <c:v>ת"א-יפו</c:v>
                </c:pt>
              </c:strCache>
            </c:strRef>
          </c:tx>
          <c:spPr>
            <a:solidFill>
              <a:srgbClr val="C00000"/>
            </a:solidFill>
          </c:spPr>
          <c:invertIfNegative val="0"/>
          <c:dLbls>
            <c:numFmt formatCode="#,##0.0" sourceLinked="0"/>
            <c:spPr>
              <a:noFill/>
              <a:ln>
                <a:noFill/>
              </a:ln>
              <a:effectLst/>
            </c:spPr>
            <c:txPr>
              <a:bodyPr/>
              <a:lstStyle/>
              <a:p>
                <a:pPr>
                  <a:defRPr sz="1400">
                    <a:solidFill>
                      <a:schemeClr val="bg1"/>
                    </a:solidFil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גיליון1!$B$6:$G$6</c:f>
              <c:strCache>
                <c:ptCount val="6"/>
                <c:pt idx="0">
                  <c:v>מפקד 1972</c:v>
                </c:pt>
                <c:pt idx="1">
                  <c:v>מפקד 1983</c:v>
                </c:pt>
                <c:pt idx="2">
                  <c:v>מפקד 1995</c:v>
                </c:pt>
                <c:pt idx="3">
                  <c:v>מפקד 2008</c:v>
                </c:pt>
                <c:pt idx="4">
                  <c:v>2013</c:v>
                </c:pt>
                <c:pt idx="5">
                  <c:v>2019</c:v>
                </c:pt>
              </c:strCache>
            </c:strRef>
          </c:cat>
          <c:val>
            <c:numRef>
              <c:f>גיליון1!$B$7:$G$7</c:f>
              <c:numCache>
                <c:formatCode>General</c:formatCode>
                <c:ptCount val="6"/>
                <c:pt idx="0">
                  <c:v>23.713423283739647</c:v>
                </c:pt>
                <c:pt idx="1">
                  <c:v>24.672910332605078</c:v>
                </c:pt>
                <c:pt idx="2">
                  <c:v>28.325345661818545</c:v>
                </c:pt>
                <c:pt idx="3">
                  <c:v>32.46</c:v>
                </c:pt>
                <c:pt idx="4">
                  <c:v>29.3</c:v>
                </c:pt>
                <c:pt idx="5" formatCode="0.0">
                  <c:v>27.002972126275203</c:v>
                </c:pt>
              </c:numCache>
            </c:numRef>
          </c:val>
          <c:extLst>
            <c:ext xmlns:c16="http://schemas.microsoft.com/office/drawing/2014/chart" uri="{C3380CC4-5D6E-409C-BE32-E72D297353CC}">
              <c16:uniqueId val="{00000000-6788-4B41-978D-B54568D91809}"/>
            </c:ext>
          </c:extLst>
        </c:ser>
        <c:ser>
          <c:idx val="1"/>
          <c:order val="1"/>
          <c:tx>
            <c:strRef>
              <c:f>גיליון1!$A$8</c:f>
              <c:strCache>
                <c:ptCount val="1"/>
                <c:pt idx="0">
                  <c:v>ישראל</c:v>
                </c:pt>
              </c:strCache>
            </c:strRef>
          </c:tx>
          <c:spPr>
            <a:solidFill>
              <a:srgbClr val="224F77"/>
            </a:solidFill>
          </c:spPr>
          <c:invertIfNegative val="0"/>
          <c:dLbls>
            <c:numFmt formatCode="#,##0.0" sourceLinked="0"/>
            <c:spPr>
              <a:noFill/>
              <a:ln>
                <a:noFill/>
              </a:ln>
              <a:effectLst/>
            </c:spPr>
            <c:txPr>
              <a:bodyPr/>
              <a:lstStyle/>
              <a:p>
                <a:pPr>
                  <a:defRPr sz="1400">
                    <a:solidFill>
                      <a:schemeClr val="bg1">
                        <a:lumMod val="95000"/>
                      </a:schemeClr>
                    </a:solidFil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גיליון1!$B$6:$G$6</c:f>
              <c:strCache>
                <c:ptCount val="6"/>
                <c:pt idx="0">
                  <c:v>מפקד 1972</c:v>
                </c:pt>
                <c:pt idx="1">
                  <c:v>מפקד 1983</c:v>
                </c:pt>
                <c:pt idx="2">
                  <c:v>מפקד 1995</c:v>
                </c:pt>
                <c:pt idx="3">
                  <c:v>מפקד 2008</c:v>
                </c:pt>
                <c:pt idx="4">
                  <c:v>2013</c:v>
                </c:pt>
                <c:pt idx="5">
                  <c:v>2019</c:v>
                </c:pt>
              </c:strCache>
            </c:strRef>
          </c:cat>
          <c:val>
            <c:numRef>
              <c:f>גיליון1!$B$8:$G$8</c:f>
              <c:numCache>
                <c:formatCode>General</c:formatCode>
                <c:ptCount val="6"/>
                <c:pt idx="0">
                  <c:v>25.983709287116909</c:v>
                </c:pt>
                <c:pt idx="1">
                  <c:v>26.88552166870582</c:v>
                </c:pt>
                <c:pt idx="2">
                  <c:v>26.022680270046639</c:v>
                </c:pt>
                <c:pt idx="3">
                  <c:v>26</c:v>
                </c:pt>
                <c:pt idx="4">
                  <c:v>24.7</c:v>
                </c:pt>
                <c:pt idx="5" formatCode="0.0">
                  <c:v>23.8</c:v>
                </c:pt>
              </c:numCache>
            </c:numRef>
          </c:val>
          <c:extLst>
            <c:ext xmlns:c16="http://schemas.microsoft.com/office/drawing/2014/chart" uri="{C3380CC4-5D6E-409C-BE32-E72D297353CC}">
              <c16:uniqueId val="{00000001-6788-4B41-978D-B54568D91809}"/>
            </c:ext>
          </c:extLst>
        </c:ser>
        <c:dLbls>
          <c:dLblPos val="inEnd"/>
          <c:showLegendKey val="0"/>
          <c:showVal val="1"/>
          <c:showCatName val="0"/>
          <c:showSerName val="0"/>
          <c:showPercent val="0"/>
          <c:showBubbleSize val="0"/>
        </c:dLbls>
        <c:gapWidth val="20"/>
        <c:axId val="34824960"/>
        <c:axId val="34826496"/>
      </c:barChart>
      <c:catAx>
        <c:axId val="34824960"/>
        <c:scaling>
          <c:orientation val="minMax"/>
        </c:scaling>
        <c:delete val="0"/>
        <c:axPos val="b"/>
        <c:numFmt formatCode="General" sourceLinked="0"/>
        <c:majorTickMark val="out"/>
        <c:minorTickMark val="none"/>
        <c:tickLblPos val="nextTo"/>
        <c:txPr>
          <a:bodyPr/>
          <a:lstStyle/>
          <a:p>
            <a:pPr>
              <a:defRPr sz="1400"/>
            </a:pPr>
            <a:endParaRPr lang="he-IL"/>
          </a:p>
        </c:txPr>
        <c:crossAx val="34826496"/>
        <c:crosses val="autoZero"/>
        <c:auto val="1"/>
        <c:lblAlgn val="ctr"/>
        <c:lblOffset val="100"/>
        <c:noMultiLvlLbl val="0"/>
      </c:catAx>
      <c:valAx>
        <c:axId val="34826496"/>
        <c:scaling>
          <c:orientation val="minMax"/>
        </c:scaling>
        <c:delete val="0"/>
        <c:axPos val="l"/>
        <c:majorGridlines/>
        <c:title>
          <c:tx>
            <c:rich>
              <a:bodyPr rot="0" vert="horz"/>
              <a:lstStyle/>
              <a:p>
                <a:pPr>
                  <a:defRPr lang="he-IL" sz="1200" kern="1200">
                    <a:solidFill>
                      <a:srgbClr val="5E5E5E"/>
                    </a:solidFill>
                    <a:latin typeface="Arial" pitchFamily="34" charset="0"/>
                    <a:ea typeface="+mn-ea"/>
                    <a:cs typeface="Arial" pitchFamily="34" charset="0"/>
                  </a:defRPr>
                </a:pPr>
                <a:r>
                  <a:rPr lang="he-IL" sz="1200" kern="1200" dirty="0">
                    <a:solidFill>
                      <a:srgbClr val="5E5E5E"/>
                    </a:solidFill>
                    <a:latin typeface="Arial" pitchFamily="34" charset="0"/>
                    <a:ea typeface="+mn-ea"/>
                    <a:cs typeface="Arial" pitchFamily="34" charset="0"/>
                  </a:rPr>
                  <a:t>אחוזים</a:t>
                </a:r>
              </a:p>
            </c:rich>
          </c:tx>
          <c:layout>
            <c:manualLayout>
              <c:xMode val="edge"/>
              <c:yMode val="edge"/>
              <c:x val="8.1310390571580037E-3"/>
              <c:y val="6.1706770398824952E-3"/>
            </c:manualLayout>
          </c:layout>
          <c:overlay val="0"/>
        </c:title>
        <c:numFmt formatCode="0" sourceLinked="0"/>
        <c:majorTickMark val="out"/>
        <c:minorTickMark val="none"/>
        <c:tickLblPos val="nextTo"/>
        <c:txPr>
          <a:bodyPr/>
          <a:lstStyle/>
          <a:p>
            <a:pPr>
              <a:defRPr sz="1100">
                <a:solidFill>
                  <a:srgbClr val="5E5E5E"/>
                </a:solidFill>
              </a:defRPr>
            </a:pPr>
            <a:endParaRPr lang="he-IL"/>
          </a:p>
        </c:txPr>
        <c:crossAx val="34824960"/>
        <c:crosses val="autoZero"/>
        <c:crossBetween val="between"/>
      </c:valAx>
    </c:plotArea>
    <c:legend>
      <c:legendPos val="b"/>
      <c:layout>
        <c:manualLayout>
          <c:xMode val="edge"/>
          <c:yMode val="edge"/>
          <c:x val="0.35135354840904098"/>
          <c:y val="0.926722154287142"/>
          <c:w val="0.31025186646485597"/>
          <c:h val="7.32778457128581E-2"/>
        </c:manualLayout>
      </c:layout>
      <c:overlay val="0"/>
      <c:txPr>
        <a:bodyPr/>
        <a:lstStyle/>
        <a:p>
          <a:pPr>
            <a:defRPr sz="1600"/>
          </a:pPr>
          <a:endParaRPr lang="he-IL"/>
        </a:p>
      </c:txPr>
    </c:legend>
    <c:plotVisOnly val="1"/>
    <c:dispBlanksAs val="gap"/>
    <c:showDLblsOverMax val="0"/>
  </c:chart>
  <c:txPr>
    <a:bodyPr/>
    <a:lstStyle/>
    <a:p>
      <a:pPr>
        <a:defRPr sz="1800"/>
      </a:pPr>
      <a:endParaRPr lang="he-I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057385312249443E-2"/>
          <c:y val="9.6213580491898473E-2"/>
          <c:w val="0.91822894168466496"/>
          <c:h val="0.70358974358974358"/>
        </c:manualLayout>
      </c:layout>
      <c:barChart>
        <c:barDir val="col"/>
        <c:grouping val="clustered"/>
        <c:varyColors val="0"/>
        <c:ser>
          <c:idx val="0"/>
          <c:order val="0"/>
          <c:tx>
            <c:strRef>
              <c:f>גיליון1!$A$7</c:f>
              <c:strCache>
                <c:ptCount val="1"/>
                <c:pt idx="0">
                  <c:v>ת"א-יפו</c:v>
                </c:pt>
              </c:strCache>
            </c:strRef>
          </c:tx>
          <c:spPr>
            <a:solidFill>
              <a:srgbClr val="C00000"/>
            </a:solidFill>
          </c:spPr>
          <c:invertIfNegative val="0"/>
          <c:dLbls>
            <c:numFmt formatCode="#,##0.0" sourceLinked="0"/>
            <c:spPr>
              <a:noFill/>
              <a:ln>
                <a:noFill/>
              </a:ln>
              <a:effectLst/>
            </c:spPr>
            <c:txPr>
              <a:bodyPr/>
              <a:lstStyle/>
              <a:p>
                <a:pPr>
                  <a:defRPr sz="1400">
                    <a:solidFill>
                      <a:schemeClr val="bg1"/>
                    </a:solidFil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גיליון1!$B$6:$G$6</c:f>
              <c:strCache>
                <c:ptCount val="6"/>
                <c:pt idx="0">
                  <c:v>מפקד 1972</c:v>
                </c:pt>
                <c:pt idx="1">
                  <c:v>מפקד 1983</c:v>
                </c:pt>
                <c:pt idx="2">
                  <c:v>מפקד 1995</c:v>
                </c:pt>
                <c:pt idx="3">
                  <c:v>מפקד 2008</c:v>
                </c:pt>
                <c:pt idx="4">
                  <c:v>2013</c:v>
                </c:pt>
                <c:pt idx="5">
                  <c:v>2019</c:v>
                </c:pt>
              </c:strCache>
            </c:strRef>
          </c:cat>
          <c:val>
            <c:numRef>
              <c:f>גיליון1!$B$7:$G$7</c:f>
              <c:numCache>
                <c:formatCode>General</c:formatCode>
                <c:ptCount val="6"/>
                <c:pt idx="0">
                  <c:v>12.6</c:v>
                </c:pt>
                <c:pt idx="1">
                  <c:v>19</c:v>
                </c:pt>
                <c:pt idx="2">
                  <c:v>18.3</c:v>
                </c:pt>
                <c:pt idx="3">
                  <c:v>14.1</c:v>
                </c:pt>
                <c:pt idx="4">
                  <c:v>14.8</c:v>
                </c:pt>
                <c:pt idx="5">
                  <c:v>15.250546554265728</c:v>
                </c:pt>
              </c:numCache>
            </c:numRef>
          </c:val>
          <c:extLst>
            <c:ext xmlns:c16="http://schemas.microsoft.com/office/drawing/2014/chart" uri="{C3380CC4-5D6E-409C-BE32-E72D297353CC}">
              <c16:uniqueId val="{00000000-23ED-43A6-82D5-8B6284E750B3}"/>
            </c:ext>
          </c:extLst>
        </c:ser>
        <c:ser>
          <c:idx val="1"/>
          <c:order val="1"/>
          <c:tx>
            <c:strRef>
              <c:f>גיליון1!$A$8</c:f>
              <c:strCache>
                <c:ptCount val="1"/>
                <c:pt idx="0">
                  <c:v>ישראל</c:v>
                </c:pt>
              </c:strCache>
            </c:strRef>
          </c:tx>
          <c:spPr>
            <a:solidFill>
              <a:srgbClr val="224F77"/>
            </a:solidFill>
          </c:spPr>
          <c:invertIfNegative val="0"/>
          <c:dLbls>
            <c:numFmt formatCode="#,##0.0" sourceLinked="0"/>
            <c:spPr>
              <a:noFill/>
              <a:ln>
                <a:noFill/>
              </a:ln>
              <a:effectLst/>
            </c:spPr>
            <c:txPr>
              <a:bodyPr/>
              <a:lstStyle/>
              <a:p>
                <a:pPr>
                  <a:defRPr sz="1400">
                    <a:solidFill>
                      <a:schemeClr val="bg1"/>
                    </a:solidFill>
                  </a:defRPr>
                </a:pPr>
                <a:endParaRPr lang="he-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גיליון1!$B$6:$G$6</c:f>
              <c:strCache>
                <c:ptCount val="6"/>
                <c:pt idx="0">
                  <c:v>מפקד 1972</c:v>
                </c:pt>
                <c:pt idx="1">
                  <c:v>מפקד 1983</c:v>
                </c:pt>
                <c:pt idx="2">
                  <c:v>מפקד 1995</c:v>
                </c:pt>
                <c:pt idx="3">
                  <c:v>מפקד 2008</c:v>
                </c:pt>
                <c:pt idx="4">
                  <c:v>2013</c:v>
                </c:pt>
                <c:pt idx="5">
                  <c:v>2019</c:v>
                </c:pt>
              </c:strCache>
            </c:strRef>
          </c:cat>
          <c:val>
            <c:numRef>
              <c:f>גיליון1!$B$8:$G$8</c:f>
              <c:numCache>
                <c:formatCode>General</c:formatCode>
                <c:ptCount val="6"/>
                <c:pt idx="0">
                  <c:v>7.1</c:v>
                </c:pt>
                <c:pt idx="1">
                  <c:v>8.9</c:v>
                </c:pt>
                <c:pt idx="2">
                  <c:v>9.9</c:v>
                </c:pt>
                <c:pt idx="3">
                  <c:v>9.6999999999999993</c:v>
                </c:pt>
                <c:pt idx="4">
                  <c:v>10.5</c:v>
                </c:pt>
                <c:pt idx="5">
                  <c:v>11.927616645222001</c:v>
                </c:pt>
              </c:numCache>
            </c:numRef>
          </c:val>
          <c:extLst>
            <c:ext xmlns:c16="http://schemas.microsoft.com/office/drawing/2014/chart" uri="{C3380CC4-5D6E-409C-BE32-E72D297353CC}">
              <c16:uniqueId val="{00000001-23ED-43A6-82D5-8B6284E750B3}"/>
            </c:ext>
          </c:extLst>
        </c:ser>
        <c:dLbls>
          <c:dLblPos val="inEnd"/>
          <c:showLegendKey val="0"/>
          <c:showVal val="1"/>
          <c:showCatName val="0"/>
          <c:showSerName val="0"/>
          <c:showPercent val="0"/>
          <c:showBubbleSize val="0"/>
        </c:dLbls>
        <c:gapWidth val="23"/>
        <c:axId val="34307072"/>
        <c:axId val="34308864"/>
      </c:barChart>
      <c:catAx>
        <c:axId val="34307072"/>
        <c:scaling>
          <c:orientation val="minMax"/>
        </c:scaling>
        <c:delete val="0"/>
        <c:axPos val="b"/>
        <c:numFmt formatCode="General" sourceLinked="0"/>
        <c:majorTickMark val="out"/>
        <c:minorTickMark val="none"/>
        <c:tickLblPos val="nextTo"/>
        <c:txPr>
          <a:bodyPr/>
          <a:lstStyle/>
          <a:p>
            <a:pPr>
              <a:defRPr sz="1400"/>
            </a:pPr>
            <a:endParaRPr lang="he-IL"/>
          </a:p>
        </c:txPr>
        <c:crossAx val="34308864"/>
        <c:crosses val="autoZero"/>
        <c:auto val="1"/>
        <c:lblAlgn val="ctr"/>
        <c:lblOffset val="100"/>
        <c:noMultiLvlLbl val="0"/>
      </c:catAx>
      <c:valAx>
        <c:axId val="34308864"/>
        <c:scaling>
          <c:orientation val="minMax"/>
          <c:max val="35"/>
        </c:scaling>
        <c:delete val="0"/>
        <c:axPos val="l"/>
        <c:majorGridlines/>
        <c:title>
          <c:tx>
            <c:rich>
              <a:bodyPr rot="0" vert="horz"/>
              <a:lstStyle/>
              <a:p>
                <a:pPr>
                  <a:defRPr lang="he-IL" sz="1200" kern="1200" dirty="0" smtClean="0">
                    <a:solidFill>
                      <a:srgbClr val="5E5E5E"/>
                    </a:solidFill>
                    <a:latin typeface="Arial" pitchFamily="34" charset="0"/>
                    <a:ea typeface="+mn-ea"/>
                    <a:cs typeface="Arial" pitchFamily="34" charset="0"/>
                  </a:defRPr>
                </a:pPr>
                <a:r>
                  <a:rPr lang="he-IL" sz="1200" kern="1200" dirty="0">
                    <a:solidFill>
                      <a:srgbClr val="5E5E5E"/>
                    </a:solidFill>
                    <a:latin typeface="Arial" pitchFamily="34" charset="0"/>
                    <a:ea typeface="+mn-ea"/>
                    <a:cs typeface="Arial" pitchFamily="34" charset="0"/>
                  </a:rPr>
                  <a:t>אחוזים</a:t>
                </a:r>
              </a:p>
            </c:rich>
          </c:tx>
          <c:layout>
            <c:manualLayout>
              <c:xMode val="edge"/>
              <c:yMode val="edge"/>
              <c:x val="1.6458155657607639E-3"/>
              <c:y val="1.8968733915907369E-2"/>
            </c:manualLayout>
          </c:layout>
          <c:overlay val="0"/>
        </c:title>
        <c:numFmt formatCode="0" sourceLinked="0"/>
        <c:majorTickMark val="out"/>
        <c:minorTickMark val="none"/>
        <c:tickLblPos val="nextTo"/>
        <c:txPr>
          <a:bodyPr/>
          <a:lstStyle/>
          <a:p>
            <a:pPr>
              <a:defRPr sz="1100">
                <a:solidFill>
                  <a:srgbClr val="5E5E5E"/>
                </a:solidFill>
              </a:defRPr>
            </a:pPr>
            <a:endParaRPr lang="he-IL"/>
          </a:p>
        </c:txPr>
        <c:crossAx val="34307072"/>
        <c:crosses val="autoZero"/>
        <c:crossBetween val="between"/>
        <c:majorUnit val="5"/>
      </c:valAx>
    </c:plotArea>
    <c:legend>
      <c:legendPos val="b"/>
      <c:layout>
        <c:manualLayout>
          <c:xMode val="edge"/>
          <c:yMode val="edge"/>
          <c:x val="0.350495311349726"/>
          <c:y val="0.91178410671865895"/>
          <c:w val="0.29873278799113401"/>
          <c:h val="7.32778457128581E-2"/>
        </c:manualLayout>
      </c:layout>
      <c:overlay val="0"/>
      <c:txPr>
        <a:bodyPr/>
        <a:lstStyle/>
        <a:p>
          <a:pPr>
            <a:defRPr sz="1600"/>
          </a:pPr>
          <a:endParaRPr lang="he-IL"/>
        </a:p>
      </c:txPr>
    </c:legend>
    <c:plotVisOnly val="1"/>
    <c:dispBlanksAs val="gap"/>
    <c:showDLblsOverMax val="0"/>
  </c:chart>
  <c:txPr>
    <a:bodyPr/>
    <a:lstStyle/>
    <a:p>
      <a:pPr>
        <a:defRPr sz="1800"/>
      </a:pPr>
      <a:endParaRPr lang="he-IL"/>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176AB0-8ECC-4AC3-A97B-D8FE7AD31D02}" type="doc">
      <dgm:prSet loTypeId="urn:microsoft.com/office/officeart/2005/8/layout/matrix3" loCatId="matrix" qsTypeId="urn:microsoft.com/office/officeart/2005/8/quickstyle/simple1" qsCatId="simple" csTypeId="urn:microsoft.com/office/officeart/2005/8/colors/accent3_2" csCatId="accent3" phldr="1"/>
      <dgm:spPr/>
      <dgm:t>
        <a:bodyPr/>
        <a:lstStyle/>
        <a:p>
          <a:pPr rtl="1"/>
          <a:endParaRPr lang="he-IL"/>
        </a:p>
      </dgm:t>
    </dgm:pt>
    <dgm:pt modelId="{5911FC77-6C11-4C88-8671-3ECA22B2C7C8}">
      <dgm:prSet custT="1"/>
      <dgm:spPr>
        <a:solidFill>
          <a:srgbClr val="00682F"/>
        </a:solidFill>
      </dgm:spPr>
      <dgm:t>
        <a:bodyPr/>
        <a:lstStyle/>
        <a:p>
          <a:pPr algn="just" rtl="1"/>
          <a:r>
            <a:rPr lang="he-IL" sz="1500" b="1" dirty="0">
              <a:solidFill>
                <a:schemeClr val="bg1"/>
              </a:solidFill>
              <a:latin typeface="Blender" pitchFamily="18" charset="-79"/>
              <a:cs typeface="Blender" pitchFamily="18" charset="-79"/>
            </a:rPr>
            <a:t>צריכת המים השנתית לתושב ירדה (מ-72 מ"ק בשנת 2000 </a:t>
          </a:r>
          <a:r>
            <a:rPr lang="he-IL" sz="1500" b="1" dirty="0" smtClean="0">
              <a:solidFill>
                <a:schemeClr val="bg1"/>
              </a:solidFill>
              <a:latin typeface="Blender" pitchFamily="18" charset="-79"/>
              <a:cs typeface="Blender" pitchFamily="18" charset="-79"/>
            </a:rPr>
            <a:t>ל-65 </a:t>
          </a:r>
          <a:r>
            <a:rPr lang="he-IL" sz="1500" b="1" dirty="0">
              <a:solidFill>
                <a:schemeClr val="bg1"/>
              </a:solidFill>
              <a:latin typeface="Blender" pitchFamily="18" charset="-79"/>
              <a:cs typeface="Blender" pitchFamily="18" charset="-79"/>
            </a:rPr>
            <a:t>מ"ק </a:t>
          </a:r>
          <a:r>
            <a:rPr lang="he-IL" sz="1500" b="1" dirty="0" smtClean="0">
              <a:solidFill>
                <a:schemeClr val="bg1"/>
              </a:solidFill>
              <a:latin typeface="Blender" pitchFamily="18" charset="-79"/>
              <a:cs typeface="Blender" pitchFamily="18" charset="-79"/>
            </a:rPr>
            <a:t>ב-2019). </a:t>
          </a:r>
          <a:r>
            <a:rPr lang="he-IL" sz="1500" b="1" dirty="0">
              <a:solidFill>
                <a:schemeClr val="bg1"/>
              </a:solidFill>
              <a:latin typeface="Blender" pitchFamily="18" charset="-79"/>
              <a:cs typeface="Blender" pitchFamily="18" charset="-79"/>
            </a:rPr>
            <a:t>עם זאת, צריכה זו גבוהה מזו שבכלל ישראל </a:t>
          </a:r>
          <a:r>
            <a:rPr lang="he-IL" sz="1500" b="1" dirty="0" smtClean="0">
              <a:solidFill>
                <a:schemeClr val="bg1"/>
              </a:solidFill>
              <a:latin typeface="Blender" pitchFamily="18" charset="-79"/>
              <a:cs typeface="Blender" pitchFamily="18" charset="-79"/>
            </a:rPr>
            <a:t>(53 </a:t>
          </a:r>
          <a:r>
            <a:rPr lang="he-IL" sz="1500" b="1" dirty="0">
              <a:solidFill>
                <a:schemeClr val="bg1"/>
              </a:solidFill>
              <a:latin typeface="Blender" pitchFamily="18" charset="-79"/>
              <a:cs typeface="Blender" pitchFamily="18" charset="-79"/>
            </a:rPr>
            <a:t>מ"ק).</a:t>
          </a:r>
        </a:p>
      </dgm:t>
    </dgm:pt>
    <dgm:pt modelId="{4B5636A1-9211-4009-9978-BB2C5B376A42}" type="parTrans" cxnId="{FACCCDD9-7DBB-4A5B-9C66-2DB8779CE7C4}">
      <dgm:prSet/>
      <dgm:spPr/>
      <dgm:t>
        <a:bodyPr/>
        <a:lstStyle/>
        <a:p>
          <a:pPr rtl="1"/>
          <a:endParaRPr lang="he-IL"/>
        </a:p>
      </dgm:t>
    </dgm:pt>
    <dgm:pt modelId="{5D3EDACC-368A-41E7-92D5-E977B3F413C6}" type="sibTrans" cxnId="{FACCCDD9-7DBB-4A5B-9C66-2DB8779CE7C4}">
      <dgm:prSet/>
      <dgm:spPr/>
      <dgm:t>
        <a:bodyPr/>
        <a:lstStyle/>
        <a:p>
          <a:pPr rtl="1"/>
          <a:endParaRPr lang="he-IL"/>
        </a:p>
      </dgm:t>
    </dgm:pt>
    <dgm:pt modelId="{52DC6A80-DFCA-46CD-8229-782999F8BB3D}">
      <dgm:prSet custT="1"/>
      <dgm:spPr>
        <a:solidFill>
          <a:srgbClr val="00682F"/>
        </a:solidFill>
      </dgm:spPr>
      <dgm:t>
        <a:bodyPr/>
        <a:lstStyle/>
        <a:p>
          <a:pPr algn="r" rtl="1"/>
          <a:r>
            <a:rPr lang="he-IL" sz="1500" b="1" dirty="0">
              <a:solidFill>
                <a:srgbClr val="DDFFDD"/>
              </a:solidFill>
              <a:latin typeface="Blender" pitchFamily="18" charset="-79"/>
              <a:cs typeface="Blender" pitchFamily="18" charset="-79"/>
            </a:rPr>
            <a:t>במהלך 17 השנים האחרונות חל שיפור במדדי איכות האוויר.</a:t>
          </a:r>
        </a:p>
        <a:p>
          <a:pPr algn="r" rtl="1"/>
          <a:r>
            <a:rPr lang="he-IL" sz="1500" b="1" dirty="0">
              <a:solidFill>
                <a:schemeClr val="bg1"/>
              </a:solidFill>
              <a:latin typeface="Blender" pitchFamily="18" charset="-79"/>
              <a:cs typeface="Blender" pitchFamily="18" charset="-79"/>
            </a:rPr>
            <a:t> </a:t>
          </a:r>
        </a:p>
        <a:p>
          <a:pPr algn="r" rtl="1"/>
          <a:r>
            <a:rPr lang="he-IL" altLang="he-IL" sz="1500" b="1" dirty="0">
              <a:solidFill>
                <a:schemeClr val="bg1"/>
              </a:solidFill>
              <a:latin typeface="Blender" pitchFamily="18" charset="-79"/>
              <a:cs typeface="Blender" pitchFamily="18" charset="-79"/>
            </a:rPr>
            <a:t>בשנת </a:t>
          </a:r>
          <a:r>
            <a:rPr lang="he-IL" altLang="he-IL" sz="1500" b="1" dirty="0" smtClean="0">
              <a:solidFill>
                <a:schemeClr val="bg1"/>
              </a:solidFill>
              <a:latin typeface="Blender" pitchFamily="18" charset="-79"/>
              <a:cs typeface="Blender" pitchFamily="18" charset="-79"/>
            </a:rPr>
            <a:t>2019 24% </a:t>
          </a:r>
          <a:r>
            <a:rPr lang="he-IL" altLang="he-IL" sz="1500" b="1" dirty="0">
              <a:solidFill>
                <a:schemeClr val="bg1"/>
              </a:solidFill>
              <a:latin typeface="Blender" pitchFamily="18" charset="-79"/>
              <a:cs typeface="Blender" pitchFamily="18" charset="-79"/>
            </a:rPr>
            <a:t>משטח העיר הוא שטח ירוק - פארקים, גינות וחורשות.</a:t>
          </a:r>
          <a:endParaRPr lang="he-IL" sz="1500" b="1" dirty="0">
            <a:solidFill>
              <a:schemeClr val="bg1"/>
            </a:solidFill>
            <a:latin typeface="Blender" pitchFamily="18" charset="-79"/>
            <a:cs typeface="Blender" pitchFamily="18" charset="-79"/>
          </a:endParaRPr>
        </a:p>
      </dgm:t>
    </dgm:pt>
    <dgm:pt modelId="{CCC58B50-9017-4C1E-ADF7-CBC2340BEC29}" type="parTrans" cxnId="{6E5F10EF-D185-4D77-A16F-5EC5E04FE9E5}">
      <dgm:prSet/>
      <dgm:spPr/>
      <dgm:t>
        <a:bodyPr/>
        <a:lstStyle/>
        <a:p>
          <a:pPr rtl="1"/>
          <a:endParaRPr lang="he-IL"/>
        </a:p>
      </dgm:t>
    </dgm:pt>
    <dgm:pt modelId="{1C9068E2-2DAF-418F-A5B4-2942B96C98AE}" type="sibTrans" cxnId="{6E5F10EF-D185-4D77-A16F-5EC5E04FE9E5}">
      <dgm:prSet/>
      <dgm:spPr/>
      <dgm:t>
        <a:bodyPr/>
        <a:lstStyle/>
        <a:p>
          <a:pPr rtl="1"/>
          <a:endParaRPr lang="he-IL"/>
        </a:p>
      </dgm:t>
    </dgm:pt>
    <dgm:pt modelId="{7A5DF025-6E87-47AC-AEBA-EEB188C8BFC9}">
      <dgm:prSet custT="1"/>
      <dgm:spPr>
        <a:solidFill>
          <a:srgbClr val="00682F"/>
        </a:solidFill>
      </dgm:spPr>
      <dgm:t>
        <a:bodyPr/>
        <a:lstStyle/>
        <a:p>
          <a:pPr algn="r" rtl="1"/>
          <a:endParaRPr lang="he-IL" sz="1600" b="1" dirty="0"/>
        </a:p>
      </dgm:t>
    </dgm:pt>
    <dgm:pt modelId="{07D50A2C-3FED-4D78-8FB3-516DD0E91675}" type="parTrans" cxnId="{93445015-6C71-4F94-9AE2-A6FBB018A8D4}">
      <dgm:prSet/>
      <dgm:spPr/>
      <dgm:t>
        <a:bodyPr/>
        <a:lstStyle/>
        <a:p>
          <a:pPr rtl="1"/>
          <a:endParaRPr lang="he-IL"/>
        </a:p>
      </dgm:t>
    </dgm:pt>
    <dgm:pt modelId="{437E48DE-B365-4012-9274-7661A1884090}" type="sibTrans" cxnId="{93445015-6C71-4F94-9AE2-A6FBB018A8D4}">
      <dgm:prSet/>
      <dgm:spPr/>
      <dgm:t>
        <a:bodyPr/>
        <a:lstStyle/>
        <a:p>
          <a:pPr rtl="1"/>
          <a:endParaRPr lang="he-IL"/>
        </a:p>
      </dgm:t>
    </dgm:pt>
    <dgm:pt modelId="{35A01456-9911-491D-85E4-FAA4D49A9998}">
      <dgm:prSet custT="1"/>
      <dgm:spPr>
        <a:solidFill>
          <a:srgbClr val="00682F"/>
        </a:solidFill>
      </dgm:spPr>
      <dgm:t>
        <a:bodyPr/>
        <a:lstStyle/>
        <a:p>
          <a:pPr algn="just" defTabSz="622300" rtl="1">
            <a:lnSpc>
              <a:spcPct val="90000"/>
            </a:lnSpc>
            <a:spcBef>
              <a:spcPct val="0"/>
            </a:spcBef>
            <a:spcAft>
              <a:spcPct val="35000"/>
            </a:spcAft>
          </a:pPr>
          <a:r>
            <a:rPr lang="he-IL" sz="1300" b="1" dirty="0">
              <a:solidFill>
                <a:schemeClr val="bg1"/>
              </a:solidFill>
              <a:latin typeface="Blender" pitchFamily="18" charset="-79"/>
              <a:cs typeface="Blender" pitchFamily="18" charset="-79"/>
            </a:rPr>
            <a:t>בשנים האחרונות נמשכת סלילת שבילי </a:t>
          </a:r>
          <a:r>
            <a:rPr lang="he-IL" sz="1300" b="1" dirty="0" smtClean="0">
              <a:solidFill>
                <a:schemeClr val="bg1"/>
              </a:solidFill>
              <a:latin typeface="Blender" pitchFamily="18" charset="-79"/>
              <a:cs typeface="Blender" pitchFamily="18" charset="-79"/>
            </a:rPr>
            <a:t>אופניים, כך שבשנת 2019 אורך השבילים הגיע ל-137 ק"מ. בתקופה 2019-2018 מספר </a:t>
          </a:r>
          <a:r>
            <a:rPr lang="he-IL" sz="1300" b="1" dirty="0">
              <a:solidFill>
                <a:schemeClr val="bg1"/>
              </a:solidFill>
              <a:latin typeface="Blender" pitchFamily="18" charset="-79"/>
              <a:cs typeface="Blender" pitchFamily="18" charset="-79"/>
            </a:rPr>
            <a:t>התושבים הרוכבים לעבודה על </a:t>
          </a:r>
          <a:r>
            <a:rPr lang="he-IL" sz="1300" b="1" dirty="0" smtClean="0">
              <a:solidFill>
                <a:schemeClr val="bg1"/>
              </a:solidFill>
              <a:latin typeface="Blender" pitchFamily="18" charset="-79"/>
              <a:cs typeface="Blender" pitchFamily="18" charset="-79"/>
            </a:rPr>
            <a:t>אופניים בעיר עלה בכ-11% כך שמספר הרוכבים עומד על כ-34,880 (2019).</a:t>
          </a:r>
          <a:endParaRPr lang="he-IL" sz="1300" b="1" dirty="0">
            <a:solidFill>
              <a:schemeClr val="bg1"/>
            </a:solidFill>
            <a:latin typeface="Blender" pitchFamily="18" charset="-79"/>
            <a:cs typeface="Blender" pitchFamily="18" charset="-79"/>
          </a:endParaRPr>
        </a:p>
        <a:p>
          <a:pPr algn="just" defTabSz="622300" rtl="1">
            <a:lnSpc>
              <a:spcPct val="90000"/>
            </a:lnSpc>
            <a:spcBef>
              <a:spcPct val="0"/>
            </a:spcBef>
            <a:spcAft>
              <a:spcPct val="35000"/>
            </a:spcAft>
          </a:pPr>
          <a:r>
            <a:rPr lang="he-IL" sz="1300" b="1" dirty="0" smtClean="0">
              <a:solidFill>
                <a:srgbClr val="DDFFDD"/>
              </a:solidFill>
              <a:latin typeface="Blender" pitchFamily="18" charset="-79"/>
              <a:cs typeface="Blender" pitchFamily="18" charset="-79"/>
            </a:rPr>
            <a:t>בשנת 2018 ל-16% </a:t>
          </a:r>
          <a:r>
            <a:rPr lang="he-IL" sz="1300" b="1" dirty="0">
              <a:solidFill>
                <a:srgbClr val="DDFFDD"/>
              </a:solidFill>
              <a:latin typeface="Blender" pitchFamily="18" charset="-79"/>
              <a:cs typeface="Blender" pitchFamily="18" charset="-79"/>
            </a:rPr>
            <a:t>ממשקי הבית יש שני רכבים או יותר. נתון זה נמוך בהשוואה לכלל ישראל (</a:t>
          </a:r>
          <a:r>
            <a:rPr lang="he-IL" sz="1300" b="1" dirty="0" smtClean="0">
              <a:solidFill>
                <a:srgbClr val="DDFFDD"/>
              </a:solidFill>
              <a:latin typeface="Blender" pitchFamily="18" charset="-79"/>
              <a:cs typeface="Blender" pitchFamily="18" charset="-79"/>
            </a:rPr>
            <a:t>27%).</a:t>
          </a:r>
          <a:endParaRPr lang="he-IL" sz="1300" b="1" dirty="0">
            <a:solidFill>
              <a:srgbClr val="DDFFDD"/>
            </a:solidFill>
            <a:latin typeface="Blender" pitchFamily="18" charset="-79"/>
            <a:cs typeface="Blender" pitchFamily="18" charset="-79"/>
          </a:endParaRPr>
        </a:p>
      </dgm:t>
    </dgm:pt>
    <dgm:pt modelId="{35773523-6D47-4FCD-945A-CEA22AE0A6A9}" type="sibTrans" cxnId="{2A7A796B-DEF7-403C-9603-25654FC341CA}">
      <dgm:prSet/>
      <dgm:spPr/>
      <dgm:t>
        <a:bodyPr/>
        <a:lstStyle/>
        <a:p>
          <a:pPr rtl="1"/>
          <a:endParaRPr lang="he-IL"/>
        </a:p>
      </dgm:t>
    </dgm:pt>
    <dgm:pt modelId="{239A1A49-9C7F-46A6-8176-38E3D6DEABA6}" type="parTrans" cxnId="{2A7A796B-DEF7-403C-9603-25654FC341CA}">
      <dgm:prSet/>
      <dgm:spPr/>
      <dgm:t>
        <a:bodyPr/>
        <a:lstStyle/>
        <a:p>
          <a:pPr rtl="1"/>
          <a:endParaRPr lang="he-IL"/>
        </a:p>
      </dgm:t>
    </dgm:pt>
    <dgm:pt modelId="{0598435F-0BB6-4C38-8008-C2A728329D7F}" type="pres">
      <dgm:prSet presAssocID="{11176AB0-8ECC-4AC3-A97B-D8FE7AD31D02}" presName="matrix" presStyleCnt="0">
        <dgm:presLayoutVars>
          <dgm:chMax val="1"/>
          <dgm:dir/>
          <dgm:resizeHandles val="exact"/>
        </dgm:presLayoutVars>
      </dgm:prSet>
      <dgm:spPr/>
      <dgm:t>
        <a:bodyPr/>
        <a:lstStyle/>
        <a:p>
          <a:pPr rtl="1"/>
          <a:endParaRPr lang="he-IL"/>
        </a:p>
      </dgm:t>
    </dgm:pt>
    <dgm:pt modelId="{D97F8ECB-CBD5-402C-A329-5170D1C902F8}" type="pres">
      <dgm:prSet presAssocID="{11176AB0-8ECC-4AC3-A97B-D8FE7AD31D02}" presName="diamond" presStyleLbl="bgShp" presStyleIdx="0" presStyleCnt="1" custScaleX="144020" custScaleY="100000" custLinFactNeighborX="3686"/>
      <dgm:spPr>
        <a:solidFill>
          <a:srgbClr val="DDF1E2"/>
        </a:solidFill>
      </dgm:spPr>
    </dgm:pt>
    <dgm:pt modelId="{5EB970DA-F9A3-4ED9-A0B4-060DA113C35F}" type="pres">
      <dgm:prSet presAssocID="{11176AB0-8ECC-4AC3-A97B-D8FE7AD31D02}" presName="quad1" presStyleLbl="node1" presStyleIdx="0" presStyleCnt="4" custScaleX="146538" custLinFactX="34727" custLinFactNeighborX="100000" custLinFactNeighborY="1407">
        <dgm:presLayoutVars>
          <dgm:chMax val="0"/>
          <dgm:chPref val="0"/>
          <dgm:bulletEnabled val="1"/>
        </dgm:presLayoutVars>
      </dgm:prSet>
      <dgm:spPr/>
      <dgm:t>
        <a:bodyPr/>
        <a:lstStyle/>
        <a:p>
          <a:pPr rtl="1"/>
          <a:endParaRPr lang="he-IL"/>
        </a:p>
      </dgm:t>
    </dgm:pt>
    <dgm:pt modelId="{C0363E5F-158A-4F65-8C33-89F33023F32E}" type="pres">
      <dgm:prSet presAssocID="{11176AB0-8ECC-4AC3-A97B-D8FE7AD31D02}" presName="quad2" presStyleLbl="node1" presStyleIdx="1" presStyleCnt="4" custScaleX="146199" custScaleY="98902" custLinFactX="-22320" custLinFactNeighborX="-100000" custLinFactNeighborY="1956">
        <dgm:presLayoutVars>
          <dgm:chMax val="0"/>
          <dgm:chPref val="0"/>
          <dgm:bulletEnabled val="1"/>
        </dgm:presLayoutVars>
      </dgm:prSet>
      <dgm:spPr/>
      <dgm:t>
        <a:bodyPr/>
        <a:lstStyle/>
        <a:p>
          <a:pPr rtl="1"/>
          <a:endParaRPr lang="he-IL"/>
        </a:p>
      </dgm:t>
    </dgm:pt>
    <dgm:pt modelId="{0870C465-997F-479B-8E0E-2EA7D32ACC1A}" type="pres">
      <dgm:prSet presAssocID="{11176AB0-8ECC-4AC3-A97B-D8FE7AD31D02}" presName="quad3" presStyleLbl="node1" presStyleIdx="2" presStyleCnt="4" custScaleX="149208" custScaleY="92179" custLinFactNeighborX="-13788" custLinFactNeighborY="-4449">
        <dgm:presLayoutVars>
          <dgm:chMax val="0"/>
          <dgm:chPref val="0"/>
          <dgm:bulletEnabled val="1"/>
        </dgm:presLayoutVars>
      </dgm:prSet>
      <dgm:spPr/>
      <dgm:t>
        <a:bodyPr/>
        <a:lstStyle/>
        <a:p>
          <a:pPr rtl="1"/>
          <a:endParaRPr lang="he-IL"/>
        </a:p>
      </dgm:t>
    </dgm:pt>
    <dgm:pt modelId="{9D812B4F-1FE7-406F-AFA0-842382AD7928}" type="pres">
      <dgm:prSet presAssocID="{11176AB0-8ECC-4AC3-A97B-D8FE7AD31D02}" presName="quad4" presStyleLbl="node1" presStyleIdx="3" presStyleCnt="4" custScaleX="146538" custScaleY="91779" custLinFactNeighborX="27017" custLinFactNeighborY="-4780">
        <dgm:presLayoutVars>
          <dgm:chMax val="0"/>
          <dgm:chPref val="0"/>
          <dgm:bulletEnabled val="1"/>
        </dgm:presLayoutVars>
      </dgm:prSet>
      <dgm:spPr/>
      <dgm:t>
        <a:bodyPr/>
        <a:lstStyle/>
        <a:p>
          <a:pPr rtl="1"/>
          <a:endParaRPr lang="he-IL"/>
        </a:p>
      </dgm:t>
    </dgm:pt>
  </dgm:ptLst>
  <dgm:cxnLst>
    <dgm:cxn modelId="{03F1F687-7BEF-458B-965B-118617EE1AFF}" type="presOf" srcId="{35A01456-9911-491D-85E4-FAA4D49A9998}" destId="{0870C465-997F-479B-8E0E-2EA7D32ACC1A}" srcOrd="0" destOrd="0" presId="urn:microsoft.com/office/officeart/2005/8/layout/matrix3"/>
    <dgm:cxn modelId="{6E5F10EF-D185-4D77-A16F-5EC5E04FE9E5}" srcId="{11176AB0-8ECC-4AC3-A97B-D8FE7AD31D02}" destId="{52DC6A80-DFCA-46CD-8229-782999F8BB3D}" srcOrd="3" destOrd="0" parTransId="{CCC58B50-9017-4C1E-ADF7-CBC2340BEC29}" sibTransId="{1C9068E2-2DAF-418F-A5B4-2942B96C98AE}"/>
    <dgm:cxn modelId="{DF604E3F-F29C-42E5-AD8F-95882D29577C}" type="presOf" srcId="{7A5DF025-6E87-47AC-AEBA-EEB188C8BFC9}" destId="{C0363E5F-158A-4F65-8C33-89F33023F32E}" srcOrd="0" destOrd="0" presId="urn:microsoft.com/office/officeart/2005/8/layout/matrix3"/>
    <dgm:cxn modelId="{FACCCDD9-7DBB-4A5B-9C66-2DB8779CE7C4}" srcId="{11176AB0-8ECC-4AC3-A97B-D8FE7AD31D02}" destId="{5911FC77-6C11-4C88-8671-3ECA22B2C7C8}" srcOrd="0" destOrd="0" parTransId="{4B5636A1-9211-4009-9978-BB2C5B376A42}" sibTransId="{5D3EDACC-368A-41E7-92D5-E977B3F413C6}"/>
    <dgm:cxn modelId="{9FA04ED8-6133-417D-AFBD-1527BCA24F65}" type="presOf" srcId="{52DC6A80-DFCA-46CD-8229-782999F8BB3D}" destId="{9D812B4F-1FE7-406F-AFA0-842382AD7928}" srcOrd="0" destOrd="0" presId="urn:microsoft.com/office/officeart/2005/8/layout/matrix3"/>
    <dgm:cxn modelId="{0FAF6D40-1C77-4B3A-A6AC-E859B28ABBB7}" type="presOf" srcId="{5911FC77-6C11-4C88-8671-3ECA22B2C7C8}" destId="{5EB970DA-F9A3-4ED9-A0B4-060DA113C35F}" srcOrd="0" destOrd="0" presId="urn:microsoft.com/office/officeart/2005/8/layout/matrix3"/>
    <dgm:cxn modelId="{E73FA463-03F1-425F-8BF2-7CF9E006D943}" type="presOf" srcId="{11176AB0-8ECC-4AC3-A97B-D8FE7AD31D02}" destId="{0598435F-0BB6-4C38-8008-C2A728329D7F}" srcOrd="0" destOrd="0" presId="urn:microsoft.com/office/officeart/2005/8/layout/matrix3"/>
    <dgm:cxn modelId="{93445015-6C71-4F94-9AE2-A6FBB018A8D4}" srcId="{11176AB0-8ECC-4AC3-A97B-D8FE7AD31D02}" destId="{7A5DF025-6E87-47AC-AEBA-EEB188C8BFC9}" srcOrd="1" destOrd="0" parTransId="{07D50A2C-3FED-4D78-8FB3-516DD0E91675}" sibTransId="{437E48DE-B365-4012-9274-7661A1884090}"/>
    <dgm:cxn modelId="{2A7A796B-DEF7-403C-9603-25654FC341CA}" srcId="{11176AB0-8ECC-4AC3-A97B-D8FE7AD31D02}" destId="{35A01456-9911-491D-85E4-FAA4D49A9998}" srcOrd="2" destOrd="0" parTransId="{239A1A49-9C7F-46A6-8176-38E3D6DEABA6}" sibTransId="{35773523-6D47-4FCD-945A-CEA22AE0A6A9}"/>
    <dgm:cxn modelId="{CF478A1E-F04D-47A6-AFF3-D0FC2DB4BFAB}" type="presParOf" srcId="{0598435F-0BB6-4C38-8008-C2A728329D7F}" destId="{D97F8ECB-CBD5-402C-A329-5170D1C902F8}" srcOrd="0" destOrd="0" presId="urn:microsoft.com/office/officeart/2005/8/layout/matrix3"/>
    <dgm:cxn modelId="{300DEB29-5B04-41B1-B2C8-BC48DCE46594}" type="presParOf" srcId="{0598435F-0BB6-4C38-8008-C2A728329D7F}" destId="{5EB970DA-F9A3-4ED9-A0B4-060DA113C35F}" srcOrd="1" destOrd="0" presId="urn:microsoft.com/office/officeart/2005/8/layout/matrix3"/>
    <dgm:cxn modelId="{CAA697BC-BBAE-4FE9-A764-6194114CEC1C}" type="presParOf" srcId="{0598435F-0BB6-4C38-8008-C2A728329D7F}" destId="{C0363E5F-158A-4F65-8C33-89F33023F32E}" srcOrd="2" destOrd="0" presId="urn:microsoft.com/office/officeart/2005/8/layout/matrix3"/>
    <dgm:cxn modelId="{9F0E2C41-DD9F-46FD-A1CF-9ED52A3C569F}" type="presParOf" srcId="{0598435F-0BB6-4C38-8008-C2A728329D7F}" destId="{0870C465-997F-479B-8E0E-2EA7D32ACC1A}" srcOrd="3" destOrd="0" presId="urn:microsoft.com/office/officeart/2005/8/layout/matrix3"/>
    <dgm:cxn modelId="{16B5F229-7A43-4ACF-9AAB-2DF1BDB5E804}" type="presParOf" srcId="{0598435F-0BB6-4C38-8008-C2A728329D7F}" destId="{9D812B4F-1FE7-406F-AFA0-842382AD7928}" srcOrd="4" destOrd="0" presId="urn:microsoft.com/office/officeart/2005/8/layout/matrix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F8ECB-CBD5-402C-A329-5170D1C902F8}">
      <dsp:nvSpPr>
        <dsp:cNvPr id="0" name=""/>
        <dsp:cNvSpPr/>
      </dsp:nvSpPr>
      <dsp:spPr>
        <a:xfrm>
          <a:off x="651140" y="0"/>
          <a:ext cx="7985355" cy="5544616"/>
        </a:xfrm>
        <a:prstGeom prst="diamond">
          <a:avLst/>
        </a:prstGeom>
        <a:solidFill>
          <a:srgbClr val="DDF1E2"/>
        </a:solidFill>
        <a:ln>
          <a:noFill/>
        </a:ln>
        <a:effectLst/>
      </dsp:spPr>
      <dsp:style>
        <a:lnRef idx="0">
          <a:scrgbClr r="0" g="0" b="0"/>
        </a:lnRef>
        <a:fillRef idx="1">
          <a:scrgbClr r="0" g="0" b="0"/>
        </a:fillRef>
        <a:effectRef idx="0">
          <a:scrgbClr r="0" g="0" b="0"/>
        </a:effectRef>
        <a:fontRef idx="minor"/>
      </dsp:style>
    </dsp:sp>
    <dsp:sp modelId="{5EB970DA-F9A3-4ED9-A0B4-060DA113C35F}">
      <dsp:nvSpPr>
        <dsp:cNvPr id="0" name=""/>
        <dsp:cNvSpPr/>
      </dsp:nvSpPr>
      <dsp:spPr>
        <a:xfrm>
          <a:off x="4604042" y="557163"/>
          <a:ext cx="3168738" cy="2162400"/>
        </a:xfrm>
        <a:prstGeom prst="roundRect">
          <a:avLst/>
        </a:prstGeom>
        <a:solidFill>
          <a:srgbClr val="00682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rtl="1">
            <a:lnSpc>
              <a:spcPct val="90000"/>
            </a:lnSpc>
            <a:spcBef>
              <a:spcPct val="0"/>
            </a:spcBef>
            <a:spcAft>
              <a:spcPct val="35000"/>
            </a:spcAft>
          </a:pPr>
          <a:r>
            <a:rPr lang="he-IL" sz="1500" b="1" kern="1200" dirty="0">
              <a:solidFill>
                <a:schemeClr val="bg1"/>
              </a:solidFill>
              <a:latin typeface="Blender" pitchFamily="18" charset="-79"/>
              <a:cs typeface="Blender" pitchFamily="18" charset="-79"/>
            </a:rPr>
            <a:t>צריכת המים השנתית לתושב ירדה (מ-72 מ"ק בשנת 2000 </a:t>
          </a:r>
          <a:r>
            <a:rPr lang="he-IL" sz="1500" b="1" kern="1200" dirty="0" smtClean="0">
              <a:solidFill>
                <a:schemeClr val="bg1"/>
              </a:solidFill>
              <a:latin typeface="Blender" pitchFamily="18" charset="-79"/>
              <a:cs typeface="Blender" pitchFamily="18" charset="-79"/>
            </a:rPr>
            <a:t>ל-65 </a:t>
          </a:r>
          <a:r>
            <a:rPr lang="he-IL" sz="1500" b="1" kern="1200" dirty="0">
              <a:solidFill>
                <a:schemeClr val="bg1"/>
              </a:solidFill>
              <a:latin typeface="Blender" pitchFamily="18" charset="-79"/>
              <a:cs typeface="Blender" pitchFamily="18" charset="-79"/>
            </a:rPr>
            <a:t>מ"ק </a:t>
          </a:r>
          <a:r>
            <a:rPr lang="he-IL" sz="1500" b="1" kern="1200" dirty="0" smtClean="0">
              <a:solidFill>
                <a:schemeClr val="bg1"/>
              </a:solidFill>
              <a:latin typeface="Blender" pitchFamily="18" charset="-79"/>
              <a:cs typeface="Blender" pitchFamily="18" charset="-79"/>
            </a:rPr>
            <a:t>ב-2019). </a:t>
          </a:r>
          <a:r>
            <a:rPr lang="he-IL" sz="1500" b="1" kern="1200" dirty="0">
              <a:solidFill>
                <a:schemeClr val="bg1"/>
              </a:solidFill>
              <a:latin typeface="Blender" pitchFamily="18" charset="-79"/>
              <a:cs typeface="Blender" pitchFamily="18" charset="-79"/>
            </a:rPr>
            <a:t>עם זאת, צריכה זו גבוהה מזו שבכלל ישראל </a:t>
          </a:r>
          <a:r>
            <a:rPr lang="he-IL" sz="1500" b="1" kern="1200" dirty="0" smtClean="0">
              <a:solidFill>
                <a:schemeClr val="bg1"/>
              </a:solidFill>
              <a:latin typeface="Blender" pitchFamily="18" charset="-79"/>
              <a:cs typeface="Blender" pitchFamily="18" charset="-79"/>
            </a:rPr>
            <a:t>(53 </a:t>
          </a:r>
          <a:r>
            <a:rPr lang="he-IL" sz="1500" b="1" kern="1200" dirty="0">
              <a:solidFill>
                <a:schemeClr val="bg1"/>
              </a:solidFill>
              <a:latin typeface="Blender" pitchFamily="18" charset="-79"/>
              <a:cs typeface="Blender" pitchFamily="18" charset="-79"/>
            </a:rPr>
            <a:t>מ"ק).</a:t>
          </a:r>
        </a:p>
      </dsp:txBody>
      <dsp:txXfrm>
        <a:off x="4709602" y="662723"/>
        <a:ext cx="2957618" cy="1951280"/>
      </dsp:txXfrm>
    </dsp:sp>
    <dsp:sp modelId="{C0363E5F-158A-4F65-8C33-89F33023F32E}">
      <dsp:nvSpPr>
        <dsp:cNvPr id="0" name=""/>
        <dsp:cNvSpPr/>
      </dsp:nvSpPr>
      <dsp:spPr>
        <a:xfrm>
          <a:off x="1378061" y="569035"/>
          <a:ext cx="3161407" cy="2138657"/>
        </a:xfrm>
        <a:prstGeom prst="roundRect">
          <a:avLst/>
        </a:prstGeom>
        <a:solidFill>
          <a:srgbClr val="00682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r" defTabSz="711200" rtl="1">
            <a:lnSpc>
              <a:spcPct val="90000"/>
            </a:lnSpc>
            <a:spcBef>
              <a:spcPct val="0"/>
            </a:spcBef>
            <a:spcAft>
              <a:spcPct val="35000"/>
            </a:spcAft>
          </a:pPr>
          <a:endParaRPr lang="he-IL" sz="1600" b="1" kern="1200" dirty="0"/>
        </a:p>
      </dsp:txBody>
      <dsp:txXfrm>
        <a:off x="1482462" y="673436"/>
        <a:ext cx="2952605" cy="1929855"/>
      </dsp:txXfrm>
    </dsp:sp>
    <dsp:sp modelId="{0870C465-997F-479B-8E0E-2EA7D32ACC1A}">
      <dsp:nvSpPr>
        <dsp:cNvPr id="0" name=""/>
        <dsp:cNvSpPr/>
      </dsp:nvSpPr>
      <dsp:spPr>
        <a:xfrm>
          <a:off x="1363685" y="2759272"/>
          <a:ext cx="3226474" cy="1993278"/>
        </a:xfrm>
        <a:prstGeom prst="roundRect">
          <a:avLst/>
        </a:prstGeom>
        <a:solidFill>
          <a:srgbClr val="00682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622300" rtl="1">
            <a:lnSpc>
              <a:spcPct val="90000"/>
            </a:lnSpc>
            <a:spcBef>
              <a:spcPct val="0"/>
            </a:spcBef>
            <a:spcAft>
              <a:spcPct val="35000"/>
            </a:spcAft>
          </a:pPr>
          <a:r>
            <a:rPr lang="he-IL" sz="1300" b="1" kern="1200" dirty="0">
              <a:solidFill>
                <a:schemeClr val="bg1"/>
              </a:solidFill>
              <a:latin typeface="Blender" pitchFamily="18" charset="-79"/>
              <a:cs typeface="Blender" pitchFamily="18" charset="-79"/>
            </a:rPr>
            <a:t>בשנים האחרונות נמשכת סלילת שבילי </a:t>
          </a:r>
          <a:r>
            <a:rPr lang="he-IL" sz="1300" b="1" kern="1200" dirty="0" smtClean="0">
              <a:solidFill>
                <a:schemeClr val="bg1"/>
              </a:solidFill>
              <a:latin typeface="Blender" pitchFamily="18" charset="-79"/>
              <a:cs typeface="Blender" pitchFamily="18" charset="-79"/>
            </a:rPr>
            <a:t>אופניים, כך שבשנת 2019 אורך השבילים הגיע ל-137 ק"מ. בתקופה 2019-2018 מספר </a:t>
          </a:r>
          <a:r>
            <a:rPr lang="he-IL" sz="1300" b="1" kern="1200" dirty="0">
              <a:solidFill>
                <a:schemeClr val="bg1"/>
              </a:solidFill>
              <a:latin typeface="Blender" pitchFamily="18" charset="-79"/>
              <a:cs typeface="Blender" pitchFamily="18" charset="-79"/>
            </a:rPr>
            <a:t>התושבים הרוכבים לעבודה על </a:t>
          </a:r>
          <a:r>
            <a:rPr lang="he-IL" sz="1300" b="1" kern="1200" dirty="0" smtClean="0">
              <a:solidFill>
                <a:schemeClr val="bg1"/>
              </a:solidFill>
              <a:latin typeface="Blender" pitchFamily="18" charset="-79"/>
              <a:cs typeface="Blender" pitchFamily="18" charset="-79"/>
            </a:rPr>
            <a:t>אופניים בעיר עלה בכ-11% כך שמספר הרוכבים עומד על כ-34,880 (2019).</a:t>
          </a:r>
          <a:endParaRPr lang="he-IL" sz="1300" b="1" kern="1200" dirty="0">
            <a:solidFill>
              <a:schemeClr val="bg1"/>
            </a:solidFill>
            <a:latin typeface="Blender" pitchFamily="18" charset="-79"/>
            <a:cs typeface="Blender" pitchFamily="18" charset="-79"/>
          </a:endParaRPr>
        </a:p>
        <a:p>
          <a:pPr lvl="0" algn="just" defTabSz="622300" rtl="1">
            <a:lnSpc>
              <a:spcPct val="90000"/>
            </a:lnSpc>
            <a:spcBef>
              <a:spcPct val="0"/>
            </a:spcBef>
            <a:spcAft>
              <a:spcPct val="35000"/>
            </a:spcAft>
          </a:pPr>
          <a:r>
            <a:rPr lang="he-IL" sz="1300" b="1" kern="1200" dirty="0" smtClean="0">
              <a:solidFill>
                <a:srgbClr val="DDFFDD"/>
              </a:solidFill>
              <a:latin typeface="Blender" pitchFamily="18" charset="-79"/>
              <a:cs typeface="Blender" pitchFamily="18" charset="-79"/>
            </a:rPr>
            <a:t>בשנת 2018 ל-16% </a:t>
          </a:r>
          <a:r>
            <a:rPr lang="he-IL" sz="1300" b="1" kern="1200" dirty="0">
              <a:solidFill>
                <a:srgbClr val="DDFFDD"/>
              </a:solidFill>
              <a:latin typeface="Blender" pitchFamily="18" charset="-79"/>
              <a:cs typeface="Blender" pitchFamily="18" charset="-79"/>
            </a:rPr>
            <a:t>ממשקי הבית יש שני רכבים או יותר. נתון זה נמוך בהשוואה לכלל ישראל (</a:t>
          </a:r>
          <a:r>
            <a:rPr lang="he-IL" sz="1300" b="1" kern="1200" dirty="0" smtClean="0">
              <a:solidFill>
                <a:srgbClr val="DDFFDD"/>
              </a:solidFill>
              <a:latin typeface="Blender" pitchFamily="18" charset="-79"/>
              <a:cs typeface="Blender" pitchFamily="18" charset="-79"/>
            </a:rPr>
            <a:t>27%).</a:t>
          </a:r>
          <a:endParaRPr lang="he-IL" sz="1300" b="1" kern="1200" dirty="0">
            <a:solidFill>
              <a:srgbClr val="DDFFDD"/>
            </a:solidFill>
            <a:latin typeface="Blender" pitchFamily="18" charset="-79"/>
            <a:cs typeface="Blender" pitchFamily="18" charset="-79"/>
          </a:endParaRPr>
        </a:p>
      </dsp:txBody>
      <dsp:txXfrm>
        <a:off x="1460989" y="2856576"/>
        <a:ext cx="3031866" cy="1798670"/>
      </dsp:txXfrm>
    </dsp:sp>
    <dsp:sp modelId="{9D812B4F-1FE7-406F-AFA0-842382AD7928}">
      <dsp:nvSpPr>
        <dsp:cNvPr id="0" name=""/>
        <dsp:cNvSpPr/>
      </dsp:nvSpPr>
      <dsp:spPr>
        <a:xfrm>
          <a:off x="4603659" y="2752114"/>
          <a:ext cx="3168738" cy="1984629"/>
        </a:xfrm>
        <a:prstGeom prst="roundRect">
          <a:avLst/>
        </a:prstGeom>
        <a:solidFill>
          <a:srgbClr val="00682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r" defTabSz="666750" rtl="1">
            <a:lnSpc>
              <a:spcPct val="90000"/>
            </a:lnSpc>
            <a:spcBef>
              <a:spcPct val="0"/>
            </a:spcBef>
            <a:spcAft>
              <a:spcPct val="35000"/>
            </a:spcAft>
          </a:pPr>
          <a:r>
            <a:rPr lang="he-IL" sz="1500" b="1" kern="1200" dirty="0">
              <a:solidFill>
                <a:srgbClr val="DDFFDD"/>
              </a:solidFill>
              <a:latin typeface="Blender" pitchFamily="18" charset="-79"/>
              <a:cs typeface="Blender" pitchFamily="18" charset="-79"/>
            </a:rPr>
            <a:t>במהלך 17 השנים האחרונות חל שיפור במדדי איכות האוויר.</a:t>
          </a:r>
        </a:p>
        <a:p>
          <a:pPr lvl="0" algn="r" defTabSz="666750" rtl="1">
            <a:lnSpc>
              <a:spcPct val="90000"/>
            </a:lnSpc>
            <a:spcBef>
              <a:spcPct val="0"/>
            </a:spcBef>
            <a:spcAft>
              <a:spcPct val="35000"/>
            </a:spcAft>
          </a:pPr>
          <a:r>
            <a:rPr lang="he-IL" sz="1500" b="1" kern="1200" dirty="0">
              <a:solidFill>
                <a:schemeClr val="bg1"/>
              </a:solidFill>
              <a:latin typeface="Blender" pitchFamily="18" charset="-79"/>
              <a:cs typeface="Blender" pitchFamily="18" charset="-79"/>
            </a:rPr>
            <a:t> </a:t>
          </a:r>
        </a:p>
        <a:p>
          <a:pPr lvl="0" algn="r" defTabSz="666750" rtl="1">
            <a:lnSpc>
              <a:spcPct val="90000"/>
            </a:lnSpc>
            <a:spcBef>
              <a:spcPct val="0"/>
            </a:spcBef>
            <a:spcAft>
              <a:spcPct val="35000"/>
            </a:spcAft>
          </a:pPr>
          <a:r>
            <a:rPr lang="he-IL" altLang="he-IL" sz="1500" b="1" kern="1200" dirty="0">
              <a:solidFill>
                <a:schemeClr val="bg1"/>
              </a:solidFill>
              <a:latin typeface="Blender" pitchFamily="18" charset="-79"/>
              <a:cs typeface="Blender" pitchFamily="18" charset="-79"/>
            </a:rPr>
            <a:t>בשנת </a:t>
          </a:r>
          <a:r>
            <a:rPr lang="he-IL" altLang="he-IL" sz="1500" b="1" kern="1200" dirty="0" smtClean="0">
              <a:solidFill>
                <a:schemeClr val="bg1"/>
              </a:solidFill>
              <a:latin typeface="Blender" pitchFamily="18" charset="-79"/>
              <a:cs typeface="Blender" pitchFamily="18" charset="-79"/>
            </a:rPr>
            <a:t>2019 24% </a:t>
          </a:r>
          <a:r>
            <a:rPr lang="he-IL" altLang="he-IL" sz="1500" b="1" kern="1200" dirty="0">
              <a:solidFill>
                <a:schemeClr val="bg1"/>
              </a:solidFill>
              <a:latin typeface="Blender" pitchFamily="18" charset="-79"/>
              <a:cs typeface="Blender" pitchFamily="18" charset="-79"/>
            </a:rPr>
            <a:t>משטח העיר הוא שטח ירוק - פארקים, גינות וחורשות.</a:t>
          </a:r>
          <a:endParaRPr lang="he-IL" sz="1500" b="1" kern="1200" dirty="0">
            <a:solidFill>
              <a:schemeClr val="bg1"/>
            </a:solidFill>
            <a:latin typeface="Blender" pitchFamily="18" charset="-79"/>
            <a:cs typeface="Blender" pitchFamily="18" charset="-79"/>
          </a:endParaRPr>
        </a:p>
      </dsp:txBody>
      <dsp:txXfrm>
        <a:off x="4700541" y="2848996"/>
        <a:ext cx="2974974" cy="1790865"/>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2.xml.rels><?xml version="1.0" encoding="UTF-8" standalone="yes"?>
<Relationships xmlns="http://schemas.openxmlformats.org/package/2006/relationships"><Relationship Id="rId1" Type="http://schemas.openxmlformats.org/officeDocument/2006/relationships/image" Target="../media/image15.jpeg"/></Relationships>
</file>

<file path=ppt/drawings/drawing1.xml><?xml version="1.0" encoding="utf-8"?>
<c:userShapes xmlns:c="http://schemas.openxmlformats.org/drawingml/2006/chart">
  <cdr:relSizeAnchor xmlns:cdr="http://schemas.openxmlformats.org/drawingml/2006/chartDrawing">
    <cdr:from>
      <cdr:x>0.19974</cdr:x>
      <cdr:y>0.18817</cdr:y>
    </cdr:from>
    <cdr:to>
      <cdr:x>0.82799</cdr:x>
      <cdr:y>0.68732</cdr:y>
    </cdr:to>
    <cdr:grpSp>
      <cdr:nvGrpSpPr>
        <cdr:cNvPr id="47" name="קבוצה 46"/>
        <cdr:cNvGrpSpPr/>
      </cdr:nvGrpSpPr>
      <cdr:grpSpPr>
        <a:xfrm xmlns:a="http://schemas.openxmlformats.org/drawingml/2006/main">
          <a:off x="1396512" y="1011506"/>
          <a:ext cx="4392505" cy="2683175"/>
          <a:chOff x="1368151" y="992663"/>
          <a:chExt cx="4392488" cy="2683145"/>
        </a:xfrm>
      </cdr:grpSpPr>
      <cdr:cxnSp macro="">
        <cdr:nvCxnSpPr>
          <cdr:cNvPr id="3" name="מחבר מרפקי 2"/>
          <cdr:cNvCxnSpPr/>
        </cdr:nvCxnSpPr>
        <cdr:spPr>
          <a:xfrm xmlns:a="http://schemas.openxmlformats.org/drawingml/2006/main" rot="10800000">
            <a:off x="1368151" y="1064673"/>
            <a:ext cx="720080" cy="360039"/>
          </a:xfrm>
          <a:prstGeom xmlns:a="http://schemas.openxmlformats.org/drawingml/2006/main" prst="bentConnector3">
            <a:avLst>
              <a:gd name="adj1" fmla="val -1680"/>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8" name="מחבר מרפקי 7"/>
          <cdr:cNvCxnSpPr/>
        </cdr:nvCxnSpPr>
        <cdr:spPr>
          <a:xfrm xmlns:a="http://schemas.openxmlformats.org/drawingml/2006/main" flipV="1">
            <a:off x="4248471" y="992663"/>
            <a:ext cx="1512168" cy="1440160"/>
          </a:xfrm>
          <a:prstGeom xmlns:a="http://schemas.openxmlformats.org/drawingml/2006/main" prst="bentConnector3">
            <a:avLst>
              <a:gd name="adj1" fmla="val 50000"/>
            </a:avLst>
          </a:prstGeom>
          <a:ln xmlns:a="http://schemas.openxmlformats.org/drawingml/2006/main">
            <a:solidFill>
              <a:srgbClr val="00B0F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10" name="מחבר מרפקי 9"/>
          <cdr:cNvCxnSpPr/>
        </cdr:nvCxnSpPr>
        <cdr:spPr>
          <a:xfrm xmlns:a="http://schemas.openxmlformats.org/drawingml/2006/main" flipV="1">
            <a:off x="4464495" y="2360815"/>
            <a:ext cx="1296144" cy="288032"/>
          </a:xfrm>
          <a:prstGeom xmlns:a="http://schemas.openxmlformats.org/drawingml/2006/main" prst="bentConnector3">
            <a:avLst>
              <a:gd name="adj1" fmla="val 65586"/>
            </a:avLst>
          </a:prstGeom>
          <a:ln xmlns:a="http://schemas.openxmlformats.org/drawingml/2006/main">
            <a:solidFill>
              <a:srgbClr val="EF534F"/>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12" name="מחבר מרפקי 11"/>
          <cdr:cNvCxnSpPr/>
        </cdr:nvCxnSpPr>
        <cdr:spPr>
          <a:xfrm xmlns:a="http://schemas.openxmlformats.org/drawingml/2006/main">
            <a:off x="4392487" y="2936879"/>
            <a:ext cx="1108467" cy="738929"/>
          </a:xfrm>
          <a:prstGeom xmlns:a="http://schemas.openxmlformats.org/drawingml/2006/main" prst="bentConnector3">
            <a:avLst>
              <a:gd name="adj1" fmla="val 55755"/>
            </a:avLst>
          </a:prstGeom>
          <a:ln xmlns:a="http://schemas.openxmlformats.org/drawingml/2006/main">
            <a:solidFill>
              <a:srgbClr val="FF66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drawings/drawing2.xml><?xml version="1.0" encoding="utf-8"?>
<c:userShapes xmlns:c="http://schemas.openxmlformats.org/drawingml/2006/chart">
  <cdr:relSizeAnchor xmlns:cdr="http://schemas.openxmlformats.org/drawingml/2006/chartDrawing">
    <cdr:from>
      <cdr:x>0.07282</cdr:x>
      <cdr:y>0.02786</cdr:y>
    </cdr:from>
    <cdr:to>
      <cdr:x>0.93793</cdr:x>
      <cdr:y>0.10249</cdr:y>
    </cdr:to>
    <cdr:sp macro="" textlink="">
      <cdr:nvSpPr>
        <cdr:cNvPr id="2" name="Text Box 21" descr="n020face"/>
        <cdr:cNvSpPr txBox="1">
          <a:spLocks xmlns:a="http://schemas.openxmlformats.org/drawingml/2006/main" noChangeArrowheads="1"/>
        </cdr:cNvSpPr>
      </cdr:nvSpPr>
      <cdr:spPr bwMode="auto">
        <a:xfrm xmlns:a="http://schemas.openxmlformats.org/drawingml/2006/main">
          <a:off x="569754" y="126387"/>
          <a:ext cx="6768752" cy="33855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blipFill dpi="0" rotWithShape="0">
                <a:blip xmlns:r="http://schemas.openxmlformats.org/officeDocument/2006/relationships" r:embed="rId1"/>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wrap="square">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ts val="0"/>
            </a:spcBef>
            <a:buFontTx/>
            <a:buNone/>
          </a:pPr>
          <a:endParaRPr lang="he-IL" altLang="he-IL" sz="1600" b="1" dirty="0">
            <a:latin typeface="Arial" pitchFamily="34" charset="0"/>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0.85078</cdr:x>
      <cdr:y>0.12915</cdr:y>
    </cdr:from>
    <cdr:to>
      <cdr:x>0.96492</cdr:x>
      <cdr:y>0.78904</cdr:y>
    </cdr:to>
    <cdr:grpSp>
      <cdr:nvGrpSpPr>
        <cdr:cNvPr id="2" name="קבוצה 1">
          <a:extLst xmlns:a="http://schemas.openxmlformats.org/drawingml/2006/main">
            <a:ext uri="{FF2B5EF4-FFF2-40B4-BE49-F238E27FC236}">
              <a16:creationId xmlns:a16="http://schemas.microsoft.com/office/drawing/2014/main" id="{BE5E19B8-EE69-4464-9EA4-8F5E3FDC64CC}"/>
            </a:ext>
          </a:extLst>
        </cdr:cNvPr>
        <cdr:cNvGrpSpPr/>
      </cdr:nvGrpSpPr>
      <cdr:grpSpPr>
        <a:xfrm xmlns:a="http://schemas.openxmlformats.org/drawingml/2006/main">
          <a:off x="7233429" y="548690"/>
          <a:ext cx="970432" cy="2803524"/>
          <a:chOff x="8765285" y="2723143"/>
          <a:chExt cx="903796" cy="3022562"/>
        </a:xfrm>
        <a:solidFill xmlns:a="http://schemas.openxmlformats.org/drawingml/2006/main">
          <a:schemeClr val="bg1">
            <a:lumMod val="95000"/>
            <a:alpha val="12000"/>
          </a:schemeClr>
        </a:solidFill>
      </cdr:grpSpPr>
      <cdr:sp macro="" textlink="">
        <cdr:nvSpPr>
          <cdr:cNvPr id="3" name="TextBox 7"/>
          <cdr:cNvSpPr txBox="1"/>
        </cdr:nvSpPr>
        <cdr:spPr>
          <a:xfrm xmlns:a="http://schemas.openxmlformats.org/drawingml/2006/main">
            <a:off x="8868859" y="3268637"/>
            <a:ext cx="773739" cy="398186"/>
          </a:xfrm>
          <a:prstGeom xmlns:a="http://schemas.openxmlformats.org/drawingml/2006/main" prst="rect">
            <a:avLst/>
          </a:prstGeom>
          <a:grpFill xmlns:a="http://schemas.openxmlformats.org/drawingml/2006/main"/>
        </cdr:spPr>
        <cdr:txBody>
          <a:bodyPr xmlns:a="http://schemas.openxmlformats.org/drawingml/2006/main" wrap="square" rtlCol="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e-IL" sz="1800" b="1" dirty="0" smtClean="0">
                <a:solidFill>
                  <a:srgbClr val="1C6B75"/>
                </a:solidFill>
                <a:latin typeface="Blender" pitchFamily="18" charset="-79"/>
                <a:cs typeface="Blender" pitchFamily="18" charset="-79"/>
              </a:rPr>
              <a:t>15.2%</a:t>
            </a:r>
            <a:endParaRPr lang="he-IL" sz="1800" b="1" dirty="0">
              <a:solidFill>
                <a:srgbClr val="1C6B75"/>
              </a:solidFill>
              <a:latin typeface="Blender" pitchFamily="18" charset="-79"/>
              <a:cs typeface="Blender" pitchFamily="18" charset="-79"/>
            </a:endParaRPr>
          </a:p>
        </cdr:txBody>
      </cdr:sp>
      <cdr:sp macro="" textlink="">
        <cdr:nvSpPr>
          <cdr:cNvPr id="4" name="TextBox 11"/>
          <cdr:cNvSpPr txBox="1"/>
        </cdr:nvSpPr>
        <cdr:spPr>
          <a:xfrm xmlns:a="http://schemas.openxmlformats.org/drawingml/2006/main">
            <a:off x="8854863" y="5347519"/>
            <a:ext cx="752674" cy="398186"/>
          </a:xfrm>
          <a:prstGeom xmlns:a="http://schemas.openxmlformats.org/drawingml/2006/main" prst="rect">
            <a:avLst/>
          </a:prstGeom>
          <a:grpFill xmlns:a="http://schemas.openxmlformats.org/drawingml/2006/main"/>
          <a:ln xmlns:a="http://schemas.openxmlformats.org/drawingml/2006/main">
            <a:noFill/>
          </a:ln>
        </cdr:spPr>
        <cdr:txBody>
          <a:bodyPr xmlns:a="http://schemas.openxmlformats.org/drawingml/2006/main" wrap="square" rtlCol="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e-IL" sz="1800" b="1" dirty="0" smtClean="0">
                <a:solidFill>
                  <a:srgbClr val="C85100"/>
                </a:solidFill>
                <a:latin typeface="Blender" pitchFamily="18" charset="-79"/>
                <a:cs typeface="Blender" pitchFamily="18" charset="-79"/>
              </a:rPr>
              <a:t>25.7%</a:t>
            </a:r>
            <a:endParaRPr lang="he-IL" sz="1800" b="1" dirty="0">
              <a:solidFill>
                <a:srgbClr val="C85100"/>
              </a:solidFill>
              <a:latin typeface="Blender" pitchFamily="18" charset="-79"/>
              <a:cs typeface="Blender" pitchFamily="18" charset="-79"/>
            </a:endParaRPr>
          </a:p>
        </cdr:txBody>
      </cdr:sp>
      <cdr:sp macro="" textlink="">
        <cdr:nvSpPr>
          <cdr:cNvPr id="5" name="TextBox 12"/>
          <cdr:cNvSpPr txBox="1"/>
        </cdr:nvSpPr>
        <cdr:spPr>
          <a:xfrm xmlns:a="http://schemas.openxmlformats.org/drawingml/2006/main">
            <a:off x="8797263" y="2723143"/>
            <a:ext cx="871818" cy="524397"/>
          </a:xfrm>
          <a:prstGeom xmlns:a="http://schemas.openxmlformats.org/drawingml/2006/main" prst="rect">
            <a:avLst/>
          </a:prstGeom>
          <a:grpFill xmlns:a="http://schemas.openxmlformats.org/drawingml/2006/main"/>
        </cdr:spPr>
        <cdr:txBody>
          <a:bodyPr xmlns:a="http://schemas.openxmlformats.org/drawingml/2006/main" wrap="square" rtlCol="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he-IL" sz="1200" b="1" dirty="0">
                <a:solidFill>
                  <a:srgbClr val="5E5E5E"/>
                </a:solidFill>
                <a:latin typeface="Blender" pitchFamily="18" charset="-79"/>
                <a:cs typeface="Blender" pitchFamily="18" charset="-79"/>
              </a:rPr>
              <a:t>אחוז הגידול</a:t>
            </a:r>
          </a:p>
          <a:p xmlns:a="http://schemas.openxmlformats.org/drawingml/2006/main">
            <a:pPr algn="ctr"/>
            <a:r>
              <a:rPr lang="he-IL" sz="1200" b="1" dirty="0" smtClean="0">
                <a:solidFill>
                  <a:srgbClr val="5E5E5E"/>
                </a:solidFill>
                <a:latin typeface="Blender" pitchFamily="18" charset="-79"/>
                <a:cs typeface="Blender" pitchFamily="18" charset="-79"/>
              </a:rPr>
              <a:t>2019-2011</a:t>
            </a:r>
            <a:endParaRPr lang="he-IL" sz="1200" b="1" dirty="0">
              <a:solidFill>
                <a:srgbClr val="5E5E5E"/>
              </a:solidFill>
              <a:latin typeface="Blender" pitchFamily="18" charset="-79"/>
              <a:cs typeface="Blender" pitchFamily="18" charset="-79"/>
            </a:endParaRPr>
          </a:p>
        </cdr:txBody>
      </cdr:sp>
      <cdr:sp macro="" textlink="">
        <cdr:nvSpPr>
          <cdr:cNvPr id="6" name="TextBox 16"/>
          <cdr:cNvSpPr txBox="1"/>
        </cdr:nvSpPr>
        <cdr:spPr>
          <a:xfrm xmlns:a="http://schemas.openxmlformats.org/drawingml/2006/main">
            <a:off x="8765285" y="4681681"/>
            <a:ext cx="871818" cy="524397"/>
          </a:xfrm>
          <a:prstGeom xmlns:a="http://schemas.openxmlformats.org/drawingml/2006/main" prst="rect">
            <a:avLst/>
          </a:prstGeom>
          <a:grpFill xmlns:a="http://schemas.openxmlformats.org/drawingml/2006/main"/>
        </cdr:spPr>
        <cdr:txBody>
          <a:bodyPr xmlns:a="http://schemas.openxmlformats.org/drawingml/2006/main" wrap="square" rtlCol="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he-IL" sz="1200" b="1" dirty="0">
                <a:solidFill>
                  <a:srgbClr val="5E5E5E"/>
                </a:solidFill>
                <a:latin typeface="Blender" pitchFamily="18" charset="-79"/>
                <a:cs typeface="Blender" pitchFamily="18" charset="-79"/>
              </a:rPr>
              <a:t>אחוז הגידול</a:t>
            </a:r>
          </a:p>
          <a:p xmlns:a="http://schemas.openxmlformats.org/drawingml/2006/main">
            <a:pPr algn="ctr"/>
            <a:r>
              <a:rPr lang="he-IL" sz="1200" b="1" dirty="0" smtClean="0">
                <a:solidFill>
                  <a:srgbClr val="5E5E5E"/>
                </a:solidFill>
                <a:latin typeface="Blender" pitchFamily="18" charset="-79"/>
                <a:cs typeface="Blender" pitchFamily="18" charset="-79"/>
              </a:rPr>
              <a:t>2019-2011</a:t>
            </a:r>
            <a:endParaRPr lang="he-IL" sz="1200" b="1" dirty="0">
              <a:solidFill>
                <a:srgbClr val="5E5E5E"/>
              </a:solidFill>
              <a:latin typeface="Blender" pitchFamily="18" charset="-79"/>
              <a:cs typeface="Blender" pitchFamily="18" charset="-79"/>
            </a:endParaRPr>
          </a:p>
        </cdr:txBody>
      </cdr:sp>
    </cdr:grpSp>
  </cdr:relSizeAnchor>
  <cdr:relSizeAnchor xmlns:cdr="http://schemas.openxmlformats.org/drawingml/2006/chartDrawing">
    <cdr:from>
      <cdr:x>0.55814</cdr:x>
      <cdr:y>0.31617</cdr:y>
    </cdr:from>
    <cdr:to>
      <cdr:x>0.79677</cdr:x>
      <cdr:y>0.43926</cdr:y>
    </cdr:to>
    <cdr:sp macro="" textlink="">
      <cdr:nvSpPr>
        <cdr:cNvPr id="7" name="Text Box 53"/>
        <cdr:cNvSpPr txBox="1">
          <a:spLocks xmlns:a="http://schemas.openxmlformats.org/drawingml/2006/main" noChangeArrowheads="1"/>
        </cdr:cNvSpPr>
      </cdr:nvSpPr>
      <cdr:spPr bwMode="auto">
        <a:xfrm xmlns:a="http://schemas.openxmlformats.org/drawingml/2006/main">
          <a:off x="4745339" y="1274932"/>
          <a:ext cx="2028900" cy="49636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Bef>
              <a:spcPct val="0"/>
            </a:spcBef>
          </a:pPr>
          <a:r>
            <a:rPr lang="he-IL" altLang="he-IL" sz="1600" b="0" dirty="0">
              <a:solidFill>
                <a:srgbClr val="1C6B75"/>
              </a:solidFill>
              <a:latin typeface="Blender" pitchFamily="18" charset="-79"/>
              <a:cs typeface="Blender" pitchFamily="18" charset="-79"/>
            </a:rPr>
            <a:t>סה"כ משקי בית</a:t>
          </a:r>
          <a:endParaRPr lang="en-US" altLang="he-IL" sz="1600" b="0" dirty="0">
            <a:solidFill>
              <a:srgbClr val="1C6B75"/>
            </a:solidFill>
            <a:latin typeface="Blender" pitchFamily="18" charset="-79"/>
            <a:cs typeface="Blender" pitchFamily="18" charset="-79"/>
          </a:endParaRPr>
        </a:p>
      </cdr:txBody>
    </cdr:sp>
  </cdr:relSizeAnchor>
  <cdr:relSizeAnchor xmlns:cdr="http://schemas.openxmlformats.org/drawingml/2006/chartDrawing">
    <cdr:from>
      <cdr:x>0.43013</cdr:x>
      <cdr:y>0.73214</cdr:y>
    </cdr:from>
    <cdr:to>
      <cdr:x>0.82819</cdr:x>
      <cdr:y>0.87164</cdr:y>
    </cdr:to>
    <cdr:sp macro="" textlink="">
      <cdr:nvSpPr>
        <cdr:cNvPr id="8" name="Text Box 53"/>
        <cdr:cNvSpPr txBox="1">
          <a:spLocks xmlns:a="http://schemas.openxmlformats.org/drawingml/2006/main" noChangeArrowheads="1"/>
        </cdr:cNvSpPr>
      </cdr:nvSpPr>
      <cdr:spPr bwMode="auto">
        <a:xfrm xmlns:a="http://schemas.openxmlformats.org/drawingml/2006/main">
          <a:off x="3657008" y="2952328"/>
          <a:ext cx="3384344" cy="56250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Bef>
              <a:spcPct val="0"/>
            </a:spcBef>
          </a:pPr>
          <a:r>
            <a:rPr lang="he-IL" altLang="he-IL" sz="1600" b="0" dirty="0">
              <a:solidFill>
                <a:srgbClr val="C85100"/>
              </a:solidFill>
              <a:latin typeface="Blender" pitchFamily="18" charset="-79"/>
              <a:cs typeface="Blender" pitchFamily="18" charset="-79"/>
            </a:rPr>
            <a:t>משקי בית עם ילדים עד גיל 17</a:t>
          </a:r>
          <a:endParaRPr lang="en-US" altLang="he-IL" sz="1600" b="0" dirty="0">
            <a:solidFill>
              <a:srgbClr val="C85100"/>
            </a:solidFill>
            <a:latin typeface="Blender" pitchFamily="18" charset="-79"/>
            <a:cs typeface="Blender" pitchFamily="18" charset="-79"/>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0.07683</cdr:x>
      <cdr:y>0.16663</cdr:y>
    </cdr:from>
    <cdr:to>
      <cdr:x>0.32992</cdr:x>
      <cdr:y>0.81621</cdr:y>
    </cdr:to>
    <cdr:grpSp>
      <cdr:nvGrpSpPr>
        <cdr:cNvPr id="2" name="קבוצה 1">
          <a:extLst xmlns:a="http://schemas.openxmlformats.org/drawingml/2006/main">
            <a:ext uri="{FF2B5EF4-FFF2-40B4-BE49-F238E27FC236}">
              <a16:creationId xmlns:a16="http://schemas.microsoft.com/office/drawing/2014/main" id="{F5D199D0-0DEA-42D1-9CBB-A33254E8E115}"/>
            </a:ext>
          </a:extLst>
        </cdr:cNvPr>
        <cdr:cNvGrpSpPr/>
      </cdr:nvGrpSpPr>
      <cdr:grpSpPr>
        <a:xfrm xmlns:a="http://schemas.openxmlformats.org/drawingml/2006/main">
          <a:off x="653217" y="571364"/>
          <a:ext cx="2151801" cy="2227371"/>
          <a:chOff x="673827" y="1579487"/>
          <a:chExt cx="2151739" cy="2227355"/>
        </a:xfrm>
      </cdr:grpSpPr>
      <cdr:sp macro="" textlink="">
        <cdr:nvSpPr>
          <cdr:cNvPr id="3" name="Text Box 53">
            <a:extLst xmlns:a="http://schemas.openxmlformats.org/drawingml/2006/main">
              <a:ext uri="{FF2B5EF4-FFF2-40B4-BE49-F238E27FC236}">
                <a16:creationId xmlns:a16="http://schemas.microsoft.com/office/drawing/2014/main" id="{FF751887-F82F-4950-B676-46731129F057}"/>
              </a:ext>
            </a:extLst>
          </cdr:cNvPr>
          <cdr:cNvSpPr txBox="1">
            <a:spLocks xmlns:a="http://schemas.openxmlformats.org/drawingml/2006/main" noChangeArrowheads="1"/>
          </cdr:cNvSpPr>
        </cdr:nvSpPr>
        <cdr:spPr bwMode="auto">
          <a:xfrm xmlns:a="http://schemas.openxmlformats.org/drawingml/2006/main">
            <a:off x="796666" y="3310480"/>
            <a:ext cx="2028900" cy="49636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ct val="0"/>
              </a:spcBef>
            </a:pPr>
            <a:r>
              <a:rPr lang="he-IL" altLang="he-IL" sz="1600" b="1" dirty="0">
                <a:solidFill>
                  <a:srgbClr val="C85100"/>
                </a:solidFill>
                <a:latin typeface="Blender" pitchFamily="18" charset="-79"/>
                <a:cs typeface="Blender" pitchFamily="18" charset="-79"/>
              </a:rPr>
              <a:t>גרים בדירות </a:t>
            </a:r>
            <a:r>
              <a:rPr lang="he-IL" altLang="he-IL" sz="1600" b="1" dirty="0" smtClean="0">
                <a:solidFill>
                  <a:srgbClr val="C85100"/>
                </a:solidFill>
                <a:latin typeface="Blender" pitchFamily="18" charset="-79"/>
                <a:cs typeface="Blender" pitchFamily="18" charset="-79"/>
              </a:rPr>
              <a:t>שכורות</a:t>
            </a:r>
            <a:endParaRPr lang="en-US" altLang="he-IL" sz="1600" b="1" dirty="0">
              <a:solidFill>
                <a:srgbClr val="C85100"/>
              </a:solidFill>
              <a:latin typeface="Blender" pitchFamily="18" charset="-79"/>
              <a:cs typeface="Blender" pitchFamily="18" charset="-79"/>
            </a:endParaRPr>
          </a:p>
        </cdr:txBody>
      </cdr:sp>
      <cdr:sp macro="" textlink="">
        <cdr:nvSpPr>
          <cdr:cNvPr id="4" name="Text Box 53">
            <a:extLst xmlns:a="http://schemas.openxmlformats.org/drawingml/2006/main">
              <a:ext uri="{FF2B5EF4-FFF2-40B4-BE49-F238E27FC236}">
                <a16:creationId xmlns:a16="http://schemas.microsoft.com/office/drawing/2014/main" id="{2D71ED40-9596-4D0C-82F1-76BE31621E05}"/>
              </a:ext>
            </a:extLst>
          </cdr:cNvPr>
          <cdr:cNvSpPr txBox="1">
            <a:spLocks xmlns:a="http://schemas.openxmlformats.org/drawingml/2006/main" noChangeArrowheads="1"/>
          </cdr:cNvSpPr>
        </cdr:nvSpPr>
        <cdr:spPr bwMode="auto">
          <a:xfrm xmlns:a="http://schemas.openxmlformats.org/drawingml/2006/main">
            <a:off x="673827" y="1579487"/>
            <a:ext cx="2028900" cy="49636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ct val="0"/>
              </a:spcBef>
            </a:pPr>
            <a:r>
              <a:rPr lang="he-IL" altLang="he-IL" sz="1600" b="1" dirty="0">
                <a:solidFill>
                  <a:srgbClr val="224F76"/>
                </a:solidFill>
                <a:latin typeface="Blender" pitchFamily="18" charset="-79"/>
                <a:cs typeface="Blender" pitchFamily="18" charset="-79"/>
              </a:rPr>
              <a:t>גרים בדירות </a:t>
            </a:r>
            <a:r>
              <a:rPr lang="he-IL" altLang="he-IL" sz="1600" b="1" dirty="0" smtClean="0">
                <a:solidFill>
                  <a:srgbClr val="224F76"/>
                </a:solidFill>
                <a:latin typeface="Blender" pitchFamily="18" charset="-79"/>
                <a:cs typeface="Blender" pitchFamily="18" charset="-79"/>
              </a:rPr>
              <a:t>בבעלות</a:t>
            </a:r>
            <a:endParaRPr lang="he-IL" altLang="he-IL" sz="1600" b="1" dirty="0">
              <a:solidFill>
                <a:srgbClr val="224F76"/>
              </a:solidFill>
              <a:latin typeface="Blender" pitchFamily="18" charset="-79"/>
              <a:cs typeface="Blender" pitchFamily="18" charset="-79"/>
            </a:endParaRPr>
          </a:p>
        </cdr:txBody>
      </cdr:sp>
    </cdr:grpSp>
  </cdr:relSizeAnchor>
</c:userShapes>
</file>

<file path=ppt/drawings/drawing5.xml><?xml version="1.0" encoding="utf-8"?>
<c:userShapes xmlns:c="http://schemas.openxmlformats.org/drawingml/2006/chart">
  <cdr:relSizeAnchor xmlns:cdr="http://schemas.openxmlformats.org/drawingml/2006/chartDrawing">
    <cdr:from>
      <cdr:x>0.66352</cdr:x>
      <cdr:y>0</cdr:y>
    </cdr:from>
    <cdr:to>
      <cdr:x>0.91658</cdr:x>
      <cdr:y>0.13684</cdr:y>
    </cdr:to>
    <cdr:sp macro="" textlink="">
      <cdr:nvSpPr>
        <cdr:cNvPr id="2" name="Text Box 53"/>
        <cdr:cNvSpPr txBox="1">
          <a:spLocks xmlns:a="http://schemas.openxmlformats.org/drawingml/2006/main" noChangeArrowheads="1"/>
        </cdr:cNvSpPr>
      </cdr:nvSpPr>
      <cdr:spPr bwMode="auto">
        <a:xfrm xmlns:a="http://schemas.openxmlformats.org/drawingml/2006/main">
          <a:off x="5431112" y="-1794869"/>
          <a:ext cx="2071364" cy="56165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1pPr>
          <a:lvl2pPr marL="4572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2pPr>
          <a:lvl3pPr marL="9144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3pPr>
          <a:lvl4pPr marL="13716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4pPr>
          <a:lvl5pPr marL="18288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5pPr>
          <a:lvl6pPr marL="2286000" algn="r" defTabSz="914400" rtl="1" eaLnBrk="1" latinLnBrk="0" hangingPunct="1">
            <a:defRPr sz="2400" kern="1200" baseline="-25000">
              <a:solidFill>
                <a:schemeClr val="tx1"/>
              </a:solidFill>
              <a:latin typeface="Times New Roman" pitchFamily="18" charset="0"/>
              <a:ea typeface="+mn-ea"/>
              <a:cs typeface="Times New Roman" pitchFamily="18" charset="0"/>
            </a:defRPr>
          </a:lvl6pPr>
          <a:lvl7pPr marL="2743200" algn="r" defTabSz="914400" rtl="1" eaLnBrk="1" latinLnBrk="0" hangingPunct="1">
            <a:defRPr sz="2400" kern="1200" baseline="-25000">
              <a:solidFill>
                <a:schemeClr val="tx1"/>
              </a:solidFill>
              <a:latin typeface="Times New Roman" pitchFamily="18" charset="0"/>
              <a:ea typeface="+mn-ea"/>
              <a:cs typeface="Times New Roman" pitchFamily="18" charset="0"/>
            </a:defRPr>
          </a:lvl7pPr>
          <a:lvl8pPr marL="3200400" algn="r" defTabSz="914400" rtl="1" eaLnBrk="1" latinLnBrk="0" hangingPunct="1">
            <a:defRPr sz="2400" kern="1200" baseline="-25000">
              <a:solidFill>
                <a:schemeClr val="tx1"/>
              </a:solidFill>
              <a:latin typeface="Times New Roman" pitchFamily="18" charset="0"/>
              <a:ea typeface="+mn-ea"/>
              <a:cs typeface="Times New Roman" pitchFamily="18" charset="0"/>
            </a:defRPr>
          </a:lvl8pPr>
          <a:lvl9pPr marL="3657600" algn="r" defTabSz="914400" rtl="1" eaLnBrk="1" latinLnBrk="0" hangingPunct="1">
            <a:defRPr sz="2400" kern="1200" baseline="-25000">
              <a:solidFill>
                <a:schemeClr val="tx1"/>
              </a:solidFill>
              <a:latin typeface="Times New Roman" pitchFamily="18" charset="0"/>
              <a:ea typeface="+mn-ea"/>
              <a:cs typeface="Times New Roman" pitchFamily="18" charset="0"/>
            </a:defRPr>
          </a:lvl9pPr>
        </a:lstStyle>
        <a:p xmlns:a="http://schemas.openxmlformats.org/drawingml/2006/main">
          <a:pPr algn="ctr">
            <a:spcBef>
              <a:spcPct val="0"/>
            </a:spcBef>
            <a:buFontTx/>
            <a:buNone/>
          </a:pPr>
          <a:r>
            <a:rPr lang="he-IL" altLang="he-IL" sz="1800" b="1" baseline="0" dirty="0">
              <a:solidFill>
                <a:srgbClr val="A4598F"/>
              </a:solidFill>
              <a:latin typeface="Blender" pitchFamily="18" charset="-79"/>
              <a:cs typeface="Blender" pitchFamily="18" charset="-79"/>
            </a:rPr>
            <a:t>בתי ספר יסודיים</a:t>
          </a:r>
          <a:endParaRPr lang="en-US" altLang="he-IL" sz="1800" b="1" baseline="0" dirty="0">
            <a:solidFill>
              <a:srgbClr val="A4598F"/>
            </a:solidFill>
            <a:latin typeface="Blender" pitchFamily="18" charset="-79"/>
            <a:cs typeface="Blender" pitchFamily="18" charset="-79"/>
          </a:endParaRPr>
        </a:p>
      </cdr:txBody>
    </cdr:sp>
  </cdr:relSizeAnchor>
  <cdr:relSizeAnchor xmlns:cdr="http://schemas.openxmlformats.org/drawingml/2006/chartDrawing">
    <cdr:from>
      <cdr:x>0.62459</cdr:x>
      <cdr:y>0.25778</cdr:y>
    </cdr:from>
    <cdr:to>
      <cdr:x>0.97143</cdr:x>
      <cdr:y>0.35519</cdr:y>
    </cdr:to>
    <cdr:sp macro="" textlink="">
      <cdr:nvSpPr>
        <cdr:cNvPr id="3" name="Text Box 54"/>
        <cdr:cNvSpPr txBox="1">
          <a:spLocks xmlns:a="http://schemas.openxmlformats.org/drawingml/2006/main" noChangeArrowheads="1"/>
        </cdr:cNvSpPr>
      </cdr:nvSpPr>
      <cdr:spPr bwMode="auto">
        <a:xfrm xmlns:a="http://schemas.openxmlformats.org/drawingml/2006/main">
          <a:off x="5112414" y="1058067"/>
          <a:ext cx="2838979" cy="39981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1pPr>
          <a:lvl2pPr marL="4572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2pPr>
          <a:lvl3pPr marL="9144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3pPr>
          <a:lvl4pPr marL="13716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4pPr>
          <a:lvl5pPr marL="18288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5pPr>
          <a:lvl6pPr marL="2286000" algn="r" defTabSz="914400" rtl="1" eaLnBrk="1" latinLnBrk="0" hangingPunct="1">
            <a:defRPr sz="2400" kern="1200" baseline="-25000">
              <a:solidFill>
                <a:schemeClr val="tx1"/>
              </a:solidFill>
              <a:latin typeface="Times New Roman" pitchFamily="18" charset="0"/>
              <a:ea typeface="+mn-ea"/>
              <a:cs typeface="Times New Roman" pitchFamily="18" charset="0"/>
            </a:defRPr>
          </a:lvl6pPr>
          <a:lvl7pPr marL="2743200" algn="r" defTabSz="914400" rtl="1" eaLnBrk="1" latinLnBrk="0" hangingPunct="1">
            <a:defRPr sz="2400" kern="1200" baseline="-25000">
              <a:solidFill>
                <a:schemeClr val="tx1"/>
              </a:solidFill>
              <a:latin typeface="Times New Roman" pitchFamily="18" charset="0"/>
              <a:ea typeface="+mn-ea"/>
              <a:cs typeface="Times New Roman" pitchFamily="18" charset="0"/>
            </a:defRPr>
          </a:lvl7pPr>
          <a:lvl8pPr marL="3200400" algn="r" defTabSz="914400" rtl="1" eaLnBrk="1" latinLnBrk="0" hangingPunct="1">
            <a:defRPr sz="2400" kern="1200" baseline="-25000">
              <a:solidFill>
                <a:schemeClr val="tx1"/>
              </a:solidFill>
              <a:latin typeface="Times New Roman" pitchFamily="18" charset="0"/>
              <a:ea typeface="+mn-ea"/>
              <a:cs typeface="Times New Roman" pitchFamily="18" charset="0"/>
            </a:defRPr>
          </a:lvl8pPr>
          <a:lvl9pPr marL="3657600" algn="r" defTabSz="914400" rtl="1" eaLnBrk="1" latinLnBrk="0" hangingPunct="1">
            <a:defRPr sz="2400" kern="1200" baseline="-25000">
              <a:solidFill>
                <a:schemeClr val="tx1"/>
              </a:solidFill>
              <a:latin typeface="Times New Roman" pitchFamily="18" charset="0"/>
              <a:ea typeface="+mn-ea"/>
              <a:cs typeface="Times New Roman" pitchFamily="18" charset="0"/>
            </a:defRPr>
          </a:lvl9pPr>
        </a:lstStyle>
        <a:p xmlns:a="http://schemas.openxmlformats.org/drawingml/2006/main">
          <a:pPr algn="ctr">
            <a:spcBef>
              <a:spcPct val="0"/>
            </a:spcBef>
            <a:buFontTx/>
            <a:buNone/>
          </a:pPr>
          <a:r>
            <a:rPr lang="he-IL" altLang="he-IL" sz="1800" b="1" baseline="0" dirty="0">
              <a:solidFill>
                <a:srgbClr val="0070C0"/>
              </a:solidFill>
              <a:latin typeface="Blender" pitchFamily="18" charset="-79"/>
              <a:cs typeface="Blender" pitchFamily="18" charset="-79"/>
            </a:rPr>
            <a:t>בתי ספר על-יסודיים </a:t>
          </a:r>
        </a:p>
        <a:p xmlns:a="http://schemas.openxmlformats.org/drawingml/2006/main">
          <a:pPr algn="ctr">
            <a:spcBef>
              <a:spcPct val="0"/>
            </a:spcBef>
            <a:buFontTx/>
            <a:buNone/>
          </a:pPr>
          <a:r>
            <a:rPr lang="en-US" altLang="he-IL" sz="1800" b="1" baseline="0" dirty="0">
              <a:solidFill>
                <a:srgbClr val="0070C0"/>
              </a:solidFill>
              <a:latin typeface="Blender" pitchFamily="18" charset="-79"/>
              <a:cs typeface="Blender" pitchFamily="18" charset="-79"/>
            </a:rPr>
            <a:t> </a:t>
          </a:r>
        </a:p>
      </cdr:txBody>
    </cdr:sp>
  </cdr:relSizeAnchor>
  <cdr:relSizeAnchor xmlns:cdr="http://schemas.openxmlformats.org/drawingml/2006/chartDrawing">
    <cdr:from>
      <cdr:x>0.62833</cdr:x>
      <cdr:y>0.55603</cdr:y>
    </cdr:from>
    <cdr:to>
      <cdr:x>0.98758</cdr:x>
      <cdr:y>0.65344</cdr:y>
    </cdr:to>
    <cdr:sp macro="" textlink="">
      <cdr:nvSpPr>
        <cdr:cNvPr id="4" name="Text Box 55"/>
        <cdr:cNvSpPr txBox="1">
          <a:spLocks xmlns:a="http://schemas.openxmlformats.org/drawingml/2006/main" noChangeArrowheads="1"/>
        </cdr:cNvSpPr>
      </cdr:nvSpPr>
      <cdr:spPr bwMode="auto">
        <a:xfrm xmlns:a="http://schemas.openxmlformats.org/drawingml/2006/main">
          <a:off x="5143080" y="2282203"/>
          <a:ext cx="2940559" cy="39981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1pPr>
          <a:lvl2pPr marL="4572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2pPr>
          <a:lvl3pPr marL="9144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3pPr>
          <a:lvl4pPr marL="13716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4pPr>
          <a:lvl5pPr marL="18288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5pPr>
          <a:lvl6pPr marL="2286000" algn="r" defTabSz="914400" rtl="1" eaLnBrk="1" latinLnBrk="0" hangingPunct="1">
            <a:defRPr sz="2400" kern="1200" baseline="-25000">
              <a:solidFill>
                <a:schemeClr val="tx1"/>
              </a:solidFill>
              <a:latin typeface="Times New Roman" pitchFamily="18" charset="0"/>
              <a:ea typeface="+mn-ea"/>
              <a:cs typeface="Times New Roman" pitchFamily="18" charset="0"/>
            </a:defRPr>
          </a:lvl6pPr>
          <a:lvl7pPr marL="2743200" algn="r" defTabSz="914400" rtl="1" eaLnBrk="1" latinLnBrk="0" hangingPunct="1">
            <a:defRPr sz="2400" kern="1200" baseline="-25000">
              <a:solidFill>
                <a:schemeClr val="tx1"/>
              </a:solidFill>
              <a:latin typeface="Times New Roman" pitchFamily="18" charset="0"/>
              <a:ea typeface="+mn-ea"/>
              <a:cs typeface="Times New Roman" pitchFamily="18" charset="0"/>
            </a:defRPr>
          </a:lvl7pPr>
          <a:lvl8pPr marL="3200400" algn="r" defTabSz="914400" rtl="1" eaLnBrk="1" latinLnBrk="0" hangingPunct="1">
            <a:defRPr sz="2400" kern="1200" baseline="-25000">
              <a:solidFill>
                <a:schemeClr val="tx1"/>
              </a:solidFill>
              <a:latin typeface="Times New Roman" pitchFamily="18" charset="0"/>
              <a:ea typeface="+mn-ea"/>
              <a:cs typeface="Times New Roman" pitchFamily="18" charset="0"/>
            </a:defRPr>
          </a:lvl8pPr>
          <a:lvl9pPr marL="3657600" algn="r" defTabSz="914400" rtl="1" eaLnBrk="1" latinLnBrk="0" hangingPunct="1">
            <a:defRPr sz="2400" kern="1200" baseline="-25000">
              <a:solidFill>
                <a:schemeClr val="tx1"/>
              </a:solidFill>
              <a:latin typeface="Times New Roman" pitchFamily="18" charset="0"/>
              <a:ea typeface="+mn-ea"/>
              <a:cs typeface="Times New Roman" pitchFamily="18" charset="0"/>
            </a:defRPr>
          </a:lvl9pPr>
        </a:lstStyle>
        <a:p xmlns:a="http://schemas.openxmlformats.org/drawingml/2006/main">
          <a:pPr algn="ctr">
            <a:spcBef>
              <a:spcPct val="0"/>
            </a:spcBef>
            <a:buFontTx/>
            <a:buNone/>
          </a:pPr>
          <a:r>
            <a:rPr lang="he-IL" altLang="he-IL" sz="1800" b="1" baseline="0" dirty="0">
              <a:solidFill>
                <a:schemeClr val="accent6">
                  <a:lumMod val="75000"/>
                </a:schemeClr>
              </a:solidFill>
              <a:latin typeface="Blender" pitchFamily="18" charset="-79"/>
              <a:cs typeface="Blender" pitchFamily="18" charset="-79"/>
            </a:rPr>
            <a:t>גני ילדים עירוניים</a:t>
          </a:r>
          <a:r>
            <a:rPr lang="he-IL" altLang="he-IL" sz="1800" baseline="0" dirty="0">
              <a:solidFill>
                <a:schemeClr val="accent6">
                  <a:lumMod val="75000"/>
                </a:schemeClr>
              </a:solidFill>
              <a:latin typeface="Blender" pitchFamily="18" charset="-79"/>
              <a:cs typeface="Blender" pitchFamily="18" charset="-79"/>
            </a:rPr>
            <a:t> </a:t>
          </a:r>
          <a:endParaRPr lang="en-US" altLang="he-IL" sz="1800" b="1" baseline="0" dirty="0">
            <a:solidFill>
              <a:schemeClr val="accent6">
                <a:lumMod val="75000"/>
              </a:schemeClr>
            </a:solidFill>
            <a:latin typeface="Blender" pitchFamily="18" charset="-79"/>
            <a:cs typeface="Blender" pitchFamily="18" charset="-79"/>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0.14229</cdr:x>
      <cdr:y>0.2644</cdr:y>
    </cdr:from>
    <cdr:to>
      <cdr:x>0.33366</cdr:x>
      <cdr:y>0.47016</cdr:y>
    </cdr:to>
    <cdr:grpSp>
      <cdr:nvGrpSpPr>
        <cdr:cNvPr id="12" name="קבוצה 11"/>
        <cdr:cNvGrpSpPr/>
      </cdr:nvGrpSpPr>
      <cdr:grpSpPr>
        <a:xfrm xmlns:a="http://schemas.openxmlformats.org/drawingml/2006/main">
          <a:off x="831034" y="1231923"/>
          <a:ext cx="1117682" cy="958701"/>
          <a:chOff x="831019" y="1231900"/>
          <a:chExt cx="1117689" cy="958747"/>
        </a:xfrm>
      </cdr:grpSpPr>
      <cdr:sp macro="" textlink="">
        <cdr:nvSpPr>
          <cdr:cNvPr id="2" name="TextBox 38"/>
          <cdr:cNvSpPr txBox="1"/>
        </cdr:nvSpPr>
        <cdr:spPr bwMode="auto">
          <a:xfrm xmlns:a="http://schemas.openxmlformats.org/drawingml/2006/main">
            <a:off x="843594" y="1231900"/>
            <a:ext cx="1101551" cy="23787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1"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rtl="1"/>
            <a:r>
              <a:rPr lang="he-IL" sz="800" b="1" i="0" u="none" strike="noStrike">
                <a:solidFill>
                  <a:schemeClr val="bg1"/>
                </a:solidFill>
                <a:effectLst/>
                <a:latin typeface="Arial" pitchFamily="34" charset="0"/>
                <a:ea typeface="+mn-ea"/>
                <a:cs typeface="Arial" pitchFamily="34" charset="0"/>
              </a:rPr>
              <a:t>תשע"ט - 2018/19</a:t>
            </a:r>
            <a:endParaRPr lang="he-IL" sz="800" b="1">
              <a:solidFill>
                <a:schemeClr val="bg1"/>
              </a:solidFill>
              <a:latin typeface="Arial" pitchFamily="34" charset="0"/>
              <a:cs typeface="Arial" pitchFamily="34" charset="0"/>
            </a:endParaRPr>
          </a:p>
        </cdr:txBody>
      </cdr:sp>
      <cdr:sp macro="" textlink="">
        <cdr:nvSpPr>
          <cdr:cNvPr id="3" name="TextBox 41"/>
          <cdr:cNvSpPr txBox="1"/>
        </cdr:nvSpPr>
        <cdr:spPr bwMode="auto">
          <a:xfrm xmlns:a="http://schemas.openxmlformats.org/drawingml/2006/main">
            <a:off x="886219" y="1952770"/>
            <a:ext cx="1062489" cy="23787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1"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rtl="1"/>
            <a:r>
              <a:rPr lang="he-IL" sz="800" b="1" i="0" u="none" strike="noStrike">
                <a:solidFill>
                  <a:schemeClr val="bg1"/>
                </a:solidFill>
                <a:effectLst/>
                <a:latin typeface="Arial" pitchFamily="34" charset="0"/>
                <a:ea typeface="+mn-ea"/>
                <a:cs typeface="Arial" pitchFamily="34" charset="0"/>
              </a:rPr>
              <a:t>תשע"ה - 2014/15</a:t>
            </a:r>
            <a:endParaRPr lang="he-IL" sz="800" b="1">
              <a:solidFill>
                <a:schemeClr val="bg1"/>
              </a:solidFill>
              <a:latin typeface="Arial" pitchFamily="34" charset="0"/>
              <a:cs typeface="Arial" pitchFamily="34" charset="0"/>
            </a:endParaRPr>
          </a:p>
        </cdr:txBody>
      </cdr:sp>
      <cdr:sp macro="" textlink="">
        <cdr:nvSpPr>
          <cdr:cNvPr id="4" name="TextBox 45"/>
          <cdr:cNvSpPr txBox="1"/>
        </cdr:nvSpPr>
        <cdr:spPr bwMode="auto">
          <a:xfrm xmlns:a="http://schemas.openxmlformats.org/drawingml/2006/main">
            <a:off x="841375" y="1759709"/>
            <a:ext cx="1062489" cy="23787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1"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rtl="1"/>
            <a:r>
              <a:rPr lang="he-IL" sz="800" b="1" i="0" u="none" strike="noStrike">
                <a:solidFill>
                  <a:schemeClr val="bg1"/>
                </a:solidFill>
                <a:effectLst/>
                <a:latin typeface="Arial" pitchFamily="34" charset="0"/>
                <a:ea typeface="+mn-ea"/>
                <a:cs typeface="Arial" pitchFamily="34" charset="0"/>
              </a:rPr>
              <a:t>תשע"ו - 2015/16</a:t>
            </a:r>
            <a:endParaRPr lang="he-IL" sz="800" b="1">
              <a:solidFill>
                <a:schemeClr val="bg1"/>
              </a:solidFill>
              <a:latin typeface="Arial" pitchFamily="34" charset="0"/>
              <a:cs typeface="Arial" pitchFamily="34" charset="0"/>
            </a:endParaRPr>
          </a:p>
        </cdr:txBody>
      </cdr:sp>
      <cdr:sp macro="" textlink="">
        <cdr:nvSpPr>
          <cdr:cNvPr id="5" name="TextBox 46"/>
          <cdr:cNvSpPr txBox="1"/>
        </cdr:nvSpPr>
        <cdr:spPr bwMode="auto">
          <a:xfrm xmlns:a="http://schemas.openxmlformats.org/drawingml/2006/main">
            <a:off x="831019" y="1618292"/>
            <a:ext cx="1062489" cy="23787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1"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rtl="1"/>
            <a:r>
              <a:rPr lang="he-IL" sz="800" b="1" i="0" u="none" strike="noStrike">
                <a:solidFill>
                  <a:schemeClr val="bg1"/>
                </a:solidFill>
                <a:effectLst/>
                <a:latin typeface="Arial" pitchFamily="34" charset="0"/>
                <a:ea typeface="+mn-ea"/>
                <a:cs typeface="Arial" pitchFamily="34" charset="0"/>
              </a:rPr>
              <a:t>תשע"ז - 2016/17</a:t>
            </a:r>
            <a:endParaRPr lang="he-IL" sz="800" b="1">
              <a:solidFill>
                <a:schemeClr val="bg1"/>
              </a:solidFill>
              <a:latin typeface="Arial" pitchFamily="34" charset="0"/>
              <a:cs typeface="Arial" pitchFamily="34" charset="0"/>
            </a:endParaRPr>
          </a:p>
        </cdr:txBody>
      </cdr:sp>
      <cdr:sp macro="" textlink="">
        <cdr:nvSpPr>
          <cdr:cNvPr id="6" name="TextBox 19"/>
          <cdr:cNvSpPr txBox="1"/>
        </cdr:nvSpPr>
        <cdr:spPr bwMode="auto">
          <a:xfrm xmlns:a="http://schemas.openxmlformats.org/drawingml/2006/main">
            <a:off x="854399" y="1412204"/>
            <a:ext cx="1062489" cy="23787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1"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rtl="1"/>
            <a:r>
              <a:rPr lang="he-IL" sz="800" b="1" i="0" u="none" strike="noStrike">
                <a:solidFill>
                  <a:schemeClr val="bg1"/>
                </a:solidFill>
                <a:effectLst/>
                <a:latin typeface="Arial" pitchFamily="34" charset="0"/>
                <a:ea typeface="+mn-ea"/>
                <a:cs typeface="Arial" pitchFamily="34" charset="0"/>
              </a:rPr>
              <a:t>תשע"ח - 2017/18</a:t>
            </a:r>
            <a:endParaRPr lang="he-IL" sz="800" b="1">
              <a:solidFill>
                <a:schemeClr val="bg1"/>
              </a:solidFill>
              <a:latin typeface="Arial" pitchFamily="34" charset="0"/>
              <a:cs typeface="Arial" pitchFamily="34" charset="0"/>
            </a:endParaRPr>
          </a:p>
        </cdr:txBody>
      </cdr:sp>
    </cdr:grpSp>
  </cdr:relSizeAnchor>
  <cdr:relSizeAnchor xmlns:cdr="http://schemas.openxmlformats.org/drawingml/2006/chartDrawing">
    <cdr:from>
      <cdr:x>0.14718</cdr:x>
      <cdr:y>0.48722</cdr:y>
    </cdr:from>
    <cdr:to>
      <cdr:x>0.33855</cdr:x>
      <cdr:y>0.69299</cdr:y>
    </cdr:to>
    <cdr:grpSp>
      <cdr:nvGrpSpPr>
        <cdr:cNvPr id="13" name="קבוצה 12"/>
        <cdr:cNvGrpSpPr/>
      </cdr:nvGrpSpPr>
      <cdr:grpSpPr>
        <a:xfrm xmlns:a="http://schemas.openxmlformats.org/drawingml/2006/main">
          <a:off x="859594" y="2270112"/>
          <a:ext cx="1117682" cy="958747"/>
          <a:chOff x="831019" y="1231900"/>
          <a:chExt cx="1117689" cy="958747"/>
        </a:xfrm>
      </cdr:grpSpPr>
      <cdr:sp macro="" textlink="">
        <cdr:nvSpPr>
          <cdr:cNvPr id="14" name="TextBox 38"/>
          <cdr:cNvSpPr txBox="1"/>
        </cdr:nvSpPr>
        <cdr:spPr bwMode="auto">
          <a:xfrm xmlns:a="http://schemas.openxmlformats.org/drawingml/2006/main">
            <a:off x="843594" y="1231900"/>
            <a:ext cx="1101551" cy="23787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1"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rtl="1"/>
            <a:r>
              <a:rPr lang="he-IL" sz="800" b="1" i="0" u="none" strike="noStrike">
                <a:solidFill>
                  <a:schemeClr val="bg1"/>
                </a:solidFill>
                <a:effectLst/>
                <a:latin typeface="Arial" pitchFamily="34" charset="0"/>
                <a:ea typeface="+mn-ea"/>
                <a:cs typeface="Arial" pitchFamily="34" charset="0"/>
              </a:rPr>
              <a:t>תשע"ט - 2018/19</a:t>
            </a:r>
            <a:endParaRPr lang="he-IL" sz="800" b="1">
              <a:solidFill>
                <a:schemeClr val="bg1"/>
              </a:solidFill>
              <a:latin typeface="Arial" pitchFamily="34" charset="0"/>
              <a:cs typeface="Arial" pitchFamily="34" charset="0"/>
            </a:endParaRPr>
          </a:p>
        </cdr:txBody>
      </cdr:sp>
      <cdr:sp macro="" textlink="">
        <cdr:nvSpPr>
          <cdr:cNvPr id="15" name="TextBox 41"/>
          <cdr:cNvSpPr txBox="1"/>
        </cdr:nvSpPr>
        <cdr:spPr bwMode="auto">
          <a:xfrm xmlns:a="http://schemas.openxmlformats.org/drawingml/2006/main">
            <a:off x="886219" y="1952770"/>
            <a:ext cx="1062489" cy="23787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1"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rtl="1"/>
            <a:r>
              <a:rPr lang="he-IL" sz="800" b="1" i="0" u="none" strike="noStrike">
                <a:solidFill>
                  <a:schemeClr val="bg1"/>
                </a:solidFill>
                <a:effectLst/>
                <a:latin typeface="Arial" pitchFamily="34" charset="0"/>
                <a:ea typeface="+mn-ea"/>
                <a:cs typeface="Arial" pitchFamily="34" charset="0"/>
              </a:rPr>
              <a:t>תשע"ה - 2014/15</a:t>
            </a:r>
            <a:endParaRPr lang="he-IL" sz="800" b="1">
              <a:solidFill>
                <a:schemeClr val="bg1"/>
              </a:solidFill>
              <a:latin typeface="Arial" pitchFamily="34" charset="0"/>
              <a:cs typeface="Arial" pitchFamily="34" charset="0"/>
            </a:endParaRPr>
          </a:p>
        </cdr:txBody>
      </cdr:sp>
      <cdr:sp macro="" textlink="">
        <cdr:nvSpPr>
          <cdr:cNvPr id="16" name="TextBox 45"/>
          <cdr:cNvSpPr txBox="1"/>
        </cdr:nvSpPr>
        <cdr:spPr bwMode="auto">
          <a:xfrm xmlns:a="http://schemas.openxmlformats.org/drawingml/2006/main">
            <a:off x="841375" y="1759709"/>
            <a:ext cx="1062489" cy="23787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1"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rtl="1"/>
            <a:r>
              <a:rPr lang="he-IL" sz="800" b="1" i="0" u="none" strike="noStrike">
                <a:solidFill>
                  <a:schemeClr val="bg1"/>
                </a:solidFill>
                <a:effectLst/>
                <a:latin typeface="Arial" pitchFamily="34" charset="0"/>
                <a:ea typeface="+mn-ea"/>
                <a:cs typeface="Arial" pitchFamily="34" charset="0"/>
              </a:rPr>
              <a:t>תשע"ו - 2015/16</a:t>
            </a:r>
            <a:endParaRPr lang="he-IL" sz="800" b="1">
              <a:solidFill>
                <a:schemeClr val="bg1"/>
              </a:solidFill>
              <a:latin typeface="Arial" pitchFamily="34" charset="0"/>
              <a:cs typeface="Arial" pitchFamily="34" charset="0"/>
            </a:endParaRPr>
          </a:p>
        </cdr:txBody>
      </cdr:sp>
      <cdr:sp macro="" textlink="">
        <cdr:nvSpPr>
          <cdr:cNvPr id="17" name="TextBox 46"/>
          <cdr:cNvSpPr txBox="1"/>
        </cdr:nvSpPr>
        <cdr:spPr bwMode="auto">
          <a:xfrm xmlns:a="http://schemas.openxmlformats.org/drawingml/2006/main">
            <a:off x="831019" y="1618292"/>
            <a:ext cx="1062489" cy="23787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1"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rtl="1"/>
            <a:r>
              <a:rPr lang="he-IL" sz="800" b="1" i="0" u="none" strike="noStrike">
                <a:solidFill>
                  <a:schemeClr val="bg1"/>
                </a:solidFill>
                <a:effectLst/>
                <a:latin typeface="Arial" pitchFamily="34" charset="0"/>
                <a:ea typeface="+mn-ea"/>
                <a:cs typeface="Arial" pitchFamily="34" charset="0"/>
              </a:rPr>
              <a:t>תשע"ז - 2016/17</a:t>
            </a:r>
            <a:endParaRPr lang="he-IL" sz="800" b="1">
              <a:solidFill>
                <a:schemeClr val="bg1"/>
              </a:solidFill>
              <a:latin typeface="Arial" pitchFamily="34" charset="0"/>
              <a:cs typeface="Arial" pitchFamily="34" charset="0"/>
            </a:endParaRPr>
          </a:p>
        </cdr:txBody>
      </cdr:sp>
      <cdr:sp macro="" textlink="">
        <cdr:nvSpPr>
          <cdr:cNvPr id="18" name="TextBox 19"/>
          <cdr:cNvSpPr txBox="1"/>
        </cdr:nvSpPr>
        <cdr:spPr bwMode="auto">
          <a:xfrm xmlns:a="http://schemas.openxmlformats.org/drawingml/2006/main">
            <a:off x="854399" y="1412204"/>
            <a:ext cx="1062489" cy="23787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1"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rtl="1"/>
            <a:r>
              <a:rPr lang="he-IL" sz="800" b="1" i="0" u="none" strike="noStrike">
                <a:solidFill>
                  <a:schemeClr val="bg1"/>
                </a:solidFill>
                <a:effectLst/>
                <a:latin typeface="Arial" pitchFamily="34" charset="0"/>
                <a:ea typeface="+mn-ea"/>
                <a:cs typeface="Arial" pitchFamily="34" charset="0"/>
              </a:rPr>
              <a:t>תשע"ח - 2017/18</a:t>
            </a:r>
            <a:endParaRPr lang="he-IL" sz="800" b="1">
              <a:solidFill>
                <a:schemeClr val="bg1"/>
              </a:solidFill>
              <a:latin typeface="Arial" pitchFamily="34" charset="0"/>
              <a:cs typeface="Arial" pitchFamily="34" charset="0"/>
            </a:endParaRPr>
          </a:p>
        </cdr:txBody>
      </cdr:sp>
    </cdr:grpSp>
  </cdr:relSizeAnchor>
  <cdr:relSizeAnchor xmlns:cdr="http://schemas.openxmlformats.org/drawingml/2006/chartDrawing">
    <cdr:from>
      <cdr:x>0.1537</cdr:x>
      <cdr:y>0.71005</cdr:y>
    </cdr:from>
    <cdr:to>
      <cdr:x>0.34507</cdr:x>
      <cdr:y>0.91582</cdr:y>
    </cdr:to>
    <cdr:grpSp>
      <cdr:nvGrpSpPr>
        <cdr:cNvPr id="19" name="קבוצה 18"/>
        <cdr:cNvGrpSpPr/>
      </cdr:nvGrpSpPr>
      <cdr:grpSpPr>
        <a:xfrm xmlns:a="http://schemas.openxmlformats.org/drawingml/2006/main">
          <a:off x="897673" y="3308347"/>
          <a:ext cx="1117682" cy="958748"/>
          <a:chOff x="831019" y="1231900"/>
          <a:chExt cx="1117689" cy="958747"/>
        </a:xfrm>
      </cdr:grpSpPr>
      <cdr:sp macro="" textlink="">
        <cdr:nvSpPr>
          <cdr:cNvPr id="20" name="TextBox 38"/>
          <cdr:cNvSpPr txBox="1"/>
        </cdr:nvSpPr>
        <cdr:spPr bwMode="auto">
          <a:xfrm xmlns:a="http://schemas.openxmlformats.org/drawingml/2006/main">
            <a:off x="843594" y="1231900"/>
            <a:ext cx="1101551" cy="23787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1"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rtl="1"/>
            <a:r>
              <a:rPr lang="he-IL" sz="800" b="1" i="0" u="none" strike="noStrike">
                <a:solidFill>
                  <a:schemeClr val="bg1"/>
                </a:solidFill>
                <a:effectLst/>
                <a:latin typeface="Arial" pitchFamily="34" charset="0"/>
                <a:ea typeface="+mn-ea"/>
                <a:cs typeface="Arial" pitchFamily="34" charset="0"/>
              </a:rPr>
              <a:t>תשע"ט - 2018/19</a:t>
            </a:r>
            <a:endParaRPr lang="he-IL" sz="800" b="1">
              <a:solidFill>
                <a:schemeClr val="bg1"/>
              </a:solidFill>
              <a:latin typeface="Arial" pitchFamily="34" charset="0"/>
              <a:cs typeface="Arial" pitchFamily="34" charset="0"/>
            </a:endParaRPr>
          </a:p>
        </cdr:txBody>
      </cdr:sp>
      <cdr:sp macro="" textlink="">
        <cdr:nvSpPr>
          <cdr:cNvPr id="21" name="TextBox 41"/>
          <cdr:cNvSpPr txBox="1"/>
        </cdr:nvSpPr>
        <cdr:spPr bwMode="auto">
          <a:xfrm xmlns:a="http://schemas.openxmlformats.org/drawingml/2006/main">
            <a:off x="886219" y="1952770"/>
            <a:ext cx="1062489" cy="23787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1"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rtl="1"/>
            <a:r>
              <a:rPr lang="he-IL" sz="800" b="1" i="0" u="none" strike="noStrike">
                <a:solidFill>
                  <a:schemeClr val="bg1"/>
                </a:solidFill>
                <a:effectLst/>
                <a:latin typeface="Arial" pitchFamily="34" charset="0"/>
                <a:ea typeface="+mn-ea"/>
                <a:cs typeface="Arial" pitchFamily="34" charset="0"/>
              </a:rPr>
              <a:t>תשע"ה - 2014/15</a:t>
            </a:r>
            <a:endParaRPr lang="he-IL" sz="800" b="1">
              <a:solidFill>
                <a:schemeClr val="bg1"/>
              </a:solidFill>
              <a:latin typeface="Arial" pitchFamily="34" charset="0"/>
              <a:cs typeface="Arial" pitchFamily="34" charset="0"/>
            </a:endParaRPr>
          </a:p>
        </cdr:txBody>
      </cdr:sp>
      <cdr:sp macro="" textlink="">
        <cdr:nvSpPr>
          <cdr:cNvPr id="22" name="TextBox 45"/>
          <cdr:cNvSpPr txBox="1"/>
        </cdr:nvSpPr>
        <cdr:spPr bwMode="auto">
          <a:xfrm xmlns:a="http://schemas.openxmlformats.org/drawingml/2006/main">
            <a:off x="841375" y="1759709"/>
            <a:ext cx="1062489" cy="23787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1"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rtl="1"/>
            <a:r>
              <a:rPr lang="he-IL" sz="800" b="1" i="0" u="none" strike="noStrike">
                <a:solidFill>
                  <a:schemeClr val="bg1"/>
                </a:solidFill>
                <a:effectLst/>
                <a:latin typeface="Arial" pitchFamily="34" charset="0"/>
                <a:ea typeface="+mn-ea"/>
                <a:cs typeface="Arial" pitchFamily="34" charset="0"/>
              </a:rPr>
              <a:t>תשע"ו - 2015/16</a:t>
            </a:r>
            <a:endParaRPr lang="he-IL" sz="800" b="1">
              <a:solidFill>
                <a:schemeClr val="bg1"/>
              </a:solidFill>
              <a:latin typeface="Arial" pitchFamily="34" charset="0"/>
              <a:cs typeface="Arial" pitchFamily="34" charset="0"/>
            </a:endParaRPr>
          </a:p>
        </cdr:txBody>
      </cdr:sp>
      <cdr:sp macro="" textlink="">
        <cdr:nvSpPr>
          <cdr:cNvPr id="23" name="TextBox 46"/>
          <cdr:cNvSpPr txBox="1"/>
        </cdr:nvSpPr>
        <cdr:spPr bwMode="auto">
          <a:xfrm xmlns:a="http://schemas.openxmlformats.org/drawingml/2006/main">
            <a:off x="831019" y="1618292"/>
            <a:ext cx="1062489" cy="23787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1"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rtl="1"/>
            <a:r>
              <a:rPr lang="he-IL" sz="800" b="1" i="0" u="none" strike="noStrike">
                <a:solidFill>
                  <a:schemeClr val="bg1"/>
                </a:solidFill>
                <a:effectLst/>
                <a:latin typeface="Arial" pitchFamily="34" charset="0"/>
                <a:ea typeface="+mn-ea"/>
                <a:cs typeface="Arial" pitchFamily="34" charset="0"/>
              </a:rPr>
              <a:t>תשע"ז - 2016/17</a:t>
            </a:r>
            <a:endParaRPr lang="he-IL" sz="800" b="1">
              <a:solidFill>
                <a:schemeClr val="bg1"/>
              </a:solidFill>
              <a:latin typeface="Arial" pitchFamily="34" charset="0"/>
              <a:cs typeface="Arial" pitchFamily="34" charset="0"/>
            </a:endParaRPr>
          </a:p>
        </cdr:txBody>
      </cdr:sp>
      <cdr:sp macro="" textlink="">
        <cdr:nvSpPr>
          <cdr:cNvPr id="24" name="TextBox 19"/>
          <cdr:cNvSpPr txBox="1"/>
        </cdr:nvSpPr>
        <cdr:spPr bwMode="auto">
          <a:xfrm xmlns:a="http://schemas.openxmlformats.org/drawingml/2006/main">
            <a:off x="854399" y="1412204"/>
            <a:ext cx="1062489" cy="23787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1"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rtl="1"/>
            <a:r>
              <a:rPr lang="he-IL" sz="800" b="1" i="0" u="none" strike="noStrike">
                <a:solidFill>
                  <a:schemeClr val="bg1"/>
                </a:solidFill>
                <a:effectLst/>
                <a:latin typeface="Arial" pitchFamily="34" charset="0"/>
                <a:ea typeface="+mn-ea"/>
                <a:cs typeface="Arial" pitchFamily="34" charset="0"/>
              </a:rPr>
              <a:t>תשע"ח - 2017/18</a:t>
            </a:r>
            <a:endParaRPr lang="he-IL" sz="800" b="1">
              <a:solidFill>
                <a:schemeClr val="bg1"/>
              </a:solidFill>
              <a:latin typeface="Arial" pitchFamily="34" charset="0"/>
              <a:cs typeface="Arial" pitchFamily="34" charset="0"/>
            </a:endParaRPr>
          </a:p>
        </cdr:txBody>
      </cdr:sp>
    </cdr:grpSp>
  </cdr:relSizeAnchor>
</c:userShapes>
</file>

<file path=ppt/drawings/drawing7.xml><?xml version="1.0" encoding="utf-8"?>
<c:userShapes xmlns:c="http://schemas.openxmlformats.org/drawingml/2006/chart">
  <cdr:relSizeAnchor xmlns:cdr="http://schemas.openxmlformats.org/drawingml/2006/chartDrawing">
    <cdr:from>
      <cdr:x>0.43889</cdr:x>
      <cdr:y>0.74234</cdr:y>
    </cdr:from>
    <cdr:to>
      <cdr:x>0.59548</cdr:x>
      <cdr:y>0.83787</cdr:y>
    </cdr:to>
    <cdr:sp macro="" textlink="">
      <cdr:nvSpPr>
        <cdr:cNvPr id="3" name="Text Box 14"/>
        <cdr:cNvSpPr txBox="1">
          <a:spLocks xmlns:a="http://schemas.openxmlformats.org/drawingml/2006/main" noChangeArrowheads="1"/>
        </cdr:cNvSpPr>
      </cdr:nvSpPr>
      <cdr:spPr bwMode="auto">
        <a:xfrm xmlns:a="http://schemas.openxmlformats.org/drawingml/2006/main">
          <a:off x="3361850" y="2391652"/>
          <a:ext cx="1199383" cy="30777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anchor="ctr">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defRPr/>
          </a:pPr>
          <a:r>
            <a:rPr lang="he-IL" sz="1400" baseline="0" dirty="0">
              <a:solidFill>
                <a:schemeClr val="bg1"/>
              </a:solidFill>
              <a:latin typeface="Arial" pitchFamily="34" charset="0"/>
              <a:cs typeface="Arial" pitchFamily="34" charset="0"/>
            </a:rPr>
            <a:t>(</a:t>
          </a:r>
          <a:r>
            <a:rPr lang="en-US" sz="1400" baseline="0" dirty="0" smtClean="0">
              <a:solidFill>
                <a:schemeClr val="bg1"/>
              </a:solidFill>
              <a:latin typeface="Arial" pitchFamily="34" charset="0"/>
              <a:cs typeface="Arial" pitchFamily="34" charset="0"/>
            </a:rPr>
            <a:t>344,300</a:t>
          </a:r>
          <a:r>
            <a:rPr lang="he-IL" sz="1400" baseline="0" dirty="0">
              <a:solidFill>
                <a:schemeClr val="bg1"/>
              </a:solidFill>
              <a:latin typeface="Arial" pitchFamily="34" charset="0"/>
              <a:cs typeface="Arial" pitchFamily="34" charset="0"/>
            </a:rPr>
            <a:t>)</a:t>
          </a:r>
          <a:endParaRPr lang="en-US" sz="1400" b="1" baseline="0" dirty="0">
            <a:solidFill>
              <a:schemeClr val="bg1"/>
            </a:solidFill>
            <a:latin typeface="Arial" pitchFamily="34" charset="0"/>
            <a:cs typeface="Arial" pitchFamily="34" charset="0"/>
          </a:endParaRPr>
        </a:p>
      </cdr:txBody>
    </cdr:sp>
  </cdr:relSizeAnchor>
  <cdr:relSizeAnchor xmlns:cdr="http://schemas.openxmlformats.org/drawingml/2006/chartDrawing">
    <cdr:from>
      <cdr:x>0.73032</cdr:x>
      <cdr:y>0.74234</cdr:y>
    </cdr:from>
    <cdr:to>
      <cdr:x>0.88667</cdr:x>
      <cdr:y>0.83787</cdr:y>
    </cdr:to>
    <cdr:sp macro="" textlink="">
      <cdr:nvSpPr>
        <cdr:cNvPr id="4" name="Text Box 14"/>
        <cdr:cNvSpPr txBox="1">
          <a:spLocks xmlns:a="http://schemas.openxmlformats.org/drawingml/2006/main" noChangeArrowheads="1"/>
        </cdr:cNvSpPr>
      </cdr:nvSpPr>
      <cdr:spPr bwMode="auto">
        <a:xfrm xmlns:a="http://schemas.openxmlformats.org/drawingml/2006/main">
          <a:off x="5594098" y="2391652"/>
          <a:ext cx="1197627" cy="30777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anchor="ctr">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defRPr/>
          </a:pPr>
          <a:r>
            <a:rPr lang="he-IL" sz="1400" baseline="0" dirty="0">
              <a:solidFill>
                <a:schemeClr val="bg1"/>
              </a:solidFill>
              <a:latin typeface="Arial" pitchFamily="34" charset="0"/>
              <a:cs typeface="Arial" pitchFamily="34" charset="0"/>
            </a:rPr>
            <a:t>(</a:t>
          </a:r>
          <a:r>
            <a:rPr lang="en-US" sz="1400" baseline="0" dirty="0" smtClean="0">
              <a:solidFill>
                <a:schemeClr val="bg1"/>
              </a:solidFill>
              <a:latin typeface="Arial" pitchFamily="34" charset="0"/>
              <a:cs typeface="Arial" pitchFamily="34" charset="0"/>
            </a:rPr>
            <a:t>187,000</a:t>
          </a:r>
          <a:r>
            <a:rPr lang="he-IL" sz="1400" baseline="0" dirty="0">
              <a:solidFill>
                <a:schemeClr val="bg1"/>
              </a:solidFill>
              <a:latin typeface="Arial" pitchFamily="34" charset="0"/>
              <a:cs typeface="Arial" pitchFamily="34" charset="0"/>
            </a:rPr>
            <a:t>)</a:t>
          </a:r>
          <a:endParaRPr lang="en-US" sz="1400" b="1" baseline="0" dirty="0">
            <a:solidFill>
              <a:schemeClr val="bg1"/>
            </a:solidFill>
            <a:latin typeface="Arial" pitchFamily="34" charset="0"/>
            <a:cs typeface="Arial" pitchFamily="34" charset="0"/>
          </a:endParaRPr>
        </a:p>
      </cdr:txBody>
    </cdr:sp>
  </cdr:relSizeAnchor>
  <cdr:relSizeAnchor xmlns:cdr="http://schemas.openxmlformats.org/drawingml/2006/chartDrawing">
    <cdr:from>
      <cdr:x>0.13084</cdr:x>
      <cdr:y>0.74234</cdr:y>
    </cdr:from>
    <cdr:to>
      <cdr:x>0.30809</cdr:x>
      <cdr:y>0.83787</cdr:y>
    </cdr:to>
    <cdr:sp macro="" textlink="">
      <cdr:nvSpPr>
        <cdr:cNvPr id="5" name="Text Box 14"/>
        <cdr:cNvSpPr txBox="1">
          <a:spLocks xmlns:a="http://schemas.openxmlformats.org/drawingml/2006/main" noChangeArrowheads="1"/>
        </cdr:cNvSpPr>
      </cdr:nvSpPr>
      <cdr:spPr bwMode="auto">
        <a:xfrm xmlns:a="http://schemas.openxmlformats.org/drawingml/2006/main">
          <a:off x="1002208" y="2391652"/>
          <a:ext cx="1357728" cy="30777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wrap="square" anchor="ctr">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defRPr/>
          </a:pPr>
          <a:r>
            <a:rPr lang="he-IL" sz="1400" baseline="0" dirty="0">
              <a:solidFill>
                <a:schemeClr val="bg1"/>
              </a:solidFill>
              <a:latin typeface="Arial" pitchFamily="34" charset="0"/>
              <a:cs typeface="Arial" pitchFamily="34" charset="0"/>
            </a:rPr>
            <a:t>(</a:t>
          </a:r>
          <a:r>
            <a:rPr lang="en-US" sz="1400" baseline="0" dirty="0" smtClean="0">
              <a:solidFill>
                <a:schemeClr val="bg1"/>
              </a:solidFill>
              <a:latin typeface="Arial" pitchFamily="34" charset="0"/>
              <a:cs typeface="Arial" pitchFamily="34" charset="0"/>
            </a:rPr>
            <a:t>437,100</a:t>
          </a:r>
          <a:r>
            <a:rPr lang="he-IL" sz="1400" baseline="0" dirty="0">
              <a:solidFill>
                <a:schemeClr val="bg1"/>
              </a:solidFill>
              <a:latin typeface="Arial" pitchFamily="34" charset="0"/>
              <a:cs typeface="Arial" pitchFamily="34" charset="0"/>
            </a:rPr>
            <a:t>)</a:t>
          </a:r>
          <a:endParaRPr lang="he-IL" sz="1400" b="1" baseline="0" dirty="0">
            <a:solidFill>
              <a:schemeClr val="bg1"/>
            </a:solidFill>
            <a:latin typeface="Arial" pitchFamily="34" charset="0"/>
            <a:cs typeface="Arial"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0.19493</cdr:x>
      <cdr:y>0.11242</cdr:y>
    </cdr:from>
    <cdr:to>
      <cdr:x>0.19493</cdr:x>
      <cdr:y>0.73825</cdr:y>
    </cdr:to>
    <cdr:cxnSp macro="">
      <cdr:nvCxnSpPr>
        <cdr:cNvPr id="2" name="מחבר ישר 1">
          <a:extLst xmlns:a="http://schemas.openxmlformats.org/drawingml/2006/main">
            <a:ext uri="{FF2B5EF4-FFF2-40B4-BE49-F238E27FC236}">
              <a16:creationId xmlns:a16="http://schemas.microsoft.com/office/drawing/2014/main" id="{1A263CC3-BAF5-4AA1-A323-7E6A13DE12A7}"/>
            </a:ext>
          </a:extLst>
        </cdr:cNvPr>
        <cdr:cNvCxnSpPr/>
      </cdr:nvCxnSpPr>
      <cdr:spPr>
        <a:xfrm xmlns:a="http://schemas.openxmlformats.org/drawingml/2006/main" flipV="1">
          <a:off x="1630501" y="485780"/>
          <a:ext cx="0" cy="2704328"/>
        </a:xfrm>
        <a:prstGeom xmlns:a="http://schemas.openxmlformats.org/drawingml/2006/main" prst="line">
          <a:avLst/>
        </a:prstGeom>
        <a:ln xmlns:a="http://schemas.openxmlformats.org/drawingml/2006/main" w="31750" cap="sq">
          <a:solidFill>
            <a:schemeClr val="bg1">
              <a:lumMod val="65000"/>
            </a:schemeClr>
          </a:solidFill>
          <a:prstDash val="sysDot"/>
          <a:rou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0.68421</cdr:x>
      <cdr:y>0.0985</cdr:y>
    </cdr:from>
    <cdr:to>
      <cdr:x>0.99659</cdr:x>
      <cdr:y>0.80169</cdr:y>
    </cdr:to>
    <cdr:grpSp>
      <cdr:nvGrpSpPr>
        <cdr:cNvPr id="2" name="קבוצה 1">
          <a:extLst xmlns:a="http://schemas.openxmlformats.org/drawingml/2006/main">
            <a:ext uri="{FF2B5EF4-FFF2-40B4-BE49-F238E27FC236}">
              <a16:creationId xmlns:a16="http://schemas.microsoft.com/office/drawing/2014/main" id="{36645348-EFC2-4409-B7CA-B2AF542EF180}"/>
            </a:ext>
          </a:extLst>
        </cdr:cNvPr>
        <cdr:cNvGrpSpPr/>
      </cdr:nvGrpSpPr>
      <cdr:grpSpPr>
        <a:xfrm xmlns:a="http://schemas.openxmlformats.org/drawingml/2006/main">
          <a:off x="5912231" y="404873"/>
          <a:ext cx="2699263" cy="2890382"/>
          <a:chOff x="-839635" y="1175667"/>
          <a:chExt cx="2699263" cy="3876390"/>
        </a:xfrm>
      </cdr:grpSpPr>
      <cdr:sp macro="" textlink="">
        <cdr:nvSpPr>
          <cdr:cNvPr id="3" name="Text Box 53">
            <a:extLst xmlns:a="http://schemas.openxmlformats.org/drawingml/2006/main">
              <a:ext uri="{FF2B5EF4-FFF2-40B4-BE49-F238E27FC236}">
                <a16:creationId xmlns:a16="http://schemas.microsoft.com/office/drawing/2014/main" id="{DC3A50BF-BDB1-4AAB-9958-899D1B371B0D}"/>
              </a:ext>
            </a:extLst>
          </cdr:cNvPr>
          <cdr:cNvSpPr txBox="1">
            <a:spLocks xmlns:a="http://schemas.openxmlformats.org/drawingml/2006/main" noChangeArrowheads="1"/>
          </cdr:cNvSpPr>
        </cdr:nvSpPr>
        <cdr:spPr bwMode="auto">
          <a:xfrm xmlns:a="http://schemas.openxmlformats.org/drawingml/2006/main">
            <a:off x="-193903" y="3589973"/>
            <a:ext cx="2028900" cy="49636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ct val="0"/>
              </a:spcBef>
            </a:pPr>
            <a:r>
              <a:rPr lang="he-IL" altLang="he-IL" sz="1600" b="1" dirty="0">
                <a:solidFill>
                  <a:srgbClr val="826300"/>
                </a:solidFill>
                <a:latin typeface="Blender" pitchFamily="18" charset="-79"/>
                <a:cs typeface="Blender" pitchFamily="18" charset="-79"/>
              </a:rPr>
              <a:t>ביקורים בתיאטראות</a:t>
            </a:r>
            <a:endParaRPr lang="en-US" altLang="he-IL" sz="1600" b="1" dirty="0">
              <a:solidFill>
                <a:srgbClr val="826300"/>
              </a:solidFill>
              <a:latin typeface="Blender" pitchFamily="18" charset="-79"/>
              <a:cs typeface="Blender" pitchFamily="18" charset="-79"/>
            </a:endParaRPr>
          </a:p>
        </cdr:txBody>
      </cdr:sp>
      <cdr:sp macro="" textlink="">
        <cdr:nvSpPr>
          <cdr:cNvPr id="4" name="Text Box 53">
            <a:extLst xmlns:a="http://schemas.openxmlformats.org/drawingml/2006/main">
              <a:ext uri="{FF2B5EF4-FFF2-40B4-BE49-F238E27FC236}">
                <a16:creationId xmlns:a16="http://schemas.microsoft.com/office/drawing/2014/main" id="{E45C6D44-C1BF-4F99-9772-CF2FED1D515B}"/>
              </a:ext>
            </a:extLst>
          </cdr:cNvPr>
          <cdr:cNvSpPr txBox="1">
            <a:spLocks xmlns:a="http://schemas.openxmlformats.org/drawingml/2006/main" noChangeArrowheads="1"/>
          </cdr:cNvSpPr>
        </cdr:nvSpPr>
        <cdr:spPr bwMode="auto">
          <a:xfrm xmlns:a="http://schemas.openxmlformats.org/drawingml/2006/main">
            <a:off x="-169272" y="1175667"/>
            <a:ext cx="2028900" cy="49636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ct val="0"/>
              </a:spcBef>
            </a:pPr>
            <a:r>
              <a:rPr lang="he-IL" altLang="he-IL" sz="1600" b="1" dirty="0">
                <a:solidFill>
                  <a:srgbClr val="1D7975"/>
                </a:solidFill>
                <a:latin typeface="Blender" pitchFamily="18" charset="-79"/>
                <a:cs typeface="Blender" pitchFamily="18" charset="-79"/>
              </a:rPr>
              <a:t>ביקורים במוזיאונים</a:t>
            </a:r>
            <a:endParaRPr lang="en-US" altLang="he-IL" sz="1600" b="1" dirty="0">
              <a:solidFill>
                <a:srgbClr val="1D7975"/>
              </a:solidFill>
              <a:latin typeface="Blender" pitchFamily="18" charset="-79"/>
              <a:cs typeface="Blender" pitchFamily="18" charset="-79"/>
            </a:endParaRPr>
          </a:p>
        </cdr:txBody>
      </cdr:sp>
      <cdr:sp macro="" textlink="">
        <cdr:nvSpPr>
          <cdr:cNvPr id="5" name="Text Box 53">
            <a:extLst xmlns:a="http://schemas.openxmlformats.org/drawingml/2006/main">
              <a:ext uri="{FF2B5EF4-FFF2-40B4-BE49-F238E27FC236}">
                <a16:creationId xmlns:a16="http://schemas.microsoft.com/office/drawing/2014/main" id="{126B068D-841B-4A02-9573-E653D1C445C9}"/>
              </a:ext>
            </a:extLst>
          </cdr:cNvPr>
          <cdr:cNvSpPr txBox="1">
            <a:spLocks xmlns:a="http://schemas.openxmlformats.org/drawingml/2006/main" noChangeArrowheads="1"/>
          </cdr:cNvSpPr>
        </cdr:nvSpPr>
        <cdr:spPr bwMode="auto">
          <a:xfrm xmlns:a="http://schemas.openxmlformats.org/drawingml/2006/main">
            <a:off x="-839635" y="4555695"/>
            <a:ext cx="2676972" cy="49636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ct val="0"/>
              </a:spcBef>
            </a:pPr>
            <a:r>
              <a:rPr lang="he-IL" altLang="he-IL" sz="1600" b="1" dirty="0">
                <a:solidFill>
                  <a:srgbClr val="157BB6"/>
                </a:solidFill>
                <a:latin typeface="Blender" pitchFamily="18" charset="-79"/>
                <a:cs typeface="Blender" pitchFamily="18" charset="-79"/>
              </a:rPr>
              <a:t>ביקורים באופרה ובתזמורת</a:t>
            </a:r>
            <a:endParaRPr lang="en-US" altLang="he-IL" sz="1600" b="1" dirty="0">
              <a:solidFill>
                <a:srgbClr val="157BB6"/>
              </a:solidFill>
              <a:latin typeface="Blender" pitchFamily="18" charset="-79"/>
              <a:cs typeface="Blender" pitchFamily="18" charset="-79"/>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8" y="0"/>
            <a:ext cx="2945659" cy="496411"/>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74" y="0"/>
            <a:ext cx="2945659" cy="496411"/>
          </a:xfrm>
          <a:prstGeom prst="rect">
            <a:avLst/>
          </a:prstGeom>
        </p:spPr>
        <p:txBody>
          <a:bodyPr vert="horz" lIns="91440" tIns="45720" rIns="91440" bIns="45720" rtlCol="1"/>
          <a:lstStyle>
            <a:lvl1pPr algn="l">
              <a:defRPr sz="1200"/>
            </a:lvl1pPr>
          </a:lstStyle>
          <a:p>
            <a:fld id="{F5F4BD41-B8AD-4105-A650-E83F30CA2CC2}" type="datetimeFigureOut">
              <a:rPr lang="he-IL" smtClean="0"/>
              <a:t>ט"ז/טבת/תשפ"א</a:t>
            </a:fld>
            <a:endParaRPr lang="he-IL"/>
          </a:p>
        </p:txBody>
      </p:sp>
      <p:sp>
        <p:nvSpPr>
          <p:cNvPr id="4" name="מציין מיקום של כותרת תחתונה 3"/>
          <p:cNvSpPr>
            <a:spLocks noGrp="1"/>
          </p:cNvSpPr>
          <p:nvPr>
            <p:ph type="ftr" sz="quarter" idx="2"/>
          </p:nvPr>
        </p:nvSpPr>
        <p:spPr>
          <a:xfrm>
            <a:off x="3852018" y="9430093"/>
            <a:ext cx="2945659" cy="496411"/>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74" y="9430093"/>
            <a:ext cx="2945659" cy="496411"/>
          </a:xfrm>
          <a:prstGeom prst="rect">
            <a:avLst/>
          </a:prstGeom>
        </p:spPr>
        <p:txBody>
          <a:bodyPr vert="horz" lIns="91440" tIns="45720" rIns="91440" bIns="45720" rtlCol="1" anchor="b"/>
          <a:lstStyle>
            <a:lvl1pPr algn="l">
              <a:defRPr sz="1200"/>
            </a:lvl1pPr>
          </a:lstStyle>
          <a:p>
            <a:fld id="{8A06F85A-898A-4C83-8071-4CD380C6A9CA}" type="slidenum">
              <a:rPr lang="he-IL" smtClean="0"/>
              <a:t>‹#›</a:t>
            </a:fld>
            <a:endParaRPr lang="he-IL"/>
          </a:p>
        </p:txBody>
      </p:sp>
    </p:spTree>
    <p:extLst>
      <p:ext uri="{BB962C8B-B14F-4D97-AF65-F5344CB8AC3E}">
        <p14:creationId xmlns:p14="http://schemas.microsoft.com/office/powerpoint/2010/main" val="2389382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8" y="0"/>
            <a:ext cx="2945659" cy="496411"/>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74" y="0"/>
            <a:ext cx="2945659" cy="496411"/>
          </a:xfrm>
          <a:prstGeom prst="rect">
            <a:avLst/>
          </a:prstGeom>
        </p:spPr>
        <p:txBody>
          <a:bodyPr vert="horz" lIns="91440" tIns="45720" rIns="91440" bIns="45720" rtlCol="1"/>
          <a:lstStyle>
            <a:lvl1pPr algn="l">
              <a:defRPr sz="1200"/>
            </a:lvl1pPr>
          </a:lstStyle>
          <a:p>
            <a:fld id="{446FD3C5-4967-4A34-A187-7764EBDCB1EB}" type="datetimeFigureOut">
              <a:rPr lang="he-IL" smtClean="0"/>
              <a:t>ט"ז/טבת/תשפ"א</a:t>
            </a:fld>
            <a:endParaRPr lang="he-IL"/>
          </a:p>
        </p:txBody>
      </p:sp>
      <p:sp>
        <p:nvSpPr>
          <p:cNvPr id="4" name="מציין מיקום של תמונת שקופית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79768" y="4715908"/>
            <a:ext cx="5438140" cy="4467701"/>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52018" y="9430093"/>
            <a:ext cx="2945659" cy="496411"/>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74" y="9430093"/>
            <a:ext cx="2945659" cy="496411"/>
          </a:xfrm>
          <a:prstGeom prst="rect">
            <a:avLst/>
          </a:prstGeom>
        </p:spPr>
        <p:txBody>
          <a:bodyPr vert="horz" lIns="91440" tIns="45720" rIns="91440" bIns="45720" rtlCol="1" anchor="b"/>
          <a:lstStyle>
            <a:lvl1pPr algn="l">
              <a:defRPr sz="1200"/>
            </a:lvl1pPr>
          </a:lstStyle>
          <a:p>
            <a:fld id="{684CD827-45A3-4627-B6CC-F271C9EB5B41}" type="slidenum">
              <a:rPr lang="he-IL" smtClean="0"/>
              <a:t>‹#›</a:t>
            </a:fld>
            <a:endParaRPr lang="he-IL"/>
          </a:p>
        </p:txBody>
      </p:sp>
    </p:spTree>
    <p:extLst>
      <p:ext uri="{BB962C8B-B14F-4D97-AF65-F5344CB8AC3E}">
        <p14:creationId xmlns:p14="http://schemas.microsoft.com/office/powerpoint/2010/main" val="129672355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90488" y="744538"/>
            <a:ext cx="6616700" cy="3722687"/>
          </a:xfrm>
        </p:spPr>
      </p:sp>
      <p:sp>
        <p:nvSpPr>
          <p:cNvPr id="3" name="מציין מיקום של הערות 2"/>
          <p:cNvSpPr>
            <a:spLocks noGrp="1"/>
          </p:cNvSpPr>
          <p:nvPr>
            <p:ph type="body" idx="1"/>
          </p:nvPr>
        </p:nvSpPr>
        <p:spPr/>
        <p:txBody>
          <a:bodyPr/>
          <a:lstStyle/>
          <a:p>
            <a:endParaRPr lang="x-none" dirty="0"/>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1</a:t>
            </a:fld>
            <a:endParaRPr lang="he-IL"/>
          </a:p>
        </p:txBody>
      </p:sp>
    </p:spTree>
    <p:extLst>
      <p:ext uri="{BB962C8B-B14F-4D97-AF65-F5344CB8AC3E}">
        <p14:creationId xmlns:p14="http://schemas.microsoft.com/office/powerpoint/2010/main" val="3821479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10</a:t>
            </a:fld>
            <a:endParaRPr lang="he-IL"/>
          </a:p>
        </p:txBody>
      </p:sp>
    </p:spTree>
    <p:extLst>
      <p:ext uri="{BB962C8B-B14F-4D97-AF65-F5344CB8AC3E}">
        <p14:creationId xmlns:p14="http://schemas.microsoft.com/office/powerpoint/2010/main" val="209630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11</a:t>
            </a:fld>
            <a:endParaRPr lang="he-IL"/>
          </a:p>
        </p:txBody>
      </p:sp>
    </p:spTree>
    <p:extLst>
      <p:ext uri="{BB962C8B-B14F-4D97-AF65-F5344CB8AC3E}">
        <p14:creationId xmlns:p14="http://schemas.microsoft.com/office/powerpoint/2010/main" val="129101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12</a:t>
            </a:fld>
            <a:endParaRPr lang="he-IL"/>
          </a:p>
        </p:txBody>
      </p:sp>
    </p:spTree>
    <p:extLst>
      <p:ext uri="{BB962C8B-B14F-4D97-AF65-F5344CB8AC3E}">
        <p14:creationId xmlns:p14="http://schemas.microsoft.com/office/powerpoint/2010/main" val="674265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13</a:t>
            </a:fld>
            <a:endParaRPr lang="he-IL"/>
          </a:p>
        </p:txBody>
      </p:sp>
    </p:spTree>
    <p:extLst>
      <p:ext uri="{BB962C8B-B14F-4D97-AF65-F5344CB8AC3E}">
        <p14:creationId xmlns:p14="http://schemas.microsoft.com/office/powerpoint/2010/main" val="2735645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14</a:t>
            </a:fld>
            <a:endParaRPr lang="he-IL"/>
          </a:p>
        </p:txBody>
      </p:sp>
    </p:spTree>
    <p:extLst>
      <p:ext uri="{BB962C8B-B14F-4D97-AF65-F5344CB8AC3E}">
        <p14:creationId xmlns:p14="http://schemas.microsoft.com/office/powerpoint/2010/main" val="2200707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15</a:t>
            </a:fld>
            <a:endParaRPr lang="he-IL"/>
          </a:p>
        </p:txBody>
      </p:sp>
    </p:spTree>
    <p:extLst>
      <p:ext uri="{BB962C8B-B14F-4D97-AF65-F5344CB8AC3E}">
        <p14:creationId xmlns:p14="http://schemas.microsoft.com/office/powerpoint/2010/main" val="3958334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16</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17</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18</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19</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90488" y="744538"/>
            <a:ext cx="6616700" cy="3722687"/>
          </a:xfrm>
        </p:spPr>
      </p:sp>
      <p:sp>
        <p:nvSpPr>
          <p:cNvPr id="3" name="מציין מיקום של הערות 2"/>
          <p:cNvSpPr>
            <a:spLocks noGrp="1"/>
          </p:cNvSpPr>
          <p:nvPr>
            <p:ph type="body" idx="1"/>
          </p:nvPr>
        </p:nvSpPr>
        <p:spPr/>
        <p:txBody>
          <a:bodyPr/>
          <a:lstStyle/>
          <a:p>
            <a:endParaRPr lang="x-none" dirty="0"/>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2</a:t>
            </a:fld>
            <a:endParaRPr lang="he-IL"/>
          </a:p>
        </p:txBody>
      </p:sp>
    </p:spTree>
    <p:extLst>
      <p:ext uri="{BB962C8B-B14F-4D97-AF65-F5344CB8AC3E}">
        <p14:creationId xmlns:p14="http://schemas.microsoft.com/office/powerpoint/2010/main" val="2749049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20</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21</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22</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23</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24</a:t>
            </a:fld>
            <a:endParaRPr lang="he-IL"/>
          </a:p>
        </p:txBody>
      </p:sp>
    </p:spTree>
    <p:extLst>
      <p:ext uri="{BB962C8B-B14F-4D97-AF65-F5344CB8AC3E}">
        <p14:creationId xmlns:p14="http://schemas.microsoft.com/office/powerpoint/2010/main" val="689114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25</a:t>
            </a:fld>
            <a:endParaRPr lang="he-IL"/>
          </a:p>
        </p:txBody>
      </p:sp>
    </p:spTree>
    <p:extLst>
      <p:ext uri="{BB962C8B-B14F-4D97-AF65-F5344CB8AC3E}">
        <p14:creationId xmlns:p14="http://schemas.microsoft.com/office/powerpoint/2010/main" val="2097249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26</a:t>
            </a:fld>
            <a:endParaRPr lang="he-IL"/>
          </a:p>
        </p:txBody>
      </p:sp>
    </p:spTree>
    <p:extLst>
      <p:ext uri="{BB962C8B-B14F-4D97-AF65-F5344CB8AC3E}">
        <p14:creationId xmlns:p14="http://schemas.microsoft.com/office/powerpoint/2010/main" val="20972490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27</a:t>
            </a:fld>
            <a:endParaRPr lang="he-IL"/>
          </a:p>
        </p:txBody>
      </p:sp>
    </p:spTree>
    <p:extLst>
      <p:ext uri="{BB962C8B-B14F-4D97-AF65-F5344CB8AC3E}">
        <p14:creationId xmlns:p14="http://schemas.microsoft.com/office/powerpoint/2010/main" val="20972490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28</a:t>
            </a:fld>
            <a:endParaRPr lang="he-IL"/>
          </a:p>
        </p:txBody>
      </p:sp>
    </p:spTree>
    <p:extLst>
      <p:ext uri="{BB962C8B-B14F-4D97-AF65-F5344CB8AC3E}">
        <p14:creationId xmlns:p14="http://schemas.microsoft.com/office/powerpoint/2010/main" val="20972490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29</a:t>
            </a:fld>
            <a:endParaRPr lang="he-IL"/>
          </a:p>
        </p:txBody>
      </p:sp>
    </p:spTree>
    <p:extLst>
      <p:ext uri="{BB962C8B-B14F-4D97-AF65-F5344CB8AC3E}">
        <p14:creationId xmlns:p14="http://schemas.microsoft.com/office/powerpoint/2010/main" val="2097249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3</a:t>
            </a:fld>
            <a:endParaRPr lang="he-IL"/>
          </a:p>
        </p:txBody>
      </p:sp>
    </p:spTree>
    <p:extLst>
      <p:ext uri="{BB962C8B-B14F-4D97-AF65-F5344CB8AC3E}">
        <p14:creationId xmlns:p14="http://schemas.microsoft.com/office/powerpoint/2010/main" val="152079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30</a:t>
            </a:fld>
            <a:endParaRPr lang="he-IL"/>
          </a:p>
        </p:txBody>
      </p:sp>
    </p:spTree>
    <p:extLst>
      <p:ext uri="{BB962C8B-B14F-4D97-AF65-F5344CB8AC3E}">
        <p14:creationId xmlns:p14="http://schemas.microsoft.com/office/powerpoint/2010/main" val="16292832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CD827-45A3-4627-B6CC-F271C9EB5B41}" type="slidenum">
              <a:rPr lang="he-IL" smtClean="0"/>
              <a:t>31</a:t>
            </a:fld>
            <a:endParaRPr lang="he-IL"/>
          </a:p>
        </p:txBody>
      </p:sp>
    </p:spTree>
    <p:extLst>
      <p:ext uri="{BB962C8B-B14F-4D97-AF65-F5344CB8AC3E}">
        <p14:creationId xmlns:p14="http://schemas.microsoft.com/office/powerpoint/2010/main" val="33982610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32</a:t>
            </a:fld>
            <a:endParaRPr lang="he-IL"/>
          </a:p>
        </p:txBody>
      </p:sp>
    </p:spTree>
    <p:extLst>
      <p:ext uri="{BB962C8B-B14F-4D97-AF65-F5344CB8AC3E}">
        <p14:creationId xmlns:p14="http://schemas.microsoft.com/office/powerpoint/2010/main" val="16292832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33</a:t>
            </a:fld>
            <a:endParaRPr lang="he-IL"/>
          </a:p>
        </p:txBody>
      </p:sp>
    </p:spTree>
    <p:extLst>
      <p:ext uri="{BB962C8B-B14F-4D97-AF65-F5344CB8AC3E}">
        <p14:creationId xmlns:p14="http://schemas.microsoft.com/office/powerpoint/2010/main" val="16292832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34</a:t>
            </a:fld>
            <a:endParaRPr lang="he-IL"/>
          </a:p>
        </p:txBody>
      </p:sp>
    </p:spTree>
    <p:extLst>
      <p:ext uri="{BB962C8B-B14F-4D97-AF65-F5344CB8AC3E}">
        <p14:creationId xmlns:p14="http://schemas.microsoft.com/office/powerpoint/2010/main" val="942249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CD827-45A3-4627-B6CC-F271C9EB5B41}" type="slidenum">
              <a:rPr lang="he-IL" smtClean="0"/>
              <a:t>35</a:t>
            </a:fld>
            <a:endParaRPr lang="he-IL"/>
          </a:p>
        </p:txBody>
      </p:sp>
    </p:spTree>
    <p:extLst>
      <p:ext uri="{BB962C8B-B14F-4D97-AF65-F5344CB8AC3E}">
        <p14:creationId xmlns:p14="http://schemas.microsoft.com/office/powerpoint/2010/main" val="6667021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36</a:t>
            </a:fld>
            <a:endParaRPr lang="he-IL"/>
          </a:p>
        </p:txBody>
      </p:sp>
    </p:spTree>
    <p:extLst>
      <p:ext uri="{BB962C8B-B14F-4D97-AF65-F5344CB8AC3E}">
        <p14:creationId xmlns:p14="http://schemas.microsoft.com/office/powerpoint/2010/main" val="6667021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CD827-45A3-4627-B6CC-F271C9EB5B41}" type="slidenum">
              <a:rPr lang="he-IL" smtClean="0"/>
              <a:t>37</a:t>
            </a:fld>
            <a:endParaRPr lang="he-IL"/>
          </a:p>
        </p:txBody>
      </p:sp>
    </p:spTree>
    <p:extLst>
      <p:ext uri="{BB962C8B-B14F-4D97-AF65-F5344CB8AC3E}">
        <p14:creationId xmlns:p14="http://schemas.microsoft.com/office/powerpoint/2010/main" val="16918772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38</a:t>
            </a:fld>
            <a:endParaRPr lang="he-IL"/>
          </a:p>
        </p:txBody>
      </p:sp>
    </p:spTree>
    <p:extLst>
      <p:ext uri="{BB962C8B-B14F-4D97-AF65-F5344CB8AC3E}">
        <p14:creationId xmlns:p14="http://schemas.microsoft.com/office/powerpoint/2010/main" val="16918772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39</a:t>
            </a:fld>
            <a:endParaRPr lang="he-IL"/>
          </a:p>
        </p:txBody>
      </p:sp>
    </p:spTree>
    <p:extLst>
      <p:ext uri="{BB962C8B-B14F-4D97-AF65-F5344CB8AC3E}">
        <p14:creationId xmlns:p14="http://schemas.microsoft.com/office/powerpoint/2010/main" val="1691877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4</a:t>
            </a:fld>
            <a:endParaRPr lang="he-IL"/>
          </a:p>
        </p:txBody>
      </p:sp>
    </p:spTree>
    <p:extLst>
      <p:ext uri="{BB962C8B-B14F-4D97-AF65-F5344CB8AC3E}">
        <p14:creationId xmlns:p14="http://schemas.microsoft.com/office/powerpoint/2010/main" val="29234538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CD827-45A3-4627-B6CC-F271C9EB5B41}" type="slidenum">
              <a:rPr lang="he-IL" smtClean="0"/>
              <a:t>40</a:t>
            </a:fld>
            <a:endParaRPr lang="he-IL"/>
          </a:p>
        </p:txBody>
      </p:sp>
    </p:spTree>
    <p:extLst>
      <p:ext uri="{BB962C8B-B14F-4D97-AF65-F5344CB8AC3E}">
        <p14:creationId xmlns:p14="http://schemas.microsoft.com/office/powerpoint/2010/main" val="10835352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41</a:t>
            </a:fld>
            <a:endParaRPr lang="he-IL"/>
          </a:p>
        </p:txBody>
      </p:sp>
    </p:spTree>
    <p:extLst>
      <p:ext uri="{BB962C8B-B14F-4D97-AF65-F5344CB8AC3E}">
        <p14:creationId xmlns:p14="http://schemas.microsoft.com/office/powerpoint/2010/main" val="30965143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42</a:t>
            </a:fld>
            <a:endParaRPr lang="he-IL"/>
          </a:p>
        </p:txBody>
      </p:sp>
    </p:spTree>
    <p:extLst>
      <p:ext uri="{BB962C8B-B14F-4D97-AF65-F5344CB8AC3E}">
        <p14:creationId xmlns:p14="http://schemas.microsoft.com/office/powerpoint/2010/main" val="13281236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43</a:t>
            </a:fld>
            <a:endParaRPr lang="he-IL"/>
          </a:p>
        </p:txBody>
      </p:sp>
    </p:spTree>
    <p:extLst>
      <p:ext uri="{BB962C8B-B14F-4D97-AF65-F5344CB8AC3E}">
        <p14:creationId xmlns:p14="http://schemas.microsoft.com/office/powerpoint/2010/main" val="8345920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44</a:t>
            </a:fld>
            <a:endParaRPr lang="he-IL"/>
          </a:p>
        </p:txBody>
      </p:sp>
    </p:spTree>
    <p:extLst>
      <p:ext uri="{BB962C8B-B14F-4D97-AF65-F5344CB8AC3E}">
        <p14:creationId xmlns:p14="http://schemas.microsoft.com/office/powerpoint/2010/main" val="17097145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45</a:t>
            </a:fld>
            <a:endParaRPr lang="he-IL"/>
          </a:p>
        </p:txBody>
      </p:sp>
    </p:spTree>
    <p:extLst>
      <p:ext uri="{BB962C8B-B14F-4D97-AF65-F5344CB8AC3E}">
        <p14:creationId xmlns:p14="http://schemas.microsoft.com/office/powerpoint/2010/main" val="12963543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46</a:t>
            </a:fld>
            <a:endParaRPr lang="he-IL"/>
          </a:p>
        </p:txBody>
      </p:sp>
    </p:spTree>
    <p:extLst>
      <p:ext uri="{BB962C8B-B14F-4D97-AF65-F5344CB8AC3E}">
        <p14:creationId xmlns:p14="http://schemas.microsoft.com/office/powerpoint/2010/main" val="30821023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47</a:t>
            </a:fld>
            <a:endParaRPr lang="he-IL"/>
          </a:p>
        </p:txBody>
      </p:sp>
    </p:spTree>
    <p:extLst>
      <p:ext uri="{BB962C8B-B14F-4D97-AF65-F5344CB8AC3E}">
        <p14:creationId xmlns:p14="http://schemas.microsoft.com/office/powerpoint/2010/main" val="8689805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CD827-45A3-4627-B6CC-F271C9EB5B41}" type="slidenum">
              <a:rPr lang="he-IL" smtClean="0"/>
              <a:t>48</a:t>
            </a:fld>
            <a:endParaRPr lang="he-IL"/>
          </a:p>
        </p:txBody>
      </p:sp>
    </p:spTree>
    <p:extLst>
      <p:ext uri="{BB962C8B-B14F-4D97-AF65-F5344CB8AC3E}">
        <p14:creationId xmlns:p14="http://schemas.microsoft.com/office/powerpoint/2010/main" val="12617418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solidFill>
                  <a:prstClr val="black"/>
                </a:solidFill>
              </a:rPr>
              <a:pPr/>
              <a:t>49</a:t>
            </a:fld>
            <a:endParaRPr lang="he-IL">
              <a:solidFill>
                <a:prstClr val="black"/>
              </a:solidFill>
            </a:endParaRPr>
          </a:p>
        </p:txBody>
      </p:sp>
    </p:spTree>
    <p:extLst>
      <p:ext uri="{BB962C8B-B14F-4D97-AF65-F5344CB8AC3E}">
        <p14:creationId xmlns:p14="http://schemas.microsoft.com/office/powerpoint/2010/main" val="1261741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5</a:t>
            </a:fld>
            <a:endParaRPr lang="he-IL"/>
          </a:p>
        </p:txBody>
      </p:sp>
    </p:spTree>
    <p:extLst>
      <p:ext uri="{BB962C8B-B14F-4D97-AF65-F5344CB8AC3E}">
        <p14:creationId xmlns:p14="http://schemas.microsoft.com/office/powerpoint/2010/main" val="430360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6</a:t>
            </a:fld>
            <a:endParaRPr lang="he-IL"/>
          </a:p>
        </p:txBody>
      </p:sp>
    </p:spTree>
    <p:extLst>
      <p:ext uri="{BB962C8B-B14F-4D97-AF65-F5344CB8AC3E}">
        <p14:creationId xmlns:p14="http://schemas.microsoft.com/office/powerpoint/2010/main" val="3364876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7</a:t>
            </a:fld>
            <a:endParaRPr lang="he-IL"/>
          </a:p>
        </p:txBody>
      </p:sp>
    </p:spTree>
    <p:extLst>
      <p:ext uri="{BB962C8B-B14F-4D97-AF65-F5344CB8AC3E}">
        <p14:creationId xmlns:p14="http://schemas.microsoft.com/office/powerpoint/2010/main" val="196873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8</a:t>
            </a:fld>
            <a:endParaRPr lang="he-IL"/>
          </a:p>
        </p:txBody>
      </p:sp>
    </p:spTree>
    <p:extLst>
      <p:ext uri="{BB962C8B-B14F-4D97-AF65-F5344CB8AC3E}">
        <p14:creationId xmlns:p14="http://schemas.microsoft.com/office/powerpoint/2010/main" val="17977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9</a:t>
            </a:fld>
            <a:endParaRPr lang="he-IL"/>
          </a:p>
        </p:txBody>
      </p:sp>
    </p:spTree>
    <p:extLst>
      <p:ext uri="{BB962C8B-B14F-4D97-AF65-F5344CB8AC3E}">
        <p14:creationId xmlns:p14="http://schemas.microsoft.com/office/powerpoint/2010/main" val="8376447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גרף">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sp>
        <p:nvSpPr>
          <p:cNvPr id="9" name="מציין מיקום תרשים 8"/>
          <p:cNvSpPr>
            <a:spLocks noGrp="1"/>
          </p:cNvSpPr>
          <p:nvPr>
            <p:ph type="chart" sz="quarter" idx="13"/>
          </p:nvPr>
        </p:nvSpPr>
        <p:spPr>
          <a:xfrm>
            <a:off x="216000" y="1843684"/>
            <a:ext cx="11760000" cy="4105597"/>
          </a:xfrm>
          <a:prstGeom prst="rect">
            <a:avLst/>
          </a:prstGeom>
        </p:spPr>
        <p:txBody>
          <a:bodyPr/>
          <a:lstStyle/>
          <a:p>
            <a:endParaRPr lang="he-IL"/>
          </a:p>
        </p:txBody>
      </p:sp>
      <p:sp>
        <p:nvSpPr>
          <p:cNvPr id="11" name="מציין מיקום תוכן 10"/>
          <p:cNvSpPr>
            <a:spLocks noGrp="1"/>
          </p:cNvSpPr>
          <p:nvPr>
            <p:ph sz="quarter" idx="14" hasCustomPrompt="1"/>
          </p:nvPr>
        </p:nvSpPr>
        <p:spPr>
          <a:xfrm>
            <a:off x="143340" y="1196975"/>
            <a:ext cx="11808883" cy="503238"/>
          </a:xfrm>
          <a:prstGeom prst="rect">
            <a:avLst/>
          </a:prstGeom>
        </p:spPr>
        <p:txBody>
          <a:bodyPr/>
          <a:lstStyle>
            <a:lvl1pPr marL="0" indent="0">
              <a:buNone/>
              <a:defRPr sz="2400" b="1">
                <a:solidFill>
                  <a:schemeClr val="accent3"/>
                </a:solidFill>
              </a:defRPr>
            </a:lvl1pPr>
          </a:lstStyle>
          <a:p>
            <a:pPr lvl="0"/>
            <a:r>
              <a:rPr lang="he-IL" dirty="0"/>
              <a:t>משפט מסכם במידה ויש</a:t>
            </a:r>
          </a:p>
        </p:txBody>
      </p:sp>
      <p:grpSp>
        <p:nvGrpSpPr>
          <p:cNvPr id="13" name="קבוצה 1"/>
          <p:cNvGrpSpPr>
            <a:grpSpLocks/>
          </p:cNvGrpSpPr>
          <p:nvPr userDrawn="1"/>
        </p:nvGrpSpPr>
        <p:grpSpPr bwMode="auto">
          <a:xfrm>
            <a:off x="-179790" y="44452"/>
            <a:ext cx="2207684" cy="461963"/>
            <a:chOff x="5723705" y="173704"/>
            <a:chExt cx="1656028" cy="461883"/>
          </a:xfrm>
        </p:grpSpPr>
        <p:pic>
          <p:nvPicPr>
            <p:cNvPr id="14"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כלכלי וחברתי </a:t>
              </a:r>
              <a:endParaRPr lang="en-US" altLang="he-IL" sz="1200" b="1" baseline="0" dirty="0">
                <a:solidFill>
                  <a:srgbClr val="000066"/>
                </a:solidFill>
                <a:latin typeface="Blender" pitchFamily="18" charset="-79"/>
                <a:ea typeface="Tahoma (Hebrew)"/>
                <a:cs typeface="Blender" pitchFamily="18" charset="-79"/>
              </a:endParaRPr>
            </a:p>
          </p:txBody>
        </p:sp>
      </p:grpSp>
      <p:cxnSp>
        <p:nvCxnSpPr>
          <p:cNvPr id="17" name="מחבר ישר 16"/>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4" name="מציין מיקום טקסט 3"/>
          <p:cNvSpPr>
            <a:spLocks noGrp="1"/>
          </p:cNvSpPr>
          <p:nvPr>
            <p:ph type="body" sz="quarter" idx="16"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6"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pPr/>
              <a:t>‹#›</a:t>
            </a:fld>
            <a:endParaRPr lang="he-IL"/>
          </a:p>
        </p:txBody>
      </p:sp>
    </p:spTree>
    <p:extLst>
      <p:ext uri="{BB962C8B-B14F-4D97-AF65-F5344CB8AC3E}">
        <p14:creationId xmlns:p14="http://schemas.microsoft.com/office/powerpoint/2010/main" val="817474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טבלה">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dirty="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0" name="מחבר ישר 9"/>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מציין מיקום טקסט 14"/>
          <p:cNvSpPr>
            <a:spLocks noGrp="1"/>
          </p:cNvSpPr>
          <p:nvPr>
            <p:ph type="body" sz="quarter" idx="16" hasCustomPrompt="1"/>
          </p:nvPr>
        </p:nvSpPr>
        <p:spPr>
          <a:xfrm>
            <a:off x="238312" y="1196753"/>
            <a:ext cx="11761037" cy="1008112"/>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he-IL" dirty="0"/>
              <a:t>מלל חופשי</a:t>
            </a:r>
          </a:p>
        </p:txBody>
      </p:sp>
      <p:sp>
        <p:nvSpPr>
          <p:cNvPr id="5" name="מציין מיקום של טבלה 4"/>
          <p:cNvSpPr>
            <a:spLocks noGrp="1"/>
          </p:cNvSpPr>
          <p:nvPr>
            <p:ph type="tbl" sz="quarter" idx="17"/>
          </p:nvPr>
        </p:nvSpPr>
        <p:spPr>
          <a:xfrm>
            <a:off x="1007864" y="2349500"/>
            <a:ext cx="10176272" cy="3383756"/>
          </a:xfrm>
          <a:prstGeom prst="rect">
            <a:avLst/>
          </a:prstGeom>
        </p:spPr>
        <p:txBody>
          <a:bodyPr/>
          <a:lstStyle/>
          <a:p>
            <a:endParaRPr lang="he-IL"/>
          </a:p>
        </p:txBody>
      </p:sp>
      <p:sp>
        <p:nvSpPr>
          <p:cNvPr id="14" name="מציין מיקום טקסט 3"/>
          <p:cNvSpPr>
            <a:spLocks noGrp="1"/>
          </p:cNvSpPr>
          <p:nvPr>
            <p:ph type="body" sz="quarter" idx="18"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5"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12"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1767692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שקף סיום">
    <p:spTree>
      <p:nvGrpSpPr>
        <p:cNvPr id="1" name=""/>
        <p:cNvGrpSpPr/>
        <p:nvPr/>
      </p:nvGrpSpPr>
      <p:grpSpPr>
        <a:xfrm>
          <a:off x="0" y="0"/>
          <a:ext cx="0" cy="0"/>
          <a:chOff x="0" y="0"/>
          <a:chExt cx="0" cy="0"/>
        </a:xfrm>
      </p:grpSpPr>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dirty="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sp>
        <p:nvSpPr>
          <p:cNvPr id="5"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4000172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ריק">
    <p:spTree>
      <p:nvGrpSpPr>
        <p:cNvPr id="1" name=""/>
        <p:cNvGrpSpPr/>
        <p:nvPr/>
      </p:nvGrpSpPr>
      <p:grpSpPr>
        <a:xfrm>
          <a:off x="0" y="0"/>
          <a:ext cx="0" cy="0"/>
          <a:chOff x="0" y="0"/>
          <a:chExt cx="0" cy="0"/>
        </a:xfrm>
      </p:grpSpPr>
      <p:sp>
        <p:nvSpPr>
          <p:cNvPr id="5"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3693185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גרף">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smtClean="0"/>
              <a:t>כותרת ראשית (שם הפרק)</a:t>
            </a:r>
            <a:endParaRPr lang="he-IL" dirty="0"/>
          </a:p>
        </p:txBody>
      </p:sp>
      <p:sp>
        <p:nvSpPr>
          <p:cNvPr id="9" name="מציין מיקום תרשים 8"/>
          <p:cNvSpPr>
            <a:spLocks noGrp="1"/>
          </p:cNvSpPr>
          <p:nvPr>
            <p:ph type="chart" sz="quarter" idx="13"/>
          </p:nvPr>
        </p:nvSpPr>
        <p:spPr>
          <a:xfrm>
            <a:off x="216000" y="1843684"/>
            <a:ext cx="11760000" cy="4105597"/>
          </a:xfrm>
          <a:prstGeom prst="rect">
            <a:avLst/>
          </a:prstGeom>
        </p:spPr>
        <p:txBody>
          <a:bodyPr/>
          <a:lstStyle/>
          <a:p>
            <a:endParaRPr lang="he-IL"/>
          </a:p>
        </p:txBody>
      </p:sp>
      <p:sp>
        <p:nvSpPr>
          <p:cNvPr id="11" name="מציין מיקום תוכן 10"/>
          <p:cNvSpPr>
            <a:spLocks noGrp="1"/>
          </p:cNvSpPr>
          <p:nvPr>
            <p:ph sz="quarter" idx="14" hasCustomPrompt="1"/>
          </p:nvPr>
        </p:nvSpPr>
        <p:spPr>
          <a:xfrm>
            <a:off x="143340" y="1196975"/>
            <a:ext cx="11808883" cy="503238"/>
          </a:xfrm>
          <a:prstGeom prst="rect">
            <a:avLst/>
          </a:prstGeom>
        </p:spPr>
        <p:txBody>
          <a:bodyPr/>
          <a:lstStyle>
            <a:lvl1pPr marL="0" indent="0">
              <a:buNone/>
              <a:defRPr sz="2400" b="1">
                <a:solidFill>
                  <a:schemeClr val="accent3"/>
                </a:solidFill>
              </a:defRPr>
            </a:lvl1pPr>
          </a:lstStyle>
          <a:p>
            <a:pPr lvl="0"/>
            <a:r>
              <a:rPr lang="he-IL" dirty="0" smtClean="0"/>
              <a:t>משפט מסכם במידה ויש</a:t>
            </a:r>
            <a:endParaRPr lang="he-IL" dirty="0"/>
          </a:p>
        </p:txBody>
      </p:sp>
      <p:grpSp>
        <p:nvGrpSpPr>
          <p:cNvPr id="13" name="קבוצה 1"/>
          <p:cNvGrpSpPr>
            <a:grpSpLocks/>
          </p:cNvGrpSpPr>
          <p:nvPr userDrawn="1"/>
        </p:nvGrpSpPr>
        <p:grpSpPr bwMode="auto">
          <a:xfrm>
            <a:off x="-179790" y="44452"/>
            <a:ext cx="2207684" cy="461963"/>
            <a:chOff x="5723705" y="173704"/>
            <a:chExt cx="1656028" cy="461883"/>
          </a:xfrm>
        </p:grpSpPr>
        <p:pic>
          <p:nvPicPr>
            <p:cNvPr id="14"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המרכז </a:t>
              </a:r>
              <a:r>
                <a:rPr lang="he-IL" altLang="he-IL" sz="1200" b="1" dirty="0">
                  <a:solidFill>
                    <a:srgbClr val="000066"/>
                  </a:solidFill>
                  <a:latin typeface="Blender" pitchFamily="18" charset="-79"/>
                  <a:ea typeface="Tahoma (Hebrew)"/>
                  <a:cs typeface="Blender" pitchFamily="18" charset="-79"/>
                </a:rPr>
                <a:t>למחקר </a:t>
              </a:r>
            </a:p>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7" name="מחבר ישר 16"/>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מקור הנתונים (במידה ויש)</a:t>
            </a:r>
          </a:p>
        </p:txBody>
      </p:sp>
      <p:sp>
        <p:nvSpPr>
          <p:cNvPr id="4" name="מציין מיקום טקסט 3"/>
          <p:cNvSpPr>
            <a:spLocks noGrp="1"/>
          </p:cNvSpPr>
          <p:nvPr>
            <p:ph type="body" sz="quarter" idx="16"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smtClean="0"/>
              <a:t>כותרת משנית (נושא השקף)</a:t>
            </a:r>
            <a:endParaRPr lang="he-IL" dirty="0"/>
          </a:p>
        </p:txBody>
      </p:sp>
      <p:sp>
        <p:nvSpPr>
          <p:cNvPr id="16"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4749504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גרף עם מלל">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smtClean="0"/>
              <a:t>כותרת ראשית (שם הפרק)</a:t>
            </a:r>
            <a:endParaRPr lang="he-IL" dirty="0"/>
          </a:p>
        </p:txBody>
      </p:sp>
      <p:sp>
        <p:nvSpPr>
          <p:cNvPr id="6" name="מציין מיקום תרשים 8"/>
          <p:cNvSpPr>
            <a:spLocks noGrp="1"/>
          </p:cNvSpPr>
          <p:nvPr>
            <p:ph type="chart" sz="quarter" idx="13"/>
          </p:nvPr>
        </p:nvSpPr>
        <p:spPr>
          <a:xfrm>
            <a:off x="216000" y="1124747"/>
            <a:ext cx="11760000" cy="4105597"/>
          </a:xfrm>
          <a:prstGeom prst="rect">
            <a:avLst/>
          </a:prstGeom>
        </p:spPr>
        <p:txBody>
          <a:bodyPr/>
          <a:lstStyle/>
          <a:p>
            <a:endParaRPr lang="he-IL" dirty="0"/>
          </a:p>
        </p:txBody>
      </p:sp>
      <p:grpSp>
        <p:nvGrpSpPr>
          <p:cNvPr id="9" name="קבוצה 1"/>
          <p:cNvGrpSpPr>
            <a:grpSpLocks/>
          </p:cNvGrpSpPr>
          <p:nvPr userDrawn="1"/>
        </p:nvGrpSpPr>
        <p:grpSpPr bwMode="auto">
          <a:xfrm>
            <a:off x="-179790" y="44452"/>
            <a:ext cx="2207684" cy="461963"/>
            <a:chOff x="5723705" y="173704"/>
            <a:chExt cx="1656028" cy="461883"/>
          </a:xfrm>
        </p:grpSpPr>
        <p:pic>
          <p:nvPicPr>
            <p:cNvPr id="10"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המרכז </a:t>
              </a:r>
              <a:r>
                <a:rPr lang="he-IL" altLang="he-IL" sz="1200" b="1" dirty="0">
                  <a:solidFill>
                    <a:srgbClr val="000066"/>
                  </a:solidFill>
                  <a:latin typeface="Blender" pitchFamily="18" charset="-79"/>
                  <a:ea typeface="Tahoma (Hebrew)"/>
                  <a:cs typeface="Blender" pitchFamily="18" charset="-79"/>
                </a:rPr>
                <a:t>למחקר </a:t>
              </a:r>
            </a:p>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2" name="מחבר ישר 11"/>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מציין מיקום טקסט 14"/>
          <p:cNvSpPr>
            <a:spLocks noGrp="1"/>
          </p:cNvSpPr>
          <p:nvPr>
            <p:ph type="body" sz="quarter" idx="16" hasCustomPrompt="1"/>
          </p:nvPr>
        </p:nvSpPr>
        <p:spPr>
          <a:xfrm>
            <a:off x="238312" y="5300663"/>
            <a:ext cx="11761037" cy="792162"/>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מלל חופשי</a:t>
            </a:r>
            <a:endParaRPr lang="he-IL" dirty="0"/>
          </a:p>
        </p:txBody>
      </p:sp>
      <p:sp>
        <p:nvSpPr>
          <p:cNvPr id="14" name="מציין מיקום טקסט 3"/>
          <p:cNvSpPr>
            <a:spLocks noGrp="1"/>
          </p:cNvSpPr>
          <p:nvPr>
            <p:ph type="body" sz="quarter" idx="17"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smtClean="0"/>
              <a:t>כותרת משנית (נושא השקף)</a:t>
            </a:r>
            <a:endParaRPr lang="he-IL" dirty="0"/>
          </a:p>
        </p:txBody>
      </p:sp>
      <p:sp>
        <p:nvSpPr>
          <p:cNvPr id="17"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מקור הנתונים (במידה ויש)</a:t>
            </a:r>
          </a:p>
        </p:txBody>
      </p:sp>
      <p:sp>
        <p:nvSpPr>
          <p:cNvPr id="13"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39875622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מלל">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smtClean="0"/>
              <a:t>כותרת ראשית (שם הפרק)</a:t>
            </a:r>
            <a:endParaRPr lang="he-IL" dirty="0"/>
          </a:p>
        </p:txBody>
      </p:sp>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המרכז </a:t>
              </a:r>
              <a:r>
                <a:rPr lang="he-IL" altLang="he-IL" sz="1200" b="1" dirty="0">
                  <a:solidFill>
                    <a:srgbClr val="000066"/>
                  </a:solidFill>
                  <a:latin typeface="Blender" pitchFamily="18" charset="-79"/>
                  <a:ea typeface="Tahoma (Hebrew)"/>
                  <a:cs typeface="Blender" pitchFamily="18" charset="-79"/>
                </a:rPr>
                <a:t>למחקר </a:t>
              </a:r>
            </a:p>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0" name="מחבר ישר 9"/>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מציין מיקום טקסט 14"/>
          <p:cNvSpPr>
            <a:spLocks noGrp="1"/>
          </p:cNvSpPr>
          <p:nvPr>
            <p:ph type="body" sz="quarter" idx="16" hasCustomPrompt="1"/>
          </p:nvPr>
        </p:nvSpPr>
        <p:spPr>
          <a:xfrm>
            <a:off x="238312" y="1196753"/>
            <a:ext cx="11761037" cy="4896073"/>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מלל חופשי</a:t>
            </a:r>
            <a:endParaRPr lang="he-IL" dirty="0"/>
          </a:p>
        </p:txBody>
      </p:sp>
      <p:sp>
        <p:nvSpPr>
          <p:cNvPr id="14" name="מציין מיקום טקסט 3"/>
          <p:cNvSpPr>
            <a:spLocks noGrp="1"/>
          </p:cNvSpPr>
          <p:nvPr>
            <p:ph type="body" sz="quarter" idx="17"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smtClean="0"/>
              <a:t>כותרת משנית (נושא השקף)</a:t>
            </a:r>
            <a:endParaRPr lang="he-IL" dirty="0"/>
          </a:p>
        </p:txBody>
      </p:sp>
      <p:sp>
        <p:nvSpPr>
          <p:cNvPr id="16"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מקור הנתונים (במידה ויש)</a:t>
            </a:r>
          </a:p>
        </p:txBody>
      </p:sp>
      <p:sp>
        <p:nvSpPr>
          <p:cNvPr id="11"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30664985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טבלה">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smtClean="0"/>
              <a:t>כותרת ראשית (שם הפרק)</a:t>
            </a:r>
            <a:endParaRPr lang="he-IL" dirty="0"/>
          </a:p>
        </p:txBody>
      </p:sp>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המרכז </a:t>
              </a:r>
              <a:r>
                <a:rPr lang="he-IL" altLang="he-IL" sz="1200" b="1" dirty="0">
                  <a:solidFill>
                    <a:srgbClr val="000066"/>
                  </a:solidFill>
                  <a:latin typeface="Blender" pitchFamily="18" charset="-79"/>
                  <a:ea typeface="Tahoma (Hebrew)"/>
                  <a:cs typeface="Blender" pitchFamily="18" charset="-79"/>
                </a:rPr>
                <a:t>למחקר </a:t>
              </a:r>
            </a:p>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0" name="מחבר ישר 9"/>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מציין מיקום טקסט 14"/>
          <p:cNvSpPr>
            <a:spLocks noGrp="1"/>
          </p:cNvSpPr>
          <p:nvPr>
            <p:ph type="body" sz="quarter" idx="16" hasCustomPrompt="1"/>
          </p:nvPr>
        </p:nvSpPr>
        <p:spPr>
          <a:xfrm>
            <a:off x="238312" y="1196753"/>
            <a:ext cx="11761037" cy="1008112"/>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מלל חופשי</a:t>
            </a:r>
            <a:endParaRPr lang="he-IL" dirty="0"/>
          </a:p>
        </p:txBody>
      </p:sp>
      <p:sp>
        <p:nvSpPr>
          <p:cNvPr id="5" name="מציין מיקום של טבלה 4"/>
          <p:cNvSpPr>
            <a:spLocks noGrp="1"/>
          </p:cNvSpPr>
          <p:nvPr>
            <p:ph type="tbl" sz="quarter" idx="17"/>
          </p:nvPr>
        </p:nvSpPr>
        <p:spPr>
          <a:xfrm>
            <a:off x="1007864" y="2349500"/>
            <a:ext cx="10176272" cy="3383756"/>
          </a:xfrm>
          <a:prstGeom prst="rect">
            <a:avLst/>
          </a:prstGeom>
        </p:spPr>
        <p:txBody>
          <a:bodyPr/>
          <a:lstStyle/>
          <a:p>
            <a:endParaRPr lang="he-IL"/>
          </a:p>
        </p:txBody>
      </p:sp>
      <p:sp>
        <p:nvSpPr>
          <p:cNvPr id="14" name="מציין מיקום טקסט 3"/>
          <p:cNvSpPr>
            <a:spLocks noGrp="1"/>
          </p:cNvSpPr>
          <p:nvPr>
            <p:ph type="body" sz="quarter" idx="18"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smtClean="0"/>
              <a:t>כותרת משנית (נושא השקף)</a:t>
            </a:r>
            <a:endParaRPr lang="he-IL" dirty="0"/>
          </a:p>
        </p:txBody>
      </p:sp>
      <p:sp>
        <p:nvSpPr>
          <p:cNvPr id="15"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מקור הנתונים (במידה ויש)</a:t>
            </a:r>
          </a:p>
        </p:txBody>
      </p:sp>
      <p:sp>
        <p:nvSpPr>
          <p:cNvPr id="12"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36489116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שקף סיום">
    <p:spTree>
      <p:nvGrpSpPr>
        <p:cNvPr id="1" name=""/>
        <p:cNvGrpSpPr/>
        <p:nvPr/>
      </p:nvGrpSpPr>
      <p:grpSpPr>
        <a:xfrm>
          <a:off x="0" y="0"/>
          <a:ext cx="0" cy="0"/>
          <a:chOff x="0" y="0"/>
          <a:chExt cx="0" cy="0"/>
        </a:xfrm>
      </p:grpSpPr>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המרכז </a:t>
              </a:r>
              <a:r>
                <a:rPr lang="he-IL" altLang="he-IL" sz="1200" b="1" dirty="0">
                  <a:solidFill>
                    <a:srgbClr val="000066"/>
                  </a:solidFill>
                  <a:latin typeface="Blender" pitchFamily="18" charset="-79"/>
                  <a:ea typeface="Tahoma (Hebrew)"/>
                  <a:cs typeface="Blender" pitchFamily="18" charset="-79"/>
                </a:rPr>
                <a:t>למחקר </a:t>
              </a:r>
            </a:p>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sp>
        <p:nvSpPr>
          <p:cNvPr id="5"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26217490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ריק">
    <p:spTree>
      <p:nvGrpSpPr>
        <p:cNvPr id="1" name=""/>
        <p:cNvGrpSpPr/>
        <p:nvPr/>
      </p:nvGrpSpPr>
      <p:grpSpPr>
        <a:xfrm>
          <a:off x="0" y="0"/>
          <a:ext cx="0" cy="0"/>
          <a:chOff x="0" y="0"/>
          <a:chExt cx="0" cy="0"/>
        </a:xfrm>
      </p:grpSpPr>
      <p:sp>
        <p:nvSpPr>
          <p:cNvPr id="5"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407800067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26"/>
            <a:ext cx="103632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CEEEB029-939D-4352-93B8-E478E9EAB321}" type="datetimeFigureOut">
              <a:rPr lang="he-IL" smtClean="0">
                <a:solidFill>
                  <a:prstClr val="black">
                    <a:tint val="75000"/>
                  </a:prstClr>
                </a:solidFill>
              </a:rPr>
              <a:pPr/>
              <a:t>ט"ז/טבת/תשפ"א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D67FB771-8EB2-47B1-A8A0-91D0ACF33103}"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348021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גרף עם מלל">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sp>
        <p:nvSpPr>
          <p:cNvPr id="6" name="מציין מיקום תרשים 8"/>
          <p:cNvSpPr>
            <a:spLocks noGrp="1"/>
          </p:cNvSpPr>
          <p:nvPr>
            <p:ph type="chart" sz="quarter" idx="13"/>
          </p:nvPr>
        </p:nvSpPr>
        <p:spPr>
          <a:xfrm>
            <a:off x="216000" y="1124747"/>
            <a:ext cx="11760000" cy="4105597"/>
          </a:xfrm>
          <a:prstGeom prst="rect">
            <a:avLst/>
          </a:prstGeom>
        </p:spPr>
        <p:txBody>
          <a:bodyPr/>
          <a:lstStyle/>
          <a:p>
            <a:endParaRPr lang="he-IL" dirty="0"/>
          </a:p>
        </p:txBody>
      </p:sp>
      <p:grpSp>
        <p:nvGrpSpPr>
          <p:cNvPr id="9" name="קבוצה 1"/>
          <p:cNvGrpSpPr>
            <a:grpSpLocks/>
          </p:cNvGrpSpPr>
          <p:nvPr userDrawn="1"/>
        </p:nvGrpSpPr>
        <p:grpSpPr bwMode="auto">
          <a:xfrm>
            <a:off x="-179790" y="44452"/>
            <a:ext cx="2207684" cy="461963"/>
            <a:chOff x="5723705" y="173704"/>
            <a:chExt cx="1656028" cy="461883"/>
          </a:xfrm>
        </p:grpSpPr>
        <p:pic>
          <p:nvPicPr>
            <p:cNvPr id="10"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כלכלי וחברתי </a:t>
              </a:r>
              <a:endParaRPr lang="en-US" altLang="he-IL" sz="1200" b="1" baseline="0" dirty="0">
                <a:solidFill>
                  <a:srgbClr val="000066"/>
                </a:solidFill>
                <a:latin typeface="Blender" pitchFamily="18" charset="-79"/>
                <a:ea typeface="Tahoma (Hebrew)"/>
                <a:cs typeface="Blender" pitchFamily="18" charset="-79"/>
              </a:endParaRPr>
            </a:p>
          </p:txBody>
        </p:sp>
      </p:grpSp>
      <p:cxnSp>
        <p:nvCxnSpPr>
          <p:cNvPr id="12" name="מחבר ישר 11"/>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מציין מיקום טקסט 14"/>
          <p:cNvSpPr>
            <a:spLocks noGrp="1"/>
          </p:cNvSpPr>
          <p:nvPr>
            <p:ph type="body" sz="quarter" idx="16" hasCustomPrompt="1"/>
          </p:nvPr>
        </p:nvSpPr>
        <p:spPr>
          <a:xfrm>
            <a:off x="238312" y="5300663"/>
            <a:ext cx="11761037" cy="792162"/>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he-IL" dirty="0"/>
              <a:t>מלל חופשי</a:t>
            </a:r>
          </a:p>
        </p:txBody>
      </p:sp>
      <p:sp>
        <p:nvSpPr>
          <p:cNvPr id="14" name="מציין מיקום טקסט 3"/>
          <p:cNvSpPr>
            <a:spLocks noGrp="1"/>
          </p:cNvSpPr>
          <p:nvPr>
            <p:ph type="body" sz="quarter" idx="17"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7"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13"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pPr/>
              <a:t>‹#›</a:t>
            </a:fld>
            <a:endParaRPr lang="he-IL"/>
          </a:p>
        </p:txBody>
      </p:sp>
    </p:spTree>
    <p:extLst>
      <p:ext uri="{BB962C8B-B14F-4D97-AF65-F5344CB8AC3E}">
        <p14:creationId xmlns:p14="http://schemas.microsoft.com/office/powerpoint/2010/main" val="1241198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CEEEB029-939D-4352-93B8-E478E9EAB321}" type="datetimeFigureOut">
              <a:rPr lang="he-IL" smtClean="0">
                <a:solidFill>
                  <a:prstClr val="black">
                    <a:tint val="75000"/>
                  </a:prstClr>
                </a:solidFill>
              </a:rPr>
              <a:pPr/>
              <a:t>ט"ז/טבת/תשפ"א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D67FB771-8EB2-47B1-A8A0-91D0ACF33103}"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883165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CEEEB029-939D-4352-93B8-E478E9EAB321}" type="datetimeFigureOut">
              <a:rPr lang="he-IL" smtClean="0">
                <a:solidFill>
                  <a:prstClr val="black">
                    <a:tint val="75000"/>
                  </a:prstClr>
                </a:solidFill>
              </a:rPr>
              <a:pPr/>
              <a:t>ט"ז/טבת/תשפ"א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D67FB771-8EB2-47B1-A8A0-91D0ACF33103}"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225686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CEEEB029-939D-4352-93B8-E478E9EAB321}" type="datetimeFigureOut">
              <a:rPr lang="he-IL" smtClean="0">
                <a:solidFill>
                  <a:prstClr val="black">
                    <a:tint val="75000"/>
                  </a:prstClr>
                </a:solidFill>
              </a:rPr>
              <a:pPr/>
              <a:t>ט"ז/טבת/תשפ"א</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D67FB771-8EB2-47B1-A8A0-91D0ACF33103}"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664770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CEEEB029-939D-4352-93B8-E478E9EAB321}" type="datetimeFigureOut">
              <a:rPr lang="he-IL" smtClean="0">
                <a:solidFill>
                  <a:prstClr val="black">
                    <a:tint val="75000"/>
                  </a:prstClr>
                </a:solidFill>
              </a:rPr>
              <a:pPr/>
              <a:t>ט"ז/טבת/תשפ"א</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D67FB771-8EB2-47B1-A8A0-91D0ACF33103}"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532466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CEEEB029-939D-4352-93B8-E478E9EAB321}" type="datetimeFigureOut">
              <a:rPr lang="he-IL" smtClean="0">
                <a:solidFill>
                  <a:prstClr val="black">
                    <a:tint val="75000"/>
                  </a:prstClr>
                </a:solidFill>
              </a:rPr>
              <a:pPr/>
              <a:t>ט"ז/טבת/תשפ"א</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D67FB771-8EB2-47B1-A8A0-91D0ACF33103}"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0004230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CEEEB029-939D-4352-93B8-E478E9EAB321}" type="datetimeFigureOut">
              <a:rPr lang="he-IL" smtClean="0">
                <a:solidFill>
                  <a:prstClr val="black">
                    <a:tint val="75000"/>
                  </a:prstClr>
                </a:solidFill>
              </a:rPr>
              <a:pPr/>
              <a:t>ט"ז/טבת/תשפ"א</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D67FB771-8EB2-47B1-A8A0-91D0ACF33103}"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246853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273050"/>
            <a:ext cx="4011084"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CEEEB029-939D-4352-93B8-E478E9EAB321}" type="datetimeFigureOut">
              <a:rPr lang="he-IL" smtClean="0">
                <a:solidFill>
                  <a:prstClr val="black">
                    <a:tint val="75000"/>
                  </a:prstClr>
                </a:solidFill>
              </a:rPr>
              <a:pPr/>
              <a:t>ט"ז/טבת/תשפ"א</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D67FB771-8EB2-47B1-A8A0-91D0ACF33103}"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4115610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CEEEB029-939D-4352-93B8-E478E9EAB321}" type="datetimeFigureOut">
              <a:rPr lang="he-IL" smtClean="0">
                <a:solidFill>
                  <a:prstClr val="black">
                    <a:tint val="75000"/>
                  </a:prstClr>
                </a:solidFill>
              </a:rPr>
              <a:pPr/>
              <a:t>ט"ז/טבת/תשפ"א</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D67FB771-8EB2-47B1-A8A0-91D0ACF33103}"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401210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CEEEB029-939D-4352-93B8-E478E9EAB321}" type="datetimeFigureOut">
              <a:rPr lang="he-IL" smtClean="0">
                <a:solidFill>
                  <a:prstClr val="black">
                    <a:tint val="75000"/>
                  </a:prstClr>
                </a:solidFill>
              </a:rPr>
              <a:pPr/>
              <a:t>ט"ז/טבת/תשפ"א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D67FB771-8EB2-47B1-A8A0-91D0ACF33103}"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310706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39200" y="274639"/>
            <a:ext cx="27432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609600" y="274639"/>
            <a:ext cx="80264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CEEEB029-939D-4352-93B8-E478E9EAB321}" type="datetimeFigureOut">
              <a:rPr lang="he-IL" smtClean="0">
                <a:solidFill>
                  <a:prstClr val="black">
                    <a:tint val="75000"/>
                  </a:prstClr>
                </a:solidFill>
              </a:rPr>
              <a:pPr/>
              <a:t>ט"ז/טבת/תשפ"א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D67FB771-8EB2-47B1-A8A0-91D0ACF33103}"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390931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מלל">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כלכלי וחברתי </a:t>
              </a:r>
              <a:endParaRPr lang="en-US" altLang="he-IL" sz="1200" b="1" baseline="0" dirty="0">
                <a:solidFill>
                  <a:srgbClr val="000066"/>
                </a:solidFill>
                <a:latin typeface="Blender" pitchFamily="18" charset="-79"/>
                <a:ea typeface="Tahoma (Hebrew)"/>
                <a:cs typeface="Blender" pitchFamily="18" charset="-79"/>
              </a:endParaRPr>
            </a:p>
          </p:txBody>
        </p:sp>
      </p:grpSp>
      <p:cxnSp>
        <p:nvCxnSpPr>
          <p:cNvPr id="10" name="מחבר ישר 9"/>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מציין מיקום טקסט 14"/>
          <p:cNvSpPr>
            <a:spLocks noGrp="1"/>
          </p:cNvSpPr>
          <p:nvPr>
            <p:ph type="body" sz="quarter" idx="16" hasCustomPrompt="1"/>
          </p:nvPr>
        </p:nvSpPr>
        <p:spPr>
          <a:xfrm>
            <a:off x="238312" y="1196753"/>
            <a:ext cx="11761037" cy="4896073"/>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he-IL" dirty="0"/>
              <a:t>מלל חופשי</a:t>
            </a:r>
          </a:p>
        </p:txBody>
      </p:sp>
      <p:sp>
        <p:nvSpPr>
          <p:cNvPr id="14" name="מציין מיקום טקסט 3"/>
          <p:cNvSpPr>
            <a:spLocks noGrp="1"/>
          </p:cNvSpPr>
          <p:nvPr>
            <p:ph type="body" sz="quarter" idx="17"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6"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11"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pPr/>
              <a:t>‹#›</a:t>
            </a:fld>
            <a:endParaRPr lang="he-IL"/>
          </a:p>
        </p:txBody>
      </p:sp>
    </p:spTree>
    <p:extLst>
      <p:ext uri="{BB962C8B-B14F-4D97-AF65-F5344CB8AC3E}">
        <p14:creationId xmlns:p14="http://schemas.microsoft.com/office/powerpoint/2010/main" val="23214967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גרף">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sp>
        <p:nvSpPr>
          <p:cNvPr id="9" name="מציין מיקום תרשים 8"/>
          <p:cNvSpPr>
            <a:spLocks noGrp="1"/>
          </p:cNvSpPr>
          <p:nvPr>
            <p:ph type="chart" sz="quarter" idx="13"/>
          </p:nvPr>
        </p:nvSpPr>
        <p:spPr>
          <a:xfrm>
            <a:off x="216000" y="1843684"/>
            <a:ext cx="11760000" cy="4105597"/>
          </a:xfrm>
          <a:prstGeom prst="rect">
            <a:avLst/>
          </a:prstGeom>
        </p:spPr>
        <p:txBody>
          <a:bodyPr/>
          <a:lstStyle/>
          <a:p>
            <a:endParaRPr lang="he-IL"/>
          </a:p>
        </p:txBody>
      </p:sp>
      <p:sp>
        <p:nvSpPr>
          <p:cNvPr id="11" name="מציין מיקום תוכן 10"/>
          <p:cNvSpPr>
            <a:spLocks noGrp="1"/>
          </p:cNvSpPr>
          <p:nvPr>
            <p:ph sz="quarter" idx="14" hasCustomPrompt="1"/>
          </p:nvPr>
        </p:nvSpPr>
        <p:spPr>
          <a:xfrm>
            <a:off x="143340" y="1196975"/>
            <a:ext cx="11808883" cy="503238"/>
          </a:xfrm>
          <a:prstGeom prst="rect">
            <a:avLst/>
          </a:prstGeom>
        </p:spPr>
        <p:txBody>
          <a:bodyPr/>
          <a:lstStyle>
            <a:lvl1pPr marL="0" indent="0">
              <a:buNone/>
              <a:defRPr sz="2400" b="1">
                <a:solidFill>
                  <a:schemeClr val="accent3"/>
                </a:solidFill>
              </a:defRPr>
            </a:lvl1pPr>
          </a:lstStyle>
          <a:p>
            <a:pPr lvl="0"/>
            <a:r>
              <a:rPr lang="he-IL" dirty="0"/>
              <a:t>משפט מסכם במידה ויש</a:t>
            </a:r>
          </a:p>
        </p:txBody>
      </p:sp>
      <p:grpSp>
        <p:nvGrpSpPr>
          <p:cNvPr id="13" name="קבוצה 1"/>
          <p:cNvGrpSpPr>
            <a:grpSpLocks/>
          </p:cNvGrpSpPr>
          <p:nvPr userDrawn="1"/>
        </p:nvGrpSpPr>
        <p:grpSpPr bwMode="auto">
          <a:xfrm>
            <a:off x="-179790" y="44452"/>
            <a:ext cx="2207684" cy="461963"/>
            <a:chOff x="5723705" y="173704"/>
            <a:chExt cx="1656028" cy="461883"/>
          </a:xfrm>
        </p:grpSpPr>
        <p:pic>
          <p:nvPicPr>
            <p:cNvPr id="14"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dirty="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7" name="מחבר ישר 16"/>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4" name="מציין מיקום טקסט 3"/>
          <p:cNvSpPr>
            <a:spLocks noGrp="1"/>
          </p:cNvSpPr>
          <p:nvPr>
            <p:ph type="body" sz="quarter" idx="16"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6"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321892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טבלה">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כלכלי וחברתי </a:t>
              </a:r>
              <a:endParaRPr lang="en-US" altLang="he-IL" sz="1200" b="1" baseline="0" dirty="0">
                <a:solidFill>
                  <a:srgbClr val="000066"/>
                </a:solidFill>
                <a:latin typeface="Blender" pitchFamily="18" charset="-79"/>
                <a:ea typeface="Tahoma (Hebrew)"/>
                <a:cs typeface="Blender" pitchFamily="18" charset="-79"/>
              </a:endParaRPr>
            </a:p>
          </p:txBody>
        </p:sp>
      </p:grpSp>
      <p:cxnSp>
        <p:nvCxnSpPr>
          <p:cNvPr id="10" name="מחבר ישר 9"/>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מציין מיקום טקסט 14"/>
          <p:cNvSpPr>
            <a:spLocks noGrp="1"/>
          </p:cNvSpPr>
          <p:nvPr>
            <p:ph type="body" sz="quarter" idx="16" hasCustomPrompt="1"/>
          </p:nvPr>
        </p:nvSpPr>
        <p:spPr>
          <a:xfrm>
            <a:off x="238312" y="1196753"/>
            <a:ext cx="11761037" cy="1008112"/>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he-IL" dirty="0"/>
              <a:t>מלל חופשי</a:t>
            </a:r>
          </a:p>
        </p:txBody>
      </p:sp>
      <p:sp>
        <p:nvSpPr>
          <p:cNvPr id="5" name="מציין מיקום של טבלה 4"/>
          <p:cNvSpPr>
            <a:spLocks noGrp="1"/>
          </p:cNvSpPr>
          <p:nvPr>
            <p:ph type="tbl" sz="quarter" idx="17"/>
          </p:nvPr>
        </p:nvSpPr>
        <p:spPr>
          <a:xfrm>
            <a:off x="1007864" y="2349500"/>
            <a:ext cx="10176272" cy="3383756"/>
          </a:xfrm>
          <a:prstGeom prst="rect">
            <a:avLst/>
          </a:prstGeom>
        </p:spPr>
        <p:txBody>
          <a:bodyPr/>
          <a:lstStyle/>
          <a:p>
            <a:endParaRPr lang="he-IL"/>
          </a:p>
        </p:txBody>
      </p:sp>
      <p:sp>
        <p:nvSpPr>
          <p:cNvPr id="14" name="מציין מיקום טקסט 3"/>
          <p:cNvSpPr>
            <a:spLocks noGrp="1"/>
          </p:cNvSpPr>
          <p:nvPr>
            <p:ph type="body" sz="quarter" idx="18"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5"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12"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pPr/>
              <a:t>‹#›</a:t>
            </a:fld>
            <a:endParaRPr lang="he-IL"/>
          </a:p>
        </p:txBody>
      </p:sp>
    </p:spTree>
    <p:extLst>
      <p:ext uri="{BB962C8B-B14F-4D97-AF65-F5344CB8AC3E}">
        <p14:creationId xmlns:p14="http://schemas.microsoft.com/office/powerpoint/2010/main" val="735535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שקף סיום">
    <p:spTree>
      <p:nvGrpSpPr>
        <p:cNvPr id="1" name=""/>
        <p:cNvGrpSpPr/>
        <p:nvPr/>
      </p:nvGrpSpPr>
      <p:grpSpPr>
        <a:xfrm>
          <a:off x="0" y="0"/>
          <a:ext cx="0" cy="0"/>
          <a:chOff x="0" y="0"/>
          <a:chExt cx="0" cy="0"/>
        </a:xfrm>
      </p:grpSpPr>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כלכלי וחברתי </a:t>
              </a:r>
              <a:endParaRPr lang="en-US" altLang="he-IL" sz="1200" b="1" baseline="0" dirty="0">
                <a:solidFill>
                  <a:srgbClr val="000066"/>
                </a:solidFill>
                <a:latin typeface="Blender" pitchFamily="18" charset="-79"/>
                <a:ea typeface="Tahoma (Hebrew)"/>
                <a:cs typeface="Blender" pitchFamily="18" charset="-79"/>
              </a:endParaRPr>
            </a:p>
          </p:txBody>
        </p:sp>
      </p:grpSp>
      <p:sp>
        <p:nvSpPr>
          <p:cNvPr id="5"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pPr/>
              <a:t>‹#›</a:t>
            </a:fld>
            <a:endParaRPr lang="he-IL"/>
          </a:p>
        </p:txBody>
      </p:sp>
    </p:spTree>
    <p:extLst>
      <p:ext uri="{BB962C8B-B14F-4D97-AF65-F5344CB8AC3E}">
        <p14:creationId xmlns:p14="http://schemas.microsoft.com/office/powerpoint/2010/main" val="2628210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ריק">
    <p:spTree>
      <p:nvGrpSpPr>
        <p:cNvPr id="1" name=""/>
        <p:cNvGrpSpPr/>
        <p:nvPr/>
      </p:nvGrpSpPr>
      <p:grpSpPr>
        <a:xfrm>
          <a:off x="0" y="0"/>
          <a:ext cx="0" cy="0"/>
          <a:chOff x="0" y="0"/>
          <a:chExt cx="0" cy="0"/>
        </a:xfrm>
      </p:grpSpPr>
      <p:sp>
        <p:nvSpPr>
          <p:cNvPr id="5"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pPr/>
              <a:t>‹#›</a:t>
            </a:fld>
            <a:endParaRPr lang="he-IL"/>
          </a:p>
        </p:txBody>
      </p:sp>
    </p:spTree>
    <p:extLst>
      <p:ext uri="{BB962C8B-B14F-4D97-AF65-F5344CB8AC3E}">
        <p14:creationId xmlns:p14="http://schemas.microsoft.com/office/powerpoint/2010/main" val="2887855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גרף">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sp>
        <p:nvSpPr>
          <p:cNvPr id="9" name="מציין מיקום תרשים 8"/>
          <p:cNvSpPr>
            <a:spLocks noGrp="1"/>
          </p:cNvSpPr>
          <p:nvPr>
            <p:ph type="chart" sz="quarter" idx="13"/>
          </p:nvPr>
        </p:nvSpPr>
        <p:spPr>
          <a:xfrm>
            <a:off x="216000" y="1843684"/>
            <a:ext cx="11760000" cy="4105597"/>
          </a:xfrm>
          <a:prstGeom prst="rect">
            <a:avLst/>
          </a:prstGeom>
        </p:spPr>
        <p:txBody>
          <a:bodyPr/>
          <a:lstStyle/>
          <a:p>
            <a:endParaRPr lang="he-IL"/>
          </a:p>
        </p:txBody>
      </p:sp>
      <p:sp>
        <p:nvSpPr>
          <p:cNvPr id="11" name="מציין מיקום תוכן 10"/>
          <p:cNvSpPr>
            <a:spLocks noGrp="1"/>
          </p:cNvSpPr>
          <p:nvPr>
            <p:ph sz="quarter" idx="14" hasCustomPrompt="1"/>
          </p:nvPr>
        </p:nvSpPr>
        <p:spPr>
          <a:xfrm>
            <a:off x="143340" y="1196975"/>
            <a:ext cx="11808883" cy="503238"/>
          </a:xfrm>
          <a:prstGeom prst="rect">
            <a:avLst/>
          </a:prstGeom>
        </p:spPr>
        <p:txBody>
          <a:bodyPr/>
          <a:lstStyle>
            <a:lvl1pPr marL="0" indent="0">
              <a:buNone/>
              <a:defRPr sz="2400" b="1">
                <a:solidFill>
                  <a:schemeClr val="accent3"/>
                </a:solidFill>
              </a:defRPr>
            </a:lvl1pPr>
          </a:lstStyle>
          <a:p>
            <a:pPr lvl="0"/>
            <a:r>
              <a:rPr lang="he-IL" dirty="0"/>
              <a:t>משפט מסכם במידה ויש</a:t>
            </a:r>
          </a:p>
        </p:txBody>
      </p:sp>
      <p:grpSp>
        <p:nvGrpSpPr>
          <p:cNvPr id="13" name="קבוצה 1"/>
          <p:cNvGrpSpPr>
            <a:grpSpLocks/>
          </p:cNvGrpSpPr>
          <p:nvPr userDrawn="1"/>
        </p:nvGrpSpPr>
        <p:grpSpPr bwMode="auto">
          <a:xfrm>
            <a:off x="-179790" y="44452"/>
            <a:ext cx="2207684" cy="461963"/>
            <a:chOff x="5723705" y="173704"/>
            <a:chExt cx="1656028" cy="461883"/>
          </a:xfrm>
        </p:grpSpPr>
        <p:pic>
          <p:nvPicPr>
            <p:cNvPr id="14"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dirty="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7" name="מחבר ישר 16"/>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4" name="מציין מיקום טקסט 3"/>
          <p:cNvSpPr>
            <a:spLocks noGrp="1"/>
          </p:cNvSpPr>
          <p:nvPr>
            <p:ph type="body" sz="quarter" idx="16"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6"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3429624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גרף עם מלל">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sp>
        <p:nvSpPr>
          <p:cNvPr id="6" name="מציין מיקום תרשים 8"/>
          <p:cNvSpPr>
            <a:spLocks noGrp="1"/>
          </p:cNvSpPr>
          <p:nvPr>
            <p:ph type="chart" sz="quarter" idx="13"/>
          </p:nvPr>
        </p:nvSpPr>
        <p:spPr>
          <a:xfrm>
            <a:off x="216000" y="1124747"/>
            <a:ext cx="11760000" cy="4105597"/>
          </a:xfrm>
          <a:prstGeom prst="rect">
            <a:avLst/>
          </a:prstGeom>
        </p:spPr>
        <p:txBody>
          <a:bodyPr/>
          <a:lstStyle/>
          <a:p>
            <a:endParaRPr lang="he-IL" dirty="0"/>
          </a:p>
        </p:txBody>
      </p:sp>
      <p:grpSp>
        <p:nvGrpSpPr>
          <p:cNvPr id="9" name="קבוצה 1"/>
          <p:cNvGrpSpPr>
            <a:grpSpLocks/>
          </p:cNvGrpSpPr>
          <p:nvPr userDrawn="1"/>
        </p:nvGrpSpPr>
        <p:grpSpPr bwMode="auto">
          <a:xfrm>
            <a:off x="-179790" y="44452"/>
            <a:ext cx="2207684" cy="461963"/>
            <a:chOff x="5723705" y="173704"/>
            <a:chExt cx="1656028" cy="461883"/>
          </a:xfrm>
        </p:grpSpPr>
        <p:pic>
          <p:nvPicPr>
            <p:cNvPr id="10"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dirty="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2" name="מחבר ישר 11"/>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מציין מיקום טקסט 14"/>
          <p:cNvSpPr>
            <a:spLocks noGrp="1"/>
          </p:cNvSpPr>
          <p:nvPr>
            <p:ph type="body" sz="quarter" idx="16" hasCustomPrompt="1"/>
          </p:nvPr>
        </p:nvSpPr>
        <p:spPr>
          <a:xfrm>
            <a:off x="238312" y="5300663"/>
            <a:ext cx="11761037" cy="792162"/>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he-IL" dirty="0"/>
              <a:t>מלל חופשי</a:t>
            </a:r>
          </a:p>
        </p:txBody>
      </p:sp>
      <p:sp>
        <p:nvSpPr>
          <p:cNvPr id="14" name="מציין מיקום טקסט 3"/>
          <p:cNvSpPr>
            <a:spLocks noGrp="1"/>
          </p:cNvSpPr>
          <p:nvPr>
            <p:ph type="body" sz="quarter" idx="17"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7"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13"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3021228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מלל">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dirty="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0" name="מחבר ישר 9"/>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מציין מיקום טקסט 14"/>
          <p:cNvSpPr>
            <a:spLocks noGrp="1"/>
          </p:cNvSpPr>
          <p:nvPr>
            <p:ph type="body" sz="quarter" idx="16" hasCustomPrompt="1"/>
          </p:nvPr>
        </p:nvSpPr>
        <p:spPr>
          <a:xfrm>
            <a:off x="238312" y="1196753"/>
            <a:ext cx="11761037" cy="4896073"/>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he-IL" dirty="0"/>
              <a:t>מלל חופשי</a:t>
            </a:r>
          </a:p>
        </p:txBody>
      </p:sp>
      <p:sp>
        <p:nvSpPr>
          <p:cNvPr id="14" name="מציין מיקום טקסט 3"/>
          <p:cNvSpPr>
            <a:spLocks noGrp="1"/>
          </p:cNvSpPr>
          <p:nvPr>
            <p:ph type="body" sz="quarter" idx="17"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6"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11"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6659859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4.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056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62" r:id="rId6"/>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601709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83665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timing>
    <p:tnLst>
      <p:par>
        <p:cTn id="1" dur="indefinite" restart="never" nodeType="tmRoot"/>
      </p:par>
    </p:tnLst>
  </p:timing>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EEEB029-939D-4352-93B8-E478E9EAB321}" type="datetimeFigureOut">
              <a:rPr lang="he-IL" smtClean="0">
                <a:solidFill>
                  <a:prstClr val="black">
                    <a:tint val="75000"/>
                  </a:prstClr>
                </a:solidFill>
              </a:rPr>
              <a:pPr/>
              <a:t>ט"ז/טבת/תשפ"א</a:t>
            </a:fld>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67FB771-8EB2-47B1-A8A0-91D0ACF33103}"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87722543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37.xml"/><Relationship Id="rId18" Type="http://schemas.openxmlformats.org/officeDocument/2006/relationships/slide" Target="slide48.xml"/><Relationship Id="rId3" Type="http://schemas.openxmlformats.org/officeDocument/2006/relationships/slide" Target="slide49.xml"/><Relationship Id="rId7" Type="http://schemas.openxmlformats.org/officeDocument/2006/relationships/slide" Target="slide2.xml"/><Relationship Id="rId12" Type="http://schemas.openxmlformats.org/officeDocument/2006/relationships/slide" Target="slide35.xml"/><Relationship Id="rId17" Type="http://schemas.openxmlformats.org/officeDocument/2006/relationships/slide" Target="slide47.xml"/><Relationship Id="rId2" Type="http://schemas.openxmlformats.org/officeDocument/2006/relationships/notesSlide" Target="../notesSlides/notesSlide1.xml"/><Relationship Id="rId16" Type="http://schemas.openxmlformats.org/officeDocument/2006/relationships/slide" Target="slide46.xml"/><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slide" Target="slide30.xml"/><Relationship Id="rId5" Type="http://schemas.openxmlformats.org/officeDocument/2006/relationships/image" Target="../media/image3.png"/><Relationship Id="rId15" Type="http://schemas.openxmlformats.org/officeDocument/2006/relationships/slide" Target="slide41.xml"/><Relationship Id="rId10" Type="http://schemas.openxmlformats.org/officeDocument/2006/relationships/slide" Target="slide25.xml"/><Relationship Id="rId19" Type="http://schemas.openxmlformats.org/officeDocument/2006/relationships/image" Target="../media/image5.emf"/><Relationship Id="rId4" Type="http://schemas.openxmlformats.org/officeDocument/2006/relationships/image" Target="../media/image2.png"/><Relationship Id="rId9" Type="http://schemas.openxmlformats.org/officeDocument/2006/relationships/slide" Target="slide24.xml"/><Relationship Id="rId14" Type="http://schemas.openxmlformats.org/officeDocument/2006/relationships/slide" Target="slide40.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14.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16.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2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chart" Target="../charts/chart3.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23.xml"/></Relationships>
</file>

<file path=ppt/slides/_rels/slide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24.xml"/></Relationships>
</file>

<file path=ppt/slides/_rels/slide3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25.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26.xml"/></Relationships>
</file>

<file path=ppt/slides/_rels/slide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27.xml"/></Relationships>
</file>

<file path=ppt/slides/_rels/slide3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28.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29.xml"/></Relationships>
</file>

<file path=ppt/slides/_rels/slide4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1.xml"/><Relationship Id="rId1" Type="http://schemas.openxmlformats.org/officeDocument/2006/relationships/slideLayout" Target="../slideLayouts/slideLayout30.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2.xml"/><Relationship Id="rId1" Type="http://schemas.openxmlformats.org/officeDocument/2006/relationships/slideLayout" Target="../slideLayouts/slideLayout30.xml"/><Relationship Id="rId5" Type="http://schemas.openxmlformats.org/officeDocument/2006/relationships/image" Target="../media/image23.png"/><Relationship Id="rId4" Type="http://schemas.openxmlformats.org/officeDocument/2006/relationships/chart" Target="../charts/chart30.xml"/></Relationships>
</file>

<file path=ppt/slides/_rels/slide4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3.xml"/><Relationship Id="rId1" Type="http://schemas.openxmlformats.org/officeDocument/2006/relationships/slideLayout" Target="../slideLayouts/slideLayout30.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4.xml"/><Relationship Id="rId1" Type="http://schemas.openxmlformats.org/officeDocument/2006/relationships/slideLayout" Target="../slideLayouts/slideLayout30.xml"/><Relationship Id="rId5" Type="http://schemas.openxmlformats.org/officeDocument/2006/relationships/image" Target="../media/image24.png"/><Relationship Id="rId4" Type="http://schemas.openxmlformats.org/officeDocument/2006/relationships/chart" Target="../charts/chart31.xml"/></Relationships>
</file>

<file path=ppt/slides/_rels/slide4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5.xml"/><Relationship Id="rId1" Type="http://schemas.openxmlformats.org/officeDocument/2006/relationships/slideLayout" Target="../slideLayouts/slideLayout30.xml"/><Relationship Id="rId5" Type="http://schemas.openxmlformats.org/officeDocument/2006/relationships/chart" Target="../charts/chart32.x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5.emf"/><Relationship Id="rId7" Type="http://schemas.openxmlformats.org/officeDocument/2006/relationships/diagramQuickStyle" Target="../diagrams/quickStyle1.xm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4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13.xml"/><Relationship Id="rId6" Type="http://schemas.openxmlformats.org/officeDocument/2006/relationships/hyperlink" Target="https://www.tel-aviv.gov.il/Transparency/Pages/Advertisments.aspx" TargetMode="External"/><Relationship Id="rId5" Type="http://schemas.openxmlformats.org/officeDocument/2006/relationships/hyperlink" Target="https://www.tel-aviv.gov.il/Transparency/Pages/Quarter.aspx" TargetMode="External"/><Relationship Id="rId4" Type="http://schemas.openxmlformats.org/officeDocument/2006/relationships/hyperlink" Target="https://www.tel-aviv.gov.il/Transparency/Pages/Year.asp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chart" Target="../charts/chart6.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47" title="פרסומי המרכז למחקר כלכלי וחברתי">
            <a:hlinkClick r:id="rId3" action="ppaction://hlinksldjump"/>
          </p:cNvPr>
          <p:cNvSpPr txBox="1">
            <a:spLocks/>
          </p:cNvSpPr>
          <p:nvPr/>
        </p:nvSpPr>
        <p:spPr>
          <a:xfrm>
            <a:off x="7051871" y="5683060"/>
            <a:ext cx="5040560"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1800" b="0" dirty="0">
                <a:solidFill>
                  <a:schemeClr val="bg1"/>
                </a:solidFill>
                <a:latin typeface="Blender" pitchFamily="18" charset="-79"/>
                <a:ea typeface="Blender Black" charset="0"/>
                <a:cs typeface="Blender" pitchFamily="18" charset="-79"/>
              </a:rPr>
              <a:t>פרסומי המרכז למחקר כלכלי וחברתי</a:t>
            </a:r>
            <a:endParaRPr lang="en-US" sz="1800" b="0" dirty="0">
              <a:solidFill>
                <a:schemeClr val="bg1"/>
              </a:solidFill>
              <a:latin typeface="Blender" pitchFamily="18" charset="-79"/>
              <a:ea typeface="Blender Black" charset="0"/>
              <a:cs typeface="Blender" pitchFamily="18" charset="-79"/>
            </a:endParaRPr>
          </a:p>
        </p:txBody>
      </p:sp>
      <p:pic>
        <p:nvPicPr>
          <p:cNvPr id="7"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1664" y="6525376"/>
            <a:ext cx="288032" cy="28800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6" name="מלבן 5"/>
          <p:cNvSpPr/>
          <p:nvPr/>
        </p:nvSpPr>
        <p:spPr>
          <a:xfrm>
            <a:off x="247404" y="6475595"/>
            <a:ext cx="2860077" cy="369332"/>
          </a:xfrm>
          <a:prstGeom prst="rect">
            <a:avLst/>
          </a:prstGeom>
        </p:spPr>
        <p:txBody>
          <a:bodyPr wrap="none">
            <a:spAutoFit/>
          </a:bodyPr>
          <a:lstStyle/>
          <a:p>
            <a:r>
              <a:rPr lang="he-IL" b="1" dirty="0">
                <a:latin typeface="Blender" pitchFamily="18" charset="-79"/>
                <a:cs typeface="Blender" pitchFamily="18" charset="-79"/>
              </a:rPr>
              <a:t>המרכז למחקר כלכלי וחברתי</a:t>
            </a:r>
            <a:endParaRPr lang="he-IL" dirty="0">
              <a:latin typeface="Blender" pitchFamily="18" charset="-79"/>
              <a:cs typeface="Blender" pitchFamily="18" charset="-79"/>
            </a:endParaRPr>
          </a:p>
        </p:txBody>
      </p:sp>
      <p:grpSp>
        <p:nvGrpSpPr>
          <p:cNvPr id="3" name="Group 4"/>
          <p:cNvGrpSpPr>
            <a:grpSpLocks noChangeAspect="1"/>
          </p:cNvGrpSpPr>
          <p:nvPr/>
        </p:nvGrpSpPr>
        <p:grpSpPr bwMode="auto">
          <a:xfrm>
            <a:off x="-54933" y="44626"/>
            <a:ext cx="12279317" cy="6430971"/>
            <a:chOff x="-16" y="108"/>
            <a:chExt cx="7741" cy="4051"/>
          </a:xfrm>
        </p:grpSpPr>
        <p:sp>
          <p:nvSpPr>
            <p:cNvPr id="4" name="AutoShape 3"/>
            <p:cNvSpPr>
              <a:spLocks noChangeAspect="1" noChangeArrowheads="1" noTextEdit="1"/>
            </p:cNvSpPr>
            <p:nvPr/>
          </p:nvSpPr>
          <p:spPr bwMode="auto">
            <a:xfrm>
              <a:off x="-16" y="108"/>
              <a:ext cx="7741" cy="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0" y="406"/>
              <a:ext cx="2373" cy="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p:nvSpPr>
          <p:spPr bwMode="auto">
            <a:xfrm>
              <a:off x="5277" y="155"/>
              <a:ext cx="2433" cy="16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8" name="Rectangle 10"/>
            <p:cNvSpPr>
              <a:spLocks noChangeArrowheads="1"/>
            </p:cNvSpPr>
            <p:nvPr/>
          </p:nvSpPr>
          <p:spPr bwMode="auto">
            <a:xfrm>
              <a:off x="17" y="4130"/>
              <a:ext cx="7693" cy="29"/>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 y="599"/>
              <a:ext cx="7684"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Title 47" title="פרסומי המרכז למחקר כלכלי וחברתי">
            <a:hlinkClick r:id="rId3" action="ppaction://hlinksldjump"/>
          </p:cNvPr>
          <p:cNvSpPr txBox="1">
            <a:spLocks/>
          </p:cNvSpPr>
          <p:nvPr/>
        </p:nvSpPr>
        <p:spPr>
          <a:xfrm>
            <a:off x="8594004" y="5611092"/>
            <a:ext cx="3622681"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1800" b="0" dirty="0">
                <a:solidFill>
                  <a:schemeClr val="bg1"/>
                </a:solidFill>
                <a:latin typeface="Blender" pitchFamily="18" charset="-79"/>
                <a:ea typeface="Blender Black" charset="0"/>
                <a:cs typeface="Blender" pitchFamily="18" charset="-79"/>
              </a:rPr>
              <a:t>פרסומי המרכז למחקר כלכלי וחברתי</a:t>
            </a:r>
            <a:endParaRPr lang="en-US" sz="1800" b="0" dirty="0">
              <a:solidFill>
                <a:schemeClr val="bg1"/>
              </a:solidFill>
              <a:latin typeface="Blender" pitchFamily="18" charset="-79"/>
              <a:ea typeface="Blender Black" charset="0"/>
              <a:cs typeface="Blender" pitchFamily="18" charset="-79"/>
            </a:endParaRPr>
          </a:p>
        </p:txBody>
      </p:sp>
      <p:sp>
        <p:nvSpPr>
          <p:cNvPr id="34" name="Title 47" title="אוכלוסייה">
            <a:hlinkClick r:id="rId7" action="ppaction://hlinksldjump"/>
          </p:cNvPr>
          <p:cNvSpPr txBox="1">
            <a:spLocks/>
          </p:cNvSpPr>
          <p:nvPr/>
        </p:nvSpPr>
        <p:spPr>
          <a:xfrm>
            <a:off x="9672329" y="1713648"/>
            <a:ext cx="2472344" cy="360000"/>
          </a:xfrm>
          <a:prstGeom prst="rect">
            <a:avLst/>
          </a:prstGeom>
        </p:spPr>
        <p:txBody>
          <a:bodyPr/>
          <a:lstStyle>
            <a:defPPr>
              <a:defRPr lang="he-IL"/>
            </a:defPPr>
            <a:lvl1pPr>
              <a:spcBef>
                <a:spcPct val="0"/>
              </a:spcBef>
              <a:buNone/>
              <a:defRPr sz="2000">
                <a:solidFill>
                  <a:schemeClr val="bg1"/>
                </a:solidFill>
                <a:latin typeface="Blender" pitchFamily="18" charset="-79"/>
                <a:ea typeface="Blender Black" charset="0"/>
                <a:cs typeface="Blender" pitchFamily="18" charset="-79"/>
              </a:defRPr>
            </a:lvl1pPr>
          </a:lstStyle>
          <a:p>
            <a:r>
              <a:rPr lang="he-IL" dirty="0"/>
              <a:t>אוכלוסייה</a:t>
            </a:r>
            <a:endParaRPr lang="en-US" dirty="0"/>
          </a:p>
        </p:txBody>
      </p:sp>
      <p:sp>
        <p:nvSpPr>
          <p:cNvPr id="35" name="כותרת 1" title="משקי בית ורמת חיים">
            <a:hlinkClick r:id="rId8" action="ppaction://hlinksldjump"/>
          </p:cNvPr>
          <p:cNvSpPr txBox="1">
            <a:spLocks/>
          </p:cNvSpPr>
          <p:nvPr/>
        </p:nvSpPr>
        <p:spPr>
          <a:xfrm>
            <a:off x="9569313" y="2010692"/>
            <a:ext cx="2575360" cy="360000"/>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he-IL" sz="2000" dirty="0">
                <a:solidFill>
                  <a:schemeClr val="bg1"/>
                </a:solidFill>
                <a:latin typeface="Blender" pitchFamily="18" charset="-79"/>
                <a:ea typeface="Blender Black" charset="0"/>
                <a:cs typeface="Blender" pitchFamily="18" charset="-79"/>
              </a:rPr>
              <a:t>משקי בית ורמת חיים</a:t>
            </a:r>
          </a:p>
        </p:txBody>
      </p:sp>
      <p:sp>
        <p:nvSpPr>
          <p:cNvPr id="36" name="כותרת 1" title="שירותים חברתיים">
            <a:hlinkClick r:id="rId9" action="ppaction://hlinksldjump"/>
          </p:cNvPr>
          <p:cNvSpPr txBox="1">
            <a:spLocks/>
          </p:cNvSpPr>
          <p:nvPr/>
        </p:nvSpPr>
        <p:spPr>
          <a:xfrm>
            <a:off x="9711793" y="2298724"/>
            <a:ext cx="2432883" cy="360000"/>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he-IL" sz="2000" dirty="0">
                <a:solidFill>
                  <a:schemeClr val="bg1"/>
                </a:solidFill>
                <a:latin typeface="Blender" pitchFamily="18" charset="-79"/>
                <a:ea typeface="Blender Black" charset="0"/>
                <a:cs typeface="Blender" pitchFamily="18" charset="-79"/>
              </a:rPr>
              <a:t>שירותים חברתיים</a:t>
            </a:r>
          </a:p>
        </p:txBody>
      </p:sp>
      <p:sp>
        <p:nvSpPr>
          <p:cNvPr id="37" name="Title 47" title="חינוך והשכלה">
            <a:hlinkClick r:id="rId10" action="ppaction://hlinksldjump"/>
          </p:cNvPr>
          <p:cNvSpPr txBox="1">
            <a:spLocks/>
          </p:cNvSpPr>
          <p:nvPr/>
        </p:nvSpPr>
        <p:spPr>
          <a:xfrm>
            <a:off x="9672329" y="2586756"/>
            <a:ext cx="2472344" cy="360000"/>
          </a:xfrm>
          <a:prstGeom prst="rect">
            <a:avLst/>
          </a:prstGeom>
        </p:spPr>
        <p:txBody>
          <a:bodyPr/>
          <a:lstStyle>
            <a:defPPr>
              <a:defRPr lang="he-IL"/>
            </a:defPPr>
            <a:lvl1pPr>
              <a:spcBef>
                <a:spcPct val="0"/>
              </a:spcBef>
              <a:buNone/>
              <a:defRPr sz="2400" i="1">
                <a:solidFill>
                  <a:schemeClr val="bg1"/>
                </a:solidFill>
                <a:latin typeface="Blender" pitchFamily="18" charset="-79"/>
                <a:ea typeface="Blender Black" charset="0"/>
                <a:cs typeface="Blender" pitchFamily="18" charset="-79"/>
              </a:defRPr>
            </a:lvl1pPr>
          </a:lstStyle>
          <a:p>
            <a:r>
              <a:rPr lang="he-IL" sz="2000" i="0" dirty="0"/>
              <a:t>חינוך והשכלה</a:t>
            </a:r>
            <a:endParaRPr lang="en-US" sz="2000" i="0" dirty="0"/>
          </a:p>
        </p:txBody>
      </p:sp>
      <p:sp>
        <p:nvSpPr>
          <p:cNvPr id="38" name="Title 47" title="עבודה">
            <a:hlinkClick r:id="rId11" action="ppaction://hlinksldjump"/>
          </p:cNvPr>
          <p:cNvSpPr txBox="1">
            <a:spLocks/>
          </p:cNvSpPr>
          <p:nvPr/>
        </p:nvSpPr>
        <p:spPr>
          <a:xfrm>
            <a:off x="10826251" y="2874788"/>
            <a:ext cx="1318428"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עבודה</a:t>
            </a:r>
            <a:endParaRPr lang="en-US" sz="2000" b="0" dirty="0">
              <a:solidFill>
                <a:schemeClr val="bg1"/>
              </a:solidFill>
              <a:latin typeface="Blender" pitchFamily="18" charset="-79"/>
              <a:ea typeface="Blender Black" charset="0"/>
              <a:cs typeface="Blender" pitchFamily="18" charset="-79"/>
            </a:endParaRPr>
          </a:p>
        </p:txBody>
      </p:sp>
      <p:sp>
        <p:nvSpPr>
          <p:cNvPr id="39" name="כותרת 1" title="תל-אביב-יפו כמרכז כלכלי">
            <a:hlinkClick r:id="rId12" action="ppaction://hlinksldjump"/>
          </p:cNvPr>
          <p:cNvSpPr txBox="1">
            <a:spLocks/>
          </p:cNvSpPr>
          <p:nvPr/>
        </p:nvSpPr>
        <p:spPr>
          <a:xfrm>
            <a:off x="8594003" y="3189641"/>
            <a:ext cx="3550676"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תל-אביב-יפו כמרכז כלכלי</a:t>
            </a:r>
          </a:p>
        </p:txBody>
      </p:sp>
      <p:sp>
        <p:nvSpPr>
          <p:cNvPr id="40" name="Title 47" title="תיירות">
            <a:hlinkClick r:id="rId13" action="ppaction://hlinksldjump"/>
          </p:cNvPr>
          <p:cNvSpPr txBox="1">
            <a:spLocks/>
          </p:cNvSpPr>
          <p:nvPr/>
        </p:nvSpPr>
        <p:spPr>
          <a:xfrm>
            <a:off x="10680441" y="3477673"/>
            <a:ext cx="1464232"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תיירות</a:t>
            </a:r>
            <a:endParaRPr lang="en-US" sz="2000" b="0" dirty="0">
              <a:solidFill>
                <a:schemeClr val="bg1"/>
              </a:solidFill>
              <a:latin typeface="Blender" pitchFamily="18" charset="-79"/>
              <a:ea typeface="Blender Black" charset="0"/>
              <a:cs typeface="Blender" pitchFamily="18" charset="-79"/>
            </a:endParaRPr>
          </a:p>
        </p:txBody>
      </p:sp>
      <p:sp>
        <p:nvSpPr>
          <p:cNvPr id="41" name="Title 47" title="תרבות ופנאי">
            <a:hlinkClick r:id="rId14" action="ppaction://hlinksldjump"/>
          </p:cNvPr>
          <p:cNvSpPr txBox="1">
            <a:spLocks/>
          </p:cNvSpPr>
          <p:nvPr/>
        </p:nvSpPr>
        <p:spPr>
          <a:xfrm>
            <a:off x="9672329" y="3765705"/>
            <a:ext cx="2472344"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תרבות ופנאי</a:t>
            </a:r>
            <a:endParaRPr lang="en-US" sz="2000" b="0" dirty="0">
              <a:solidFill>
                <a:schemeClr val="bg1"/>
              </a:solidFill>
              <a:latin typeface="Blender" pitchFamily="18" charset="-79"/>
              <a:ea typeface="Blender Black" charset="0"/>
              <a:cs typeface="Blender" pitchFamily="18" charset="-79"/>
            </a:endParaRPr>
          </a:p>
        </p:txBody>
      </p:sp>
      <p:sp>
        <p:nvSpPr>
          <p:cNvPr id="42" name="Title 47" title="בינוי ודיור">
            <a:hlinkClick r:id="rId15" action="ppaction://hlinksldjump"/>
          </p:cNvPr>
          <p:cNvSpPr txBox="1">
            <a:spLocks/>
          </p:cNvSpPr>
          <p:nvPr/>
        </p:nvSpPr>
        <p:spPr>
          <a:xfrm>
            <a:off x="10548166" y="4097766"/>
            <a:ext cx="1596511"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בינוי ודיור</a:t>
            </a:r>
            <a:endParaRPr lang="en-US" sz="2000" b="0" dirty="0">
              <a:solidFill>
                <a:schemeClr val="bg1"/>
              </a:solidFill>
              <a:latin typeface="Blender" pitchFamily="18" charset="-79"/>
              <a:ea typeface="Blender Black" charset="0"/>
              <a:cs typeface="Blender" pitchFamily="18" charset="-79"/>
            </a:endParaRPr>
          </a:p>
        </p:txBody>
      </p:sp>
      <p:sp>
        <p:nvSpPr>
          <p:cNvPr id="43" name="Title 47" title="קיימות">
            <a:hlinkClick r:id="rId16" action="ppaction://hlinksldjump"/>
          </p:cNvPr>
          <p:cNvSpPr txBox="1">
            <a:spLocks/>
          </p:cNvSpPr>
          <p:nvPr/>
        </p:nvSpPr>
        <p:spPr>
          <a:xfrm>
            <a:off x="9449715" y="4394553"/>
            <a:ext cx="2694964"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קיימות בתל-אביב-יפו</a:t>
            </a:r>
            <a:endParaRPr lang="en-US" sz="2000" b="0" dirty="0">
              <a:solidFill>
                <a:schemeClr val="bg1"/>
              </a:solidFill>
              <a:latin typeface="Blender" pitchFamily="18" charset="-79"/>
              <a:ea typeface="Blender Black" charset="0"/>
              <a:cs typeface="Blender" pitchFamily="18" charset="-79"/>
            </a:endParaRPr>
          </a:p>
        </p:txBody>
      </p:sp>
      <p:sp>
        <p:nvSpPr>
          <p:cNvPr id="44" name="Title 47" title="סדר ציבורי">
            <a:hlinkClick r:id="rId17" action="ppaction://hlinksldjump"/>
          </p:cNvPr>
          <p:cNvSpPr txBox="1">
            <a:spLocks/>
          </p:cNvSpPr>
          <p:nvPr/>
        </p:nvSpPr>
        <p:spPr>
          <a:xfrm>
            <a:off x="10536425" y="4725144"/>
            <a:ext cx="1608248"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סדר ציבורי</a:t>
            </a:r>
            <a:endParaRPr lang="en-US" sz="2000" b="0" dirty="0">
              <a:solidFill>
                <a:schemeClr val="bg1"/>
              </a:solidFill>
              <a:latin typeface="Blender" pitchFamily="18" charset="-79"/>
              <a:ea typeface="Blender Black" charset="0"/>
              <a:cs typeface="Blender" pitchFamily="18" charset="-79"/>
            </a:endParaRPr>
          </a:p>
        </p:txBody>
      </p:sp>
      <p:sp>
        <p:nvSpPr>
          <p:cNvPr id="45" name="Title 47" title="תקציב העירייה">
            <a:hlinkClick r:id="rId18" action="ppaction://hlinksldjump"/>
          </p:cNvPr>
          <p:cNvSpPr txBox="1">
            <a:spLocks/>
          </p:cNvSpPr>
          <p:nvPr/>
        </p:nvSpPr>
        <p:spPr>
          <a:xfrm>
            <a:off x="10303139" y="5013176"/>
            <a:ext cx="1841540"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תקציב העירייה</a:t>
            </a:r>
            <a:endParaRPr lang="en-US" sz="2000" b="0" dirty="0">
              <a:solidFill>
                <a:schemeClr val="bg1"/>
              </a:solidFill>
              <a:latin typeface="Blender" pitchFamily="18" charset="-79"/>
              <a:ea typeface="Blender Black" charset="0"/>
              <a:cs typeface="Blender" pitchFamily="18" charset="-79"/>
            </a:endParaRPr>
          </a:p>
        </p:txBody>
      </p:sp>
      <p:cxnSp>
        <p:nvCxnSpPr>
          <p:cNvPr id="47" name="מחבר ישר 46"/>
          <p:cNvCxnSpPr/>
          <p:nvPr/>
        </p:nvCxnSpPr>
        <p:spPr>
          <a:xfrm flipH="1">
            <a:off x="8666010" y="5611092"/>
            <a:ext cx="3478668"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3" name="כותרת 1" title="תל אביב יפו בראי המספרים, עיקרי הנתונים והמגמות 2017">
            <a:extLst>
              <a:ext uri="{FF2B5EF4-FFF2-40B4-BE49-F238E27FC236}">
                <a16:creationId xmlns:a16="http://schemas.microsoft.com/office/drawing/2014/main" id="{0CB9FB31-CFD0-400A-AA56-B5B6EECA357B}"/>
              </a:ext>
            </a:extLst>
          </p:cNvPr>
          <p:cNvSpPr txBox="1">
            <a:spLocks/>
          </p:cNvSpPr>
          <p:nvPr/>
        </p:nvSpPr>
        <p:spPr>
          <a:xfrm>
            <a:off x="-24677" y="786520"/>
            <a:ext cx="6400921" cy="503739"/>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l"/>
            <a:r>
              <a:rPr lang="he-IL" sz="3200" b="1" dirty="0" smtClean="0">
                <a:latin typeface="Blender" pitchFamily="18" charset="-79"/>
                <a:cs typeface="Blender" pitchFamily="18" charset="-79"/>
              </a:rPr>
              <a:t>         תל-אביב-יפו </a:t>
            </a:r>
            <a:r>
              <a:rPr lang="he-IL" sz="3200" b="1" dirty="0">
                <a:latin typeface="Blender" pitchFamily="18" charset="-79"/>
                <a:cs typeface="Blender" pitchFamily="18" charset="-79"/>
              </a:rPr>
              <a:t>בראי </a:t>
            </a:r>
            <a:r>
              <a:rPr lang="he-IL" sz="3200" b="1" dirty="0" smtClean="0">
                <a:latin typeface="Blender" pitchFamily="18" charset="-79"/>
                <a:cs typeface="Blender" pitchFamily="18" charset="-79"/>
              </a:rPr>
              <a:t>המספרים</a:t>
            </a:r>
            <a:endParaRPr lang="he-IL" sz="3200" b="1" dirty="0">
              <a:latin typeface="Blender" pitchFamily="18" charset="-79"/>
              <a:cs typeface="Blender" pitchFamily="18" charset="-79"/>
            </a:endParaRPr>
          </a:p>
        </p:txBody>
      </p:sp>
      <p:sp>
        <p:nvSpPr>
          <p:cNvPr id="32" name="TextBox 31" descr="תוכן העניינים של הנתונים הסטטיסטיים המוצגים במצגת זו. במצגת זו מוצגים 12 נושאים עיקריים כמפורט להלן:" title="תוכן עניינים"/>
          <p:cNvSpPr txBox="1"/>
          <p:nvPr/>
        </p:nvSpPr>
        <p:spPr>
          <a:xfrm>
            <a:off x="9408368" y="786560"/>
            <a:ext cx="2376264" cy="584775"/>
          </a:xfrm>
          <a:prstGeom prst="rect">
            <a:avLst/>
          </a:prstGeom>
          <a:noFill/>
        </p:spPr>
        <p:txBody>
          <a:bodyPr wrap="square" rtlCol="1">
            <a:spAutoFit/>
          </a:bodyPr>
          <a:lstStyle/>
          <a:p>
            <a:pPr algn="ctr"/>
            <a:r>
              <a:rPr lang="he-IL" sz="3200" b="1" dirty="0">
                <a:latin typeface="Blender" pitchFamily="18" charset="-79"/>
                <a:cs typeface="Blender" pitchFamily="18" charset="-79"/>
              </a:rPr>
              <a:t>תוכן עניינים</a:t>
            </a:r>
          </a:p>
        </p:txBody>
      </p:sp>
      <p:pic>
        <p:nvPicPr>
          <p:cNvPr id="4098"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67732"/>
            <a:ext cx="8451828" cy="654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5870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תמונה 17" title="רקע">
            <a:extLst>
              <a:ext uri="{FF2B5EF4-FFF2-40B4-BE49-F238E27FC236}">
                <a16:creationId xmlns:a16="http://schemas.microsoft.com/office/drawing/2014/main" id="{5B0B82D5-7EB9-4AE4-9709-D7BDA7B0A35F}"/>
              </a:ext>
            </a:extLst>
          </p:cNvPr>
          <p:cNvPicPr>
            <a:picLocks/>
          </p:cNvPicPr>
          <p:nvPr/>
        </p:nvPicPr>
        <p:blipFill>
          <a:blip r:embed="rId3"/>
          <a:stretch>
            <a:fillRect/>
          </a:stretch>
        </p:blipFill>
        <p:spPr>
          <a:xfrm>
            <a:off x="8697600" y="-14400"/>
            <a:ext cx="3596400" cy="6886800"/>
          </a:xfrm>
          <a:prstGeom prst="rect">
            <a:avLst/>
          </a:prstGeom>
        </p:spPr>
      </p:pic>
      <p:sp>
        <p:nvSpPr>
          <p:cNvPr id="23" name="מציין מיקום טקסט 4">
            <a:extLst>
              <a:ext uri="{FF2B5EF4-FFF2-40B4-BE49-F238E27FC236}">
                <a16:creationId xmlns:a16="http://schemas.microsoft.com/office/drawing/2014/main" id="{2AA44512-0E83-4CB0-90E8-723CFECF26FE}"/>
              </a:ext>
            </a:extLst>
          </p:cNvPr>
          <p:cNvSpPr txBox="1">
            <a:spLocks/>
          </p:cNvSpPr>
          <p:nvPr/>
        </p:nvSpPr>
        <p:spPr>
          <a:xfrm>
            <a:off x="-485929"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12" name="מציין מיקום תוכן 3"/>
          <p:cNvSpPr txBox="1">
            <a:spLocks/>
          </p:cNvSpPr>
          <p:nvPr/>
        </p:nvSpPr>
        <p:spPr>
          <a:xfrm>
            <a:off x="8748153" y="2739123"/>
            <a:ext cx="3212305" cy="1368152"/>
          </a:xfrm>
          <a:prstGeom prst="rect">
            <a:avLst/>
          </a:prstGeom>
          <a:noFill/>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50000"/>
              </a:spcBef>
              <a:buFont typeface="Arial" panose="020B0604020202020204" pitchFamily="34" charset="0"/>
              <a:buNone/>
            </a:pPr>
            <a:r>
              <a:rPr lang="he-IL" altLang="he-IL" sz="2000" b="1" dirty="0">
                <a:solidFill>
                  <a:prstClr val="white"/>
                </a:solidFill>
                <a:latin typeface="Blender" charset="0"/>
                <a:ea typeface="Blender" charset="0"/>
                <a:cs typeface="Blender" charset="0"/>
              </a:rPr>
              <a:t>אחוז בני ה-65 ומעלה גבוה במיוחד </a:t>
            </a:r>
            <a:r>
              <a:rPr lang="he-IL" altLang="he-IL" sz="2000" b="1" dirty="0" smtClean="0">
                <a:solidFill>
                  <a:prstClr val="white"/>
                </a:solidFill>
                <a:latin typeface="Blender" charset="0"/>
                <a:ea typeface="Blender" charset="0"/>
                <a:cs typeface="Blender" charset="0"/>
              </a:rPr>
              <a:t>בחלק המערבי של </a:t>
            </a:r>
            <a:r>
              <a:rPr lang="he-IL" altLang="he-IL" sz="2000" b="1" dirty="0">
                <a:solidFill>
                  <a:prstClr val="white"/>
                </a:solidFill>
                <a:latin typeface="Blender" charset="0"/>
                <a:ea typeface="Blender" charset="0"/>
                <a:cs typeface="Blender" charset="0"/>
              </a:rPr>
              <a:t>עבר הירקון</a:t>
            </a:r>
            <a:endParaRPr lang="en-US" altLang="he-IL" sz="2000" b="1" dirty="0">
              <a:solidFill>
                <a:prstClr val="white"/>
              </a:solidFill>
              <a:latin typeface="Blender" charset="0"/>
              <a:ea typeface="Blender" charset="0"/>
              <a:cs typeface="Blender" charset="0"/>
            </a:endParaRPr>
          </a:p>
        </p:txBody>
      </p:sp>
      <p:sp>
        <p:nvSpPr>
          <p:cNvPr id="26" name="מציין מיקום תוכן 5"/>
          <p:cNvSpPr>
            <a:spLocks noGrp="1"/>
          </p:cNvSpPr>
          <p:nvPr>
            <p:ph sz="quarter" idx="15"/>
          </p:nvPr>
        </p:nvSpPr>
        <p:spPr>
          <a:xfrm>
            <a:off x="8616281" y="6453336"/>
            <a:ext cx="3503187" cy="432048"/>
          </a:xfrm>
        </p:spPr>
        <p:txBody>
          <a:bodyPr/>
          <a:lstStyle/>
          <a:p>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עיבוד מיוחד לעיריית תל-</a:t>
            </a:r>
          </a:p>
          <a:p>
            <a:r>
              <a:rPr lang="he-IL" altLang="he-IL" sz="900" dirty="0">
                <a:solidFill>
                  <a:schemeClr val="bg1">
                    <a:lumMod val="85000"/>
                  </a:schemeClr>
                </a:solidFill>
                <a:latin typeface="Arial" pitchFamily="34" charset="0"/>
                <a:cs typeface="Arial" pitchFamily="34" charset="0"/>
              </a:rPr>
              <a:t>אביב-יפו, </a:t>
            </a:r>
            <a:r>
              <a:rPr lang="he-IL" altLang="he-IL" sz="900" dirty="0" smtClean="0">
                <a:solidFill>
                  <a:schemeClr val="bg1">
                    <a:lumMod val="85000"/>
                  </a:schemeClr>
                </a:solidFill>
                <a:latin typeface="Arial" pitchFamily="34" charset="0"/>
                <a:cs typeface="Arial" pitchFamily="34" charset="0"/>
              </a:rPr>
              <a:t>2019; </a:t>
            </a:r>
            <a:r>
              <a:rPr lang="he-IL" altLang="he-IL" sz="900" dirty="0">
                <a:solidFill>
                  <a:schemeClr val="bg1">
                    <a:lumMod val="85000"/>
                  </a:schemeClr>
                </a:solidFill>
                <a:latin typeface="Arial" pitchFamily="34" charset="0"/>
                <a:cs typeface="Arial" pitchFamily="34" charset="0"/>
              </a:rPr>
              <a:t>עיבוד מפה: מרכז יאיר - מערכת מידע גיאוגרפית, אגף </a:t>
            </a:r>
          </a:p>
          <a:p>
            <a:r>
              <a:rPr lang="he-IL" altLang="he-IL" sz="900" dirty="0">
                <a:solidFill>
                  <a:schemeClr val="bg1">
                    <a:lumMod val="85000"/>
                  </a:schemeClr>
                </a:solidFill>
                <a:latin typeface="Arial" pitchFamily="34" charset="0"/>
                <a:cs typeface="Arial" pitchFamily="34" charset="0"/>
              </a:rPr>
              <a:t>מחשוב, עיריית תל-אביב-יפו </a:t>
            </a:r>
          </a:p>
          <a:p>
            <a:endParaRPr lang="he-IL" altLang="he-IL" dirty="0"/>
          </a:p>
        </p:txBody>
      </p:sp>
      <p:sp>
        <p:nvSpPr>
          <p:cNvPr id="15" name="TextBox 14">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21"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9</a:t>
            </a:r>
            <a:endParaRPr lang="en-US" dirty="0">
              <a:latin typeface="Blender" pitchFamily="18" charset="-79"/>
              <a:cs typeface="Blender" pitchFamily="18" charset="-79"/>
            </a:endParaRPr>
          </a:p>
        </p:txBody>
      </p:sp>
      <p:pic>
        <p:nvPicPr>
          <p:cNvPr id="19"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grpSp>
        <p:nvGrpSpPr>
          <p:cNvPr id="2" name="קבוצה 1"/>
          <p:cNvGrpSpPr/>
          <p:nvPr/>
        </p:nvGrpSpPr>
        <p:grpSpPr>
          <a:xfrm>
            <a:off x="576511" y="44624"/>
            <a:ext cx="6098544" cy="6688174"/>
            <a:chOff x="576511" y="44624"/>
            <a:chExt cx="6098544" cy="6688174"/>
          </a:xfrm>
        </p:grpSpPr>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511" y="44624"/>
              <a:ext cx="5447481" cy="6688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5880" y="3830810"/>
              <a:ext cx="1659175" cy="2190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3851" y="6021288"/>
              <a:ext cx="1203231" cy="21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כותרת 2">
            <a:extLst>
              <a:ext uri="{FF2B5EF4-FFF2-40B4-BE49-F238E27FC236}">
                <a16:creationId xmlns:a16="http://schemas.microsoft.com/office/drawing/2014/main" id="{C0CE5D27-6ADE-4BEF-A5C8-ECBA42BD1DFD}"/>
              </a:ext>
            </a:extLst>
          </p:cNvPr>
          <p:cNvSpPr>
            <a:spLocks noGrp="1"/>
          </p:cNvSpPr>
          <p:nvPr>
            <p:ph type="ctrTitle"/>
          </p:nvPr>
        </p:nvSpPr>
        <p:spPr>
          <a:xfrm>
            <a:off x="4727848" y="44942"/>
            <a:ext cx="3912016" cy="2015906"/>
          </a:xfrm>
        </p:spPr>
        <p:txBody>
          <a:bodyPr/>
          <a:lstStyle/>
          <a:p>
            <a:r>
              <a:rPr lang="he-IL" sz="3000" dirty="0">
                <a:solidFill>
                  <a:srgbClr val="5E5E5E"/>
                </a:solidFill>
                <a:latin typeface="Blender" pitchFamily="18" charset="-79"/>
                <a:cs typeface="Blender" pitchFamily="18" charset="-79"/>
              </a:rPr>
              <a:t>בני 65 ומעלה</a:t>
            </a:r>
            <a:br>
              <a:rPr lang="he-IL" sz="3000" dirty="0">
                <a:solidFill>
                  <a:srgbClr val="5E5E5E"/>
                </a:solidFill>
                <a:latin typeface="Blender" pitchFamily="18" charset="-79"/>
                <a:cs typeface="Blender" pitchFamily="18" charset="-79"/>
              </a:rPr>
            </a:br>
            <a:r>
              <a:rPr lang="he-IL" sz="3000" dirty="0">
                <a:solidFill>
                  <a:srgbClr val="5E5E5E"/>
                </a:solidFill>
                <a:latin typeface="Blender" pitchFamily="18" charset="-79"/>
                <a:cs typeface="Blender" pitchFamily="18" charset="-79"/>
              </a:rPr>
              <a:t>כאחוז מאוכלוסיית השכונות בעיר</a:t>
            </a:r>
            <a:r>
              <a:rPr lang="en-US" sz="3000" dirty="0">
                <a:solidFill>
                  <a:srgbClr val="5E5E5E"/>
                </a:solidFill>
                <a:latin typeface="Blender" pitchFamily="18" charset="-79"/>
                <a:cs typeface="Blender" pitchFamily="18" charset="-79"/>
              </a:rPr>
              <a:t/>
            </a:r>
            <a:br>
              <a:rPr lang="en-US" sz="3000" dirty="0">
                <a:solidFill>
                  <a:srgbClr val="5E5E5E"/>
                </a:solidFill>
                <a:latin typeface="Blender" pitchFamily="18" charset="-79"/>
                <a:cs typeface="Blender" pitchFamily="18" charset="-79"/>
              </a:rPr>
            </a:br>
            <a:r>
              <a:rPr lang="he-IL" sz="2400" dirty="0" smtClean="0">
                <a:solidFill>
                  <a:srgbClr val="5E5E5E"/>
                </a:solidFill>
                <a:latin typeface="Blender" pitchFamily="18" charset="-79"/>
                <a:cs typeface="Blender" pitchFamily="18" charset="-79"/>
              </a:rPr>
              <a:t>2018</a:t>
            </a:r>
            <a:r>
              <a:rPr lang="he-IL" sz="3000" dirty="0">
                <a:solidFill>
                  <a:srgbClr val="5E5E5E"/>
                </a:solidFill>
                <a:latin typeface="Blender" pitchFamily="18" charset="-79"/>
                <a:cs typeface="Blender" pitchFamily="18" charset="-79"/>
              </a:rPr>
              <a:t/>
            </a:r>
            <a:br>
              <a:rPr lang="he-IL" sz="3000" dirty="0">
                <a:solidFill>
                  <a:srgbClr val="5E5E5E"/>
                </a:solidFill>
                <a:latin typeface="Blender" pitchFamily="18" charset="-79"/>
                <a:cs typeface="Blender" pitchFamily="18" charset="-79"/>
              </a:rPr>
            </a:br>
            <a:endParaRPr lang="he-IL" sz="3000" dirty="0">
              <a:solidFill>
                <a:srgbClr val="5E5E5E"/>
              </a:solidFill>
              <a:latin typeface="Blender" pitchFamily="18" charset="-79"/>
              <a:cs typeface="Blender" pitchFamily="18" charset="-79"/>
            </a:endParaRPr>
          </a:p>
        </p:txBody>
      </p:sp>
    </p:spTree>
    <p:extLst>
      <p:ext uri="{BB962C8B-B14F-4D97-AF65-F5344CB8AC3E}">
        <p14:creationId xmlns:p14="http://schemas.microsoft.com/office/powerpoint/2010/main" val="2576963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תמונה 17" title="רקע">
            <a:extLst>
              <a:ext uri="{FF2B5EF4-FFF2-40B4-BE49-F238E27FC236}">
                <a16:creationId xmlns:a16="http://schemas.microsoft.com/office/drawing/2014/main" id="{DD718E1A-9A1A-4E36-AD96-DABAA9CDC9CF}"/>
              </a:ext>
            </a:extLst>
          </p:cNvPr>
          <p:cNvPicPr>
            <a:picLocks/>
          </p:cNvPicPr>
          <p:nvPr/>
        </p:nvPicPr>
        <p:blipFill>
          <a:blip r:embed="rId3"/>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id="{87AD12F1-C29C-42F6-88F1-137A9EC40A55}"/>
              </a:ext>
            </a:extLst>
          </p:cNvPr>
          <p:cNvSpPr txBox="1">
            <a:spLocks/>
          </p:cNvSpPr>
          <p:nvPr/>
        </p:nvSpPr>
        <p:spPr>
          <a:xfrm>
            <a:off x="-485929"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2" name="כותרת 2">
            <a:extLst>
              <a:ext uri="{FF2B5EF4-FFF2-40B4-BE49-F238E27FC236}">
                <a16:creationId xmlns:a16="http://schemas.microsoft.com/office/drawing/2014/main" id="{EFB41DD9-6288-42B0-B2C4-5C147CDB58B9}"/>
              </a:ext>
            </a:extLst>
          </p:cNvPr>
          <p:cNvSpPr>
            <a:spLocks noGrp="1"/>
          </p:cNvSpPr>
          <p:nvPr>
            <p:ph type="ctrTitle"/>
          </p:nvPr>
        </p:nvSpPr>
        <p:spPr>
          <a:xfrm>
            <a:off x="-1680861" y="260965"/>
            <a:ext cx="10020769" cy="503739"/>
          </a:xfrm>
        </p:spPr>
        <p:txBody>
          <a:bodyPr/>
          <a:lstStyle/>
          <a:p>
            <a:r>
              <a:rPr lang="he-IL" sz="3600" dirty="0">
                <a:solidFill>
                  <a:srgbClr val="5E5E5E"/>
                </a:solidFill>
                <a:ea typeface="+mn-ea"/>
                <a:cs typeface="Blender" pitchFamily="18" charset="-79"/>
              </a:rPr>
              <a:t>שינויים באוכלוסייה</a:t>
            </a:r>
            <a:r>
              <a:rPr lang="he-IL" dirty="0"/>
              <a:t/>
            </a:r>
            <a:br>
              <a:rPr lang="he-IL" dirty="0"/>
            </a:br>
            <a:r>
              <a:rPr lang="he-IL" sz="2400" dirty="0">
                <a:solidFill>
                  <a:srgbClr val="5E5E5E"/>
                </a:solidFill>
                <a:ea typeface="+mn-ea"/>
                <a:cs typeface="Blender" pitchFamily="18" charset="-79"/>
              </a:rPr>
              <a:t>(נתוני </a:t>
            </a:r>
            <a:r>
              <a:rPr lang="he-IL" sz="2400" dirty="0" smtClean="0">
                <a:solidFill>
                  <a:srgbClr val="5E5E5E"/>
                </a:solidFill>
                <a:ea typeface="+mn-ea"/>
                <a:cs typeface="Blender" pitchFamily="18" charset="-79"/>
              </a:rPr>
              <a:t>2019)</a:t>
            </a:r>
            <a:endParaRPr lang="he-IL" sz="2400" dirty="0">
              <a:solidFill>
                <a:srgbClr val="5E5E5E"/>
              </a:solidFill>
              <a:ea typeface="+mn-ea"/>
              <a:cs typeface="Blender" pitchFamily="18" charset="-79"/>
            </a:endParaRPr>
          </a:p>
        </p:txBody>
      </p:sp>
      <p:sp>
        <p:nvSpPr>
          <p:cNvPr id="9" name="מציין מיקום תוכן 3"/>
          <p:cNvSpPr>
            <a:spLocks noGrp="1"/>
          </p:cNvSpPr>
          <p:nvPr>
            <p:ph sz="quarter" idx="14"/>
          </p:nvPr>
        </p:nvSpPr>
        <p:spPr>
          <a:xfrm>
            <a:off x="8688288" y="2853754"/>
            <a:ext cx="3407244" cy="1583358"/>
          </a:xfrm>
        </p:spPr>
        <p:txBody>
          <a:bodyPr/>
          <a:lstStyle/>
          <a:p>
            <a:pPr algn="just"/>
            <a:r>
              <a:rPr lang="he-IL" altLang="he-IL" sz="2000" dirty="0">
                <a:solidFill>
                  <a:prstClr val="white"/>
                </a:solidFill>
                <a:latin typeface="Blender"/>
                <a:cs typeface="Blender"/>
              </a:rPr>
              <a:t>הריבוי הטבעי (מספר הלידות פחות מספר הפטירות) הוא הגורם העיקרי לגידול במספר התושבים </a:t>
            </a:r>
            <a:r>
              <a:rPr lang="he-IL" altLang="he-IL" sz="2000" dirty="0" smtClean="0">
                <a:solidFill>
                  <a:prstClr val="white"/>
                </a:solidFill>
                <a:latin typeface="Blender"/>
                <a:cs typeface="Blender"/>
              </a:rPr>
              <a:t>בעיר</a:t>
            </a:r>
            <a:endParaRPr lang="he-IL" altLang="he-IL" sz="2000" dirty="0">
              <a:solidFill>
                <a:prstClr val="white"/>
              </a:solidFill>
              <a:latin typeface="Blender"/>
              <a:cs typeface="Blender"/>
            </a:endParaRPr>
          </a:p>
        </p:txBody>
      </p:sp>
      <p:sp>
        <p:nvSpPr>
          <p:cNvPr id="40" name="מלבן 39"/>
          <p:cNvSpPr/>
          <p:nvPr/>
        </p:nvSpPr>
        <p:spPr>
          <a:xfrm>
            <a:off x="669341" y="1686366"/>
            <a:ext cx="7661659" cy="3500958"/>
          </a:xfrm>
          <a:prstGeom prst="rect">
            <a:avLst/>
          </a:prstGeom>
        </p:spPr>
        <p:txBody>
          <a:bodyPr wrap="square">
            <a:spAutoFit/>
          </a:bodyPr>
          <a:lstStyle/>
          <a:p>
            <a:r>
              <a:rPr lang="he-IL" altLang="he-IL" sz="1700" dirty="0">
                <a:solidFill>
                  <a:srgbClr val="5E5E5E"/>
                </a:solidFill>
                <a:latin typeface="Blender" charset="0"/>
                <a:ea typeface="Blender" charset="0"/>
                <a:cs typeface="Blender" charset="0"/>
              </a:rPr>
              <a:t>בשנת </a:t>
            </a:r>
            <a:r>
              <a:rPr lang="he-IL" altLang="he-IL" sz="1700" dirty="0" smtClean="0">
                <a:solidFill>
                  <a:srgbClr val="5E5E5E"/>
                </a:solidFill>
                <a:latin typeface="Blender" charset="0"/>
                <a:ea typeface="Blender" charset="0"/>
                <a:cs typeface="Blender" charset="0"/>
              </a:rPr>
              <a:t>2019 בתל-אביב-יפו </a:t>
            </a:r>
            <a:r>
              <a:rPr lang="he-IL" altLang="he-IL" sz="1700" dirty="0">
                <a:solidFill>
                  <a:srgbClr val="5E5E5E"/>
                </a:solidFill>
                <a:latin typeface="Blender" charset="0"/>
                <a:ea typeface="Blender" charset="0"/>
                <a:cs typeface="Blender" charset="0"/>
              </a:rPr>
              <a:t>היו </a:t>
            </a:r>
            <a:r>
              <a:rPr lang="he-IL" altLang="he-IL" sz="1700" dirty="0" smtClean="0">
                <a:solidFill>
                  <a:srgbClr val="5E5E5E"/>
                </a:solidFill>
                <a:latin typeface="Blender" charset="0"/>
                <a:ea typeface="Blender" charset="0"/>
                <a:cs typeface="Blender" charset="0"/>
              </a:rPr>
              <a:t>כ-460,600 </a:t>
            </a:r>
            <a:r>
              <a:rPr lang="he-IL" altLang="he-IL" sz="1700" dirty="0">
                <a:solidFill>
                  <a:srgbClr val="5E5E5E"/>
                </a:solidFill>
                <a:latin typeface="Blender" charset="0"/>
                <a:ea typeface="Blender" charset="0"/>
                <a:cs typeface="Blender" charset="0"/>
              </a:rPr>
              <a:t>תושבים, לעומת </a:t>
            </a:r>
            <a:r>
              <a:rPr lang="he-IL" altLang="he-IL" sz="1700" dirty="0" smtClean="0">
                <a:solidFill>
                  <a:srgbClr val="5E5E5E"/>
                </a:solidFill>
                <a:latin typeface="Blender" charset="0"/>
                <a:ea typeface="Blender" charset="0"/>
                <a:cs typeface="Blender" charset="0"/>
              </a:rPr>
              <a:t>כ-451,500 </a:t>
            </a:r>
            <a:r>
              <a:rPr lang="he-IL" altLang="he-IL" sz="1700" dirty="0">
                <a:solidFill>
                  <a:srgbClr val="5E5E5E"/>
                </a:solidFill>
                <a:latin typeface="Blender" charset="0"/>
                <a:ea typeface="Blender" charset="0"/>
                <a:cs typeface="Blender" charset="0"/>
              </a:rPr>
              <a:t>בשנת </a:t>
            </a:r>
            <a:r>
              <a:rPr lang="he-IL" altLang="he-IL" sz="1700" dirty="0" smtClean="0">
                <a:solidFill>
                  <a:srgbClr val="5E5E5E"/>
                </a:solidFill>
                <a:latin typeface="Blender" charset="0"/>
                <a:ea typeface="Blender" charset="0"/>
                <a:cs typeface="Blender" charset="0"/>
              </a:rPr>
              <a:t>2018. </a:t>
            </a:r>
            <a:r>
              <a:rPr lang="he-IL" altLang="he-IL" sz="1700" dirty="0">
                <a:solidFill>
                  <a:srgbClr val="5E5E5E"/>
                </a:solidFill>
                <a:latin typeface="Blender" charset="0"/>
                <a:ea typeface="Blender" charset="0"/>
                <a:cs typeface="Blender" charset="0"/>
              </a:rPr>
              <a:t>כלומר, אחוז השינוי היה </a:t>
            </a:r>
            <a:r>
              <a:rPr lang="he-IL" altLang="he-IL" sz="1700" dirty="0" smtClean="0">
                <a:solidFill>
                  <a:srgbClr val="5E5E5E"/>
                </a:solidFill>
                <a:latin typeface="Blender" charset="0"/>
                <a:ea typeface="Blender" charset="0"/>
                <a:cs typeface="Blender" charset="0"/>
              </a:rPr>
              <a:t>כ-2% </a:t>
            </a:r>
            <a:r>
              <a:rPr lang="he-IL" altLang="he-IL" sz="1700" dirty="0">
                <a:solidFill>
                  <a:srgbClr val="5E5E5E"/>
                </a:solidFill>
                <a:latin typeface="Blender" charset="0"/>
                <a:ea typeface="Blender" charset="0"/>
                <a:cs typeface="Blender" charset="0"/>
              </a:rPr>
              <a:t>(תוספת של </a:t>
            </a:r>
            <a:r>
              <a:rPr lang="he-IL" altLang="he-IL" sz="1700" dirty="0" smtClean="0">
                <a:solidFill>
                  <a:srgbClr val="5E5E5E"/>
                </a:solidFill>
                <a:latin typeface="Blender" charset="0"/>
                <a:ea typeface="Blender" charset="0"/>
                <a:cs typeface="Blender" charset="0"/>
              </a:rPr>
              <a:t>עוד כ-9,100 </a:t>
            </a:r>
            <a:r>
              <a:rPr lang="he-IL" altLang="he-IL" sz="1700" dirty="0">
                <a:solidFill>
                  <a:srgbClr val="5E5E5E"/>
                </a:solidFill>
                <a:latin typeface="Blender" charset="0"/>
                <a:ea typeface="Blender" charset="0"/>
                <a:cs typeface="Blender" charset="0"/>
              </a:rPr>
              <a:t>תושבים). </a:t>
            </a:r>
          </a:p>
          <a:p>
            <a:endParaRPr lang="he-IL" altLang="he-IL" sz="1700" dirty="0">
              <a:solidFill>
                <a:schemeClr val="bg1">
                  <a:lumMod val="50000"/>
                </a:schemeClr>
              </a:solidFill>
              <a:latin typeface="Blender" charset="0"/>
              <a:ea typeface="Blender" charset="0"/>
              <a:cs typeface="Blender" charset="0"/>
            </a:endParaRPr>
          </a:p>
          <a:p>
            <a:endParaRPr lang="he-IL" altLang="he-IL" sz="1700" dirty="0">
              <a:solidFill>
                <a:schemeClr val="bg1">
                  <a:lumMod val="50000"/>
                </a:schemeClr>
              </a:solidFill>
              <a:latin typeface="Blender" charset="0"/>
              <a:ea typeface="Blender" charset="0"/>
              <a:cs typeface="Blender" charset="0"/>
            </a:endParaRPr>
          </a:p>
          <a:p>
            <a:r>
              <a:rPr lang="he-IL" altLang="he-IL" sz="1700" dirty="0">
                <a:solidFill>
                  <a:srgbClr val="002060"/>
                </a:solidFill>
                <a:latin typeface="Blender" charset="0"/>
                <a:ea typeface="Blender" charset="0"/>
                <a:cs typeface="Blender" charset="0"/>
              </a:rPr>
              <a:t>המקור העיקרי לשינוי באוכלוסייה הוא הריבוי הטבעי:</a:t>
            </a:r>
            <a:endParaRPr lang="en-US" altLang="he-IL" sz="1700" dirty="0">
              <a:solidFill>
                <a:srgbClr val="002060"/>
              </a:solidFill>
              <a:latin typeface="Blender" charset="0"/>
              <a:ea typeface="Blender" charset="0"/>
              <a:cs typeface="Blender" charset="0"/>
            </a:endParaRPr>
          </a:p>
          <a:p>
            <a:r>
              <a:rPr lang="he-IL" altLang="he-IL" sz="1700" dirty="0">
                <a:solidFill>
                  <a:srgbClr val="002060"/>
                </a:solidFill>
                <a:latin typeface="Blender" charset="0"/>
                <a:ea typeface="Blender" charset="0"/>
                <a:cs typeface="Blender" charset="0"/>
              </a:rPr>
              <a:t>הריבוי הטבעי (ההפרש בין לידות - </a:t>
            </a:r>
            <a:r>
              <a:rPr lang="he-IL" altLang="he-IL" sz="1700" dirty="0" smtClean="0">
                <a:solidFill>
                  <a:srgbClr val="002060"/>
                </a:solidFill>
                <a:latin typeface="Blender" charset="0"/>
                <a:ea typeface="Blender" charset="0"/>
                <a:cs typeface="Blender" charset="0"/>
              </a:rPr>
              <a:t>8,110 </a:t>
            </a:r>
            <a:r>
              <a:rPr lang="he-IL" altLang="he-IL" sz="1700" dirty="0">
                <a:solidFill>
                  <a:srgbClr val="002060"/>
                </a:solidFill>
                <a:latin typeface="Blender" charset="0"/>
                <a:ea typeface="Blender" charset="0"/>
                <a:cs typeface="Blender" charset="0"/>
              </a:rPr>
              <a:t>לבין פטירות - </a:t>
            </a:r>
            <a:r>
              <a:rPr lang="he-IL" altLang="he-IL" sz="1700" dirty="0" smtClean="0">
                <a:solidFill>
                  <a:srgbClr val="002060"/>
                </a:solidFill>
                <a:latin typeface="Blender" charset="0"/>
                <a:ea typeface="Blender" charset="0"/>
                <a:cs typeface="Blender" charset="0"/>
              </a:rPr>
              <a:t>3,200</a:t>
            </a:r>
            <a:r>
              <a:rPr lang="he-IL" altLang="he-IL" sz="1700" dirty="0">
                <a:solidFill>
                  <a:srgbClr val="002060"/>
                </a:solidFill>
                <a:latin typeface="Blender" charset="0"/>
                <a:ea typeface="Blender" charset="0"/>
                <a:cs typeface="Blender" charset="0"/>
              </a:rPr>
              <a:t>): </a:t>
            </a:r>
            <a:r>
              <a:rPr lang="he-IL" altLang="he-IL" sz="1700" dirty="0" smtClean="0">
                <a:solidFill>
                  <a:srgbClr val="002060"/>
                </a:solidFill>
                <a:latin typeface="Blender" charset="0"/>
                <a:ea typeface="Blender" charset="0"/>
                <a:cs typeface="Blender" charset="0"/>
              </a:rPr>
              <a:t>4,910</a:t>
            </a:r>
            <a:r>
              <a:rPr lang="he-IL" altLang="he-IL" sz="1700" dirty="0">
                <a:solidFill>
                  <a:srgbClr val="002060"/>
                </a:solidFill>
                <a:latin typeface="Blender" charset="0"/>
                <a:ea typeface="Blender" charset="0"/>
                <a:cs typeface="Blender" charset="0"/>
              </a:rPr>
              <a:t>+</a:t>
            </a:r>
            <a:endParaRPr lang="en-US" altLang="he-IL" sz="1700" dirty="0">
              <a:solidFill>
                <a:srgbClr val="002060"/>
              </a:solidFill>
              <a:latin typeface="Blender" charset="0"/>
              <a:ea typeface="Blender" charset="0"/>
              <a:cs typeface="Blender" charset="0"/>
            </a:endParaRPr>
          </a:p>
          <a:p>
            <a:endParaRPr lang="he-IL" altLang="he-IL" sz="1700" dirty="0">
              <a:solidFill>
                <a:schemeClr val="bg1">
                  <a:lumMod val="50000"/>
                </a:schemeClr>
              </a:solidFill>
              <a:latin typeface="Blender" charset="0"/>
              <a:ea typeface="Blender" charset="0"/>
              <a:cs typeface="Blender" charset="0"/>
            </a:endParaRPr>
          </a:p>
          <a:p>
            <a:endParaRPr lang="he-IL" altLang="he-IL" sz="1700" dirty="0">
              <a:solidFill>
                <a:schemeClr val="bg1">
                  <a:lumMod val="50000"/>
                </a:schemeClr>
              </a:solidFill>
              <a:latin typeface="Blender" charset="0"/>
              <a:ea typeface="Blender" charset="0"/>
              <a:cs typeface="Blender" charset="0"/>
            </a:endParaRPr>
          </a:p>
          <a:p>
            <a:r>
              <a:rPr lang="he-IL" altLang="he-IL" sz="1700" dirty="0">
                <a:solidFill>
                  <a:srgbClr val="5E5E5E"/>
                </a:solidFill>
                <a:latin typeface="Blender" charset="0"/>
                <a:ea typeface="Blender" charset="0"/>
                <a:cs typeface="Blender" charset="0"/>
              </a:rPr>
              <a:t>מקורות נוספים לשינוי באוכלוסיית העיר:</a:t>
            </a:r>
            <a:endParaRPr lang="en-US" altLang="he-IL" sz="1700" dirty="0">
              <a:solidFill>
                <a:srgbClr val="5E5E5E"/>
              </a:solidFill>
              <a:latin typeface="Blender" charset="0"/>
              <a:ea typeface="Blender" charset="0"/>
              <a:cs typeface="Blender" charset="0"/>
            </a:endParaRPr>
          </a:p>
          <a:p>
            <a:pPr marL="342900" indent="-161925">
              <a:buFont typeface="Arial" panose="020B0604020202020204" pitchFamily="34" charset="0"/>
              <a:buChar char="•"/>
            </a:pPr>
            <a:r>
              <a:rPr lang="he-IL" altLang="he-IL" sz="1700" dirty="0">
                <a:solidFill>
                  <a:srgbClr val="5E5E5E"/>
                </a:solidFill>
                <a:latin typeface="Blender" charset="0"/>
                <a:ea typeface="Blender" charset="0"/>
                <a:cs typeface="Blender" charset="0"/>
              </a:rPr>
              <a:t>מאזן הגירה פנימית בין-ישובים (נכנסים ויוצאים מהעיר לערים אחרות): </a:t>
            </a:r>
            <a:r>
              <a:rPr lang="he-IL" altLang="he-IL" sz="1700" dirty="0" smtClean="0">
                <a:solidFill>
                  <a:srgbClr val="5E5E5E"/>
                </a:solidFill>
                <a:latin typeface="Blender" charset="0"/>
                <a:ea typeface="Blender" charset="0"/>
                <a:cs typeface="Blender" charset="0"/>
              </a:rPr>
              <a:t>600+</a:t>
            </a:r>
          </a:p>
          <a:p>
            <a:pPr marL="342900" indent="-161925">
              <a:buFont typeface="Arial" panose="020B0604020202020204" pitchFamily="34" charset="0"/>
              <a:buChar char="•"/>
            </a:pPr>
            <a:r>
              <a:rPr lang="he-IL" altLang="he-IL" sz="1700" dirty="0" smtClean="0">
                <a:solidFill>
                  <a:srgbClr val="5E5E5E"/>
                </a:solidFill>
                <a:latin typeface="Blender" charset="0"/>
                <a:ea typeface="Blender" charset="0"/>
                <a:cs typeface="Blender" charset="0"/>
              </a:rPr>
              <a:t>לראשונה מזה עשור מרכיב מאזן ההגירה בין יישובים היה </a:t>
            </a:r>
            <a:r>
              <a:rPr lang="he-IL" altLang="he-IL" sz="1700" b="1" dirty="0" smtClean="0">
                <a:solidFill>
                  <a:srgbClr val="5E5E5E"/>
                </a:solidFill>
                <a:latin typeface="Blender" charset="0"/>
                <a:ea typeface="Blender" charset="0"/>
                <a:cs typeface="Blender" charset="0"/>
              </a:rPr>
              <a:t>חיובי </a:t>
            </a:r>
            <a:r>
              <a:rPr lang="he-IL" altLang="he-IL" sz="1700" dirty="0" smtClean="0">
                <a:solidFill>
                  <a:srgbClr val="5E5E5E"/>
                </a:solidFill>
                <a:latin typeface="Blender" charset="0"/>
                <a:ea typeface="Blender" charset="0"/>
                <a:cs typeface="Blender" charset="0"/>
              </a:rPr>
              <a:t>- כלומר נכנסו לעיר יותר תושבים מיישובים אחרים בישראל בהשוואה לאלו שיצאו מהעיר.</a:t>
            </a:r>
            <a:endParaRPr lang="he-IL" altLang="he-IL" sz="1700" dirty="0">
              <a:solidFill>
                <a:srgbClr val="5E5E5E"/>
              </a:solidFill>
              <a:latin typeface="Blender" charset="0"/>
              <a:ea typeface="Blender" charset="0"/>
              <a:cs typeface="Blender" charset="0"/>
            </a:endParaRPr>
          </a:p>
          <a:p>
            <a:pPr marL="342900" indent="-161925">
              <a:lnSpc>
                <a:spcPts val="2100"/>
              </a:lnSpc>
              <a:buFont typeface="Arial" panose="020B0604020202020204" pitchFamily="34" charset="0"/>
              <a:buChar char="•"/>
            </a:pPr>
            <a:r>
              <a:rPr lang="he-IL" altLang="he-IL" sz="1700" dirty="0">
                <a:solidFill>
                  <a:srgbClr val="5E5E5E"/>
                </a:solidFill>
                <a:latin typeface="Blender" charset="0"/>
                <a:ea typeface="Blender" charset="0"/>
                <a:cs typeface="Blender" charset="0"/>
              </a:rPr>
              <a:t>עולים (בהשתקעות ראשונה ): </a:t>
            </a:r>
            <a:r>
              <a:rPr lang="he-IL" altLang="he-IL" sz="1700" dirty="0" smtClean="0">
                <a:solidFill>
                  <a:srgbClr val="5E5E5E"/>
                </a:solidFill>
                <a:latin typeface="Blender" charset="0"/>
                <a:ea typeface="Blender" charset="0"/>
                <a:cs typeface="Blender" charset="0"/>
              </a:rPr>
              <a:t>כ-4,900</a:t>
            </a:r>
            <a:r>
              <a:rPr lang="he-IL" altLang="he-IL" sz="1700" dirty="0">
                <a:solidFill>
                  <a:srgbClr val="5E5E5E"/>
                </a:solidFill>
                <a:latin typeface="Blender" charset="0"/>
                <a:ea typeface="Blender" charset="0"/>
                <a:cs typeface="Blender" charset="0"/>
              </a:rPr>
              <a:t>+</a:t>
            </a:r>
            <a:endParaRPr lang="he-IL" sz="1700" dirty="0">
              <a:solidFill>
                <a:srgbClr val="5E5E5E"/>
              </a:solidFill>
              <a:latin typeface="Blender" charset="0"/>
              <a:ea typeface="Blender" charset="0"/>
              <a:cs typeface="Blender" charset="0"/>
            </a:endParaRPr>
          </a:p>
        </p:txBody>
      </p:sp>
      <p:sp>
        <p:nvSpPr>
          <p:cNvPr id="39" name="מציין מיקום תוכן 5"/>
          <p:cNvSpPr>
            <a:spLocks noGrp="1"/>
          </p:cNvSpPr>
          <p:nvPr>
            <p:ph sz="quarter" idx="15"/>
          </p:nvPr>
        </p:nvSpPr>
        <p:spPr>
          <a:xfrm>
            <a:off x="8616280" y="6669360"/>
            <a:ext cx="3699069" cy="216024"/>
          </a:xfrm>
        </p:spPr>
        <p:txBody>
          <a:bodyPr/>
          <a:lstStyle/>
          <a:p>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a:t>
            </a:r>
            <a:r>
              <a:rPr lang="he-IL" altLang="he-IL" sz="900" dirty="0" smtClean="0">
                <a:solidFill>
                  <a:schemeClr val="bg1">
                    <a:lumMod val="85000"/>
                  </a:schemeClr>
                </a:solidFill>
                <a:latin typeface="Arial" pitchFamily="34" charset="0"/>
                <a:cs typeface="Arial" pitchFamily="34" charset="0"/>
              </a:rPr>
              <a:t>2020</a:t>
            </a:r>
            <a:endParaRPr lang="he-IL" altLang="he-IL" sz="900" dirty="0">
              <a:solidFill>
                <a:schemeClr val="bg1">
                  <a:lumMod val="85000"/>
                </a:schemeClr>
              </a:solidFill>
              <a:latin typeface="Arial" pitchFamily="34" charset="0"/>
              <a:cs typeface="Arial" pitchFamily="34" charset="0"/>
            </a:endParaRPr>
          </a:p>
        </p:txBody>
      </p:sp>
      <p:sp>
        <p:nvSpPr>
          <p:cNvPr id="16" name="TextBox 15">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5"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4"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38"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Blender" pitchFamily="18" charset="-79"/>
              <a:cs typeface="Blender" pitchFamily="18" charset="-79"/>
            </a:endParaRPr>
          </a:p>
        </p:txBody>
      </p:sp>
      <p:sp>
        <p:nvSpPr>
          <p:cNvPr id="19" name="TextBox 18">
            <a:extLst>
              <a:ext uri="{FF2B5EF4-FFF2-40B4-BE49-F238E27FC236}">
                <a16:creationId xmlns:a16="http://schemas.microsoft.com/office/drawing/2014/main" id="{1515BC17-4890-4560-A271-CBACE137D6F1}"/>
              </a:ext>
            </a:extLst>
          </p:cNvPr>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10</a:t>
            </a:r>
          </a:p>
        </p:txBody>
      </p:sp>
    </p:spTree>
    <p:extLst>
      <p:ext uri="{BB962C8B-B14F-4D97-AF65-F5344CB8AC3E}">
        <p14:creationId xmlns:p14="http://schemas.microsoft.com/office/powerpoint/2010/main" val="4124912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תמונה 21" title="רקע">
            <a:extLst>
              <a:ext uri="{FF2B5EF4-FFF2-40B4-BE49-F238E27FC236}">
                <a16:creationId xmlns:a16="http://schemas.microsoft.com/office/drawing/2014/main" id="{9EACFB06-0F02-4C68-AF81-B4CBC0CDDB0A}"/>
              </a:ext>
            </a:extLst>
          </p:cNvPr>
          <p:cNvPicPr>
            <a:picLocks/>
          </p:cNvPicPr>
          <p:nvPr/>
        </p:nvPicPr>
        <p:blipFill>
          <a:blip r:embed="rId3"/>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id="{BB8B9ED4-D03C-4638-9E8C-81F14D945E58}"/>
              </a:ext>
            </a:extLst>
          </p:cNvPr>
          <p:cNvSpPr txBox="1">
            <a:spLocks/>
          </p:cNvSpPr>
          <p:nvPr/>
        </p:nvSpPr>
        <p:spPr>
          <a:xfrm>
            <a:off x="-485929"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4" name="כותרת 2">
            <a:extLst>
              <a:ext uri="{FF2B5EF4-FFF2-40B4-BE49-F238E27FC236}">
                <a16:creationId xmlns:a16="http://schemas.microsoft.com/office/drawing/2014/main" id="{D2C97BCB-30BA-4335-A39D-62C907CC6DE4}"/>
              </a:ext>
            </a:extLst>
          </p:cNvPr>
          <p:cNvSpPr>
            <a:spLocks noGrp="1"/>
          </p:cNvSpPr>
          <p:nvPr>
            <p:ph type="ctrTitle"/>
          </p:nvPr>
        </p:nvSpPr>
        <p:spPr>
          <a:xfrm>
            <a:off x="-1476497" y="188960"/>
            <a:ext cx="10020769" cy="503739"/>
          </a:xfrm>
        </p:spPr>
        <p:txBody>
          <a:bodyPr/>
          <a:lstStyle/>
          <a:p>
            <a:r>
              <a:rPr lang="he-IL" altLang="he-IL" sz="3200" dirty="0">
                <a:solidFill>
                  <a:srgbClr val="5E5E5E"/>
                </a:solidFill>
                <a:ea typeface="+mn-ea"/>
                <a:cs typeface="Blender" pitchFamily="18" charset="-79"/>
              </a:rPr>
              <a:t>ריבוי טבעי בתל-אביב-יפו לאורך השנים</a:t>
            </a:r>
            <a:r>
              <a:rPr lang="he-IL" sz="3200" dirty="0">
                <a:solidFill>
                  <a:srgbClr val="5E5E5E"/>
                </a:solidFill>
                <a:ea typeface="+mn-ea"/>
                <a:cs typeface="Blender" pitchFamily="18" charset="-79"/>
              </a:rPr>
              <a:t/>
            </a:r>
            <a:br>
              <a:rPr lang="he-IL" sz="3200" dirty="0">
                <a:solidFill>
                  <a:srgbClr val="5E5E5E"/>
                </a:solidFill>
                <a:ea typeface="+mn-ea"/>
                <a:cs typeface="Blender" pitchFamily="18" charset="-79"/>
              </a:rPr>
            </a:br>
            <a:r>
              <a:rPr lang="he-IL" sz="2400" dirty="0">
                <a:solidFill>
                  <a:srgbClr val="5E5E5E"/>
                </a:solidFill>
                <a:ea typeface="+mn-ea"/>
                <a:cs typeface="Blender" pitchFamily="18" charset="-79"/>
              </a:rPr>
              <a:t>(אלפים)</a:t>
            </a:r>
          </a:p>
        </p:txBody>
      </p:sp>
      <p:sp>
        <p:nvSpPr>
          <p:cNvPr id="9" name="מציין מיקום תוכן 3"/>
          <p:cNvSpPr>
            <a:spLocks noGrp="1"/>
          </p:cNvSpPr>
          <p:nvPr>
            <p:ph sz="quarter" idx="14"/>
          </p:nvPr>
        </p:nvSpPr>
        <p:spPr>
          <a:xfrm>
            <a:off x="8760296" y="2637730"/>
            <a:ext cx="3384376" cy="1655366"/>
          </a:xfrm>
        </p:spPr>
        <p:txBody>
          <a:bodyPr/>
          <a:lstStyle/>
          <a:p>
            <a:r>
              <a:rPr lang="he-IL" altLang="he-IL" sz="2000" dirty="0">
                <a:solidFill>
                  <a:schemeClr val="bg1"/>
                </a:solidFill>
                <a:cs typeface="Blender"/>
              </a:rPr>
              <a:t>משנת 2000 הריבוי הטבעי </a:t>
            </a:r>
            <a:r>
              <a:rPr lang="he-IL" altLang="he-IL" sz="2000" dirty="0" smtClean="0">
                <a:solidFill>
                  <a:schemeClr val="bg1"/>
                </a:solidFill>
                <a:cs typeface="Blender"/>
              </a:rPr>
              <a:t>בעיר </a:t>
            </a:r>
            <a:r>
              <a:rPr lang="he-IL" altLang="he-IL" sz="2000" dirty="0">
                <a:solidFill>
                  <a:schemeClr val="bg1"/>
                </a:solidFill>
                <a:cs typeface="Blender"/>
              </a:rPr>
              <a:t>במגמת </a:t>
            </a:r>
            <a:r>
              <a:rPr lang="he-IL" altLang="he-IL" sz="2000" dirty="0" smtClean="0">
                <a:solidFill>
                  <a:schemeClr val="bg1"/>
                </a:solidFill>
                <a:cs typeface="Blender"/>
              </a:rPr>
              <a:t>עלייה.</a:t>
            </a:r>
          </a:p>
          <a:p>
            <a:endParaRPr lang="he-IL" altLang="he-IL" sz="2000" dirty="0" smtClean="0">
              <a:solidFill>
                <a:schemeClr val="bg1"/>
              </a:solidFill>
              <a:cs typeface="Blender"/>
            </a:endParaRPr>
          </a:p>
          <a:p>
            <a:pPr algn="just"/>
            <a:r>
              <a:rPr lang="he-IL" altLang="he-IL" sz="2000" dirty="0" smtClean="0">
                <a:solidFill>
                  <a:schemeClr val="bg1"/>
                </a:solidFill>
                <a:cs typeface="Blender"/>
              </a:rPr>
              <a:t>בשנים </a:t>
            </a:r>
            <a:r>
              <a:rPr lang="he-IL" altLang="he-IL" sz="2000" dirty="0">
                <a:solidFill>
                  <a:schemeClr val="bg1"/>
                </a:solidFill>
                <a:cs typeface="Blender"/>
              </a:rPr>
              <a:t>האחרונות </a:t>
            </a:r>
            <a:r>
              <a:rPr lang="he-IL" altLang="he-IL" sz="2000" dirty="0" smtClean="0">
                <a:solidFill>
                  <a:schemeClr val="bg1"/>
                </a:solidFill>
                <a:cs typeface="Blender"/>
              </a:rPr>
              <a:t>קצב הגידול התמתן ומשנת 2016 נרשמת ירידה.</a:t>
            </a:r>
            <a:endParaRPr lang="en-US" altLang="he-IL" sz="2000" dirty="0">
              <a:solidFill>
                <a:schemeClr val="bg1"/>
              </a:solidFill>
              <a:cs typeface="Blender"/>
            </a:endParaRPr>
          </a:p>
        </p:txBody>
      </p:sp>
      <p:graphicFrame>
        <p:nvGraphicFramePr>
          <p:cNvPr id="14" name="תרשים 13" descr="גרף ריבוי טבעי בתל אביב יפו לאורך השנים:&#10;הריבוי הטבעי הוא ההפרש בין מספר הנולדים לבין מספר הנפטרים בעיר. בשנת 2016 הריבוי הטבעי עמד על כ-5,300 נפשות. לאורך השנים, הריבוי הטבעי בתל-אביב-יפו היה נמוך יחסית. מתחילת שנות ה-2000 נרשמה מגמת עלייה בריבוי הטבעי, מגמה שבשש השנים האחרונות ממשיכה לגדול בעקביות. הריבוי הטבעי במגמת עלייה כתוצאה מהגידול במספר הלידות.">
            <a:extLst>
              <a:ext uri="{FF2B5EF4-FFF2-40B4-BE49-F238E27FC236}">
                <a16:creationId xmlns:a16="http://schemas.microsoft.com/office/drawing/2014/main" id="{77E153D8-D5C7-4971-B508-632D58BB79C0}"/>
              </a:ext>
            </a:extLst>
          </p:cNvPr>
          <p:cNvGraphicFramePr/>
          <p:nvPr>
            <p:extLst>
              <p:ext uri="{D42A27DB-BD31-4B8C-83A1-F6EECF244321}">
                <p14:modId xmlns:p14="http://schemas.microsoft.com/office/powerpoint/2010/main" val="3298714088"/>
              </p:ext>
            </p:extLst>
          </p:nvPr>
        </p:nvGraphicFramePr>
        <p:xfrm>
          <a:off x="16809" y="1556792"/>
          <a:ext cx="8496000" cy="3855600"/>
        </p:xfrm>
        <a:graphic>
          <a:graphicData uri="http://schemas.openxmlformats.org/drawingml/2006/chart">
            <c:chart xmlns:c="http://schemas.openxmlformats.org/drawingml/2006/chart" xmlns:r="http://schemas.openxmlformats.org/officeDocument/2006/relationships" r:id="rId4"/>
          </a:graphicData>
        </a:graphic>
      </p:graphicFrame>
      <p:sp>
        <p:nvSpPr>
          <p:cNvPr id="15" name="מלבן 14"/>
          <p:cNvSpPr/>
          <p:nvPr/>
        </p:nvSpPr>
        <p:spPr>
          <a:xfrm>
            <a:off x="-240704" y="5733270"/>
            <a:ext cx="8424935" cy="276999"/>
          </a:xfrm>
          <a:prstGeom prst="rect">
            <a:avLst/>
          </a:prstGeom>
        </p:spPr>
        <p:txBody>
          <a:bodyPr wrap="square">
            <a:spAutoFit/>
          </a:bodyPr>
          <a:lstStyle/>
          <a:p>
            <a:pPr marL="504000" indent="-631825" algn="just"/>
            <a:r>
              <a:rPr lang="he-IL" altLang="he-IL" sz="1200" b="1" dirty="0">
                <a:solidFill>
                  <a:srgbClr val="5E5E5E"/>
                </a:solidFill>
                <a:latin typeface="Arial" pitchFamily="34" charset="0"/>
                <a:cs typeface="Arial" pitchFamily="34" charset="0"/>
              </a:rPr>
              <a:t>הערות</a:t>
            </a:r>
            <a:r>
              <a:rPr lang="he-IL" altLang="he-IL" sz="1200" dirty="0">
                <a:solidFill>
                  <a:srgbClr val="5E5E5E"/>
                </a:solidFill>
                <a:latin typeface="Arial" pitchFamily="34" charset="0"/>
                <a:cs typeface="Arial" pitchFamily="34" charset="0"/>
              </a:rPr>
              <a:t>: הנתונים אינם כוללים את האוכלוסייה הזרה בעיר (עובדים זרים חוקיים ולא חוקיים, מסתננים/מבקשי מקלט ופליטים).</a:t>
            </a:r>
            <a:endParaRPr lang="he-IL" sz="1200" dirty="0">
              <a:solidFill>
                <a:srgbClr val="5E5E5E"/>
              </a:solidFill>
            </a:endParaRPr>
          </a:p>
        </p:txBody>
      </p:sp>
      <p:sp>
        <p:nvSpPr>
          <p:cNvPr id="39" name="מציין מיקום תוכן 5"/>
          <p:cNvSpPr>
            <a:spLocks noGrp="1"/>
          </p:cNvSpPr>
          <p:nvPr>
            <p:ph sz="quarter" idx="15"/>
          </p:nvPr>
        </p:nvSpPr>
        <p:spPr>
          <a:xfrm>
            <a:off x="9264352" y="6525350"/>
            <a:ext cx="3015024" cy="288027"/>
          </a:xfrm>
        </p:spPr>
        <p:txBody>
          <a:bodyPr/>
          <a:lstStyle/>
          <a:p>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לתל-אביב-יפו </a:t>
            </a:r>
            <a:r>
              <a:rPr lang="he-IL" altLang="he-IL" sz="900" dirty="0" smtClean="0">
                <a:solidFill>
                  <a:schemeClr val="bg1">
                    <a:lumMod val="85000"/>
                  </a:schemeClr>
                </a:solidFill>
                <a:latin typeface="Arial" pitchFamily="34" charset="0"/>
                <a:cs typeface="Arial" pitchFamily="34" charset="0"/>
              </a:rPr>
              <a:t> 2020</a:t>
            </a:r>
            <a:endParaRPr lang="he-IL" altLang="he-IL" sz="900" dirty="0">
              <a:solidFill>
                <a:schemeClr val="bg1">
                  <a:lumMod val="85000"/>
                </a:schemeClr>
              </a:solidFill>
              <a:latin typeface="Arial" pitchFamily="34" charset="0"/>
              <a:cs typeface="Arial" pitchFamily="34" charset="0"/>
            </a:endParaRPr>
          </a:p>
        </p:txBody>
      </p:sp>
      <p:sp>
        <p:nvSpPr>
          <p:cNvPr id="20" name="TextBox 19">
            <a:hlinkClick r:id="" action="ppaction://hlinkshowjump?jump=firstslide"/>
          </p:cNvPr>
          <p:cNvSpPr txBox="1"/>
          <p:nvPr/>
        </p:nvSpPr>
        <p:spPr>
          <a:xfrm>
            <a:off x="5951799" y="645334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38"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3" name="TextBox 2"/>
          <p:cNvSpPr txBox="1"/>
          <p:nvPr/>
        </p:nvSpPr>
        <p:spPr>
          <a:xfrm>
            <a:off x="-96688"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11</a:t>
            </a:r>
          </a:p>
        </p:txBody>
      </p:sp>
    </p:spTree>
    <p:extLst>
      <p:ext uri="{BB962C8B-B14F-4D97-AF65-F5344CB8AC3E}">
        <p14:creationId xmlns:p14="http://schemas.microsoft.com/office/powerpoint/2010/main" val="2970479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תמונה 22" title="רקע">
            <a:extLst>
              <a:ext uri="{FF2B5EF4-FFF2-40B4-BE49-F238E27FC236}">
                <a16:creationId xmlns:a16="http://schemas.microsoft.com/office/drawing/2014/main" id="{E0F63AAC-2E6A-4572-B5DC-71777C6FE97E}"/>
              </a:ext>
            </a:extLst>
          </p:cNvPr>
          <p:cNvPicPr>
            <a:picLocks/>
          </p:cNvPicPr>
          <p:nvPr/>
        </p:nvPicPr>
        <p:blipFill>
          <a:blip r:embed="rId3"/>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id="{BB9C7B13-14A7-44C5-AFA0-1CEFFF2D5753}"/>
              </a:ext>
            </a:extLst>
          </p:cNvPr>
          <p:cNvSpPr txBox="1">
            <a:spLocks/>
          </p:cNvSpPr>
          <p:nvPr/>
        </p:nvSpPr>
        <p:spPr>
          <a:xfrm>
            <a:off x="-485929"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4" name="כותרת 2">
            <a:extLst>
              <a:ext uri="{FF2B5EF4-FFF2-40B4-BE49-F238E27FC236}">
                <a16:creationId xmlns:a16="http://schemas.microsoft.com/office/drawing/2014/main" id="{DD8E5523-5510-4637-AA20-0827BC209FE8}"/>
              </a:ext>
            </a:extLst>
          </p:cNvPr>
          <p:cNvSpPr>
            <a:spLocks noGrp="1"/>
          </p:cNvSpPr>
          <p:nvPr>
            <p:ph type="ctrTitle"/>
          </p:nvPr>
        </p:nvSpPr>
        <p:spPr>
          <a:xfrm>
            <a:off x="-1536844" y="404981"/>
            <a:ext cx="10020769" cy="503739"/>
          </a:xfrm>
        </p:spPr>
        <p:txBody>
          <a:bodyPr/>
          <a:lstStyle/>
          <a:p>
            <a:pPr>
              <a:lnSpc>
                <a:spcPts val="3000"/>
              </a:lnSpc>
            </a:pPr>
            <a:r>
              <a:rPr lang="he-IL" altLang="he-IL" sz="3200" dirty="0">
                <a:solidFill>
                  <a:srgbClr val="5E5E5E"/>
                </a:solidFill>
                <a:latin typeface="Blender" pitchFamily="18" charset="-79"/>
                <a:cs typeface="Blender" pitchFamily="18" charset="-79"/>
              </a:rPr>
              <a:t>מאזן הגירה פנימית בין יישובים</a:t>
            </a:r>
            <a:endParaRPr lang="he-IL" sz="3200" dirty="0">
              <a:solidFill>
                <a:srgbClr val="5E5E5E"/>
              </a:solidFill>
              <a:latin typeface="Blender" pitchFamily="18" charset="-79"/>
              <a:cs typeface="Blender" pitchFamily="18" charset="-79"/>
            </a:endParaRPr>
          </a:p>
        </p:txBody>
      </p:sp>
      <p:sp>
        <p:nvSpPr>
          <p:cNvPr id="9" name="מציין מיקום תוכן 3"/>
          <p:cNvSpPr>
            <a:spLocks noGrp="1"/>
          </p:cNvSpPr>
          <p:nvPr>
            <p:ph sz="quarter" idx="14"/>
          </p:nvPr>
        </p:nvSpPr>
        <p:spPr>
          <a:xfrm>
            <a:off x="8737700" y="2709738"/>
            <a:ext cx="3334964" cy="3167534"/>
          </a:xfrm>
        </p:spPr>
        <p:txBody>
          <a:bodyPr/>
          <a:lstStyle/>
          <a:p>
            <a:pPr algn="just"/>
            <a:r>
              <a:rPr lang="he-IL" altLang="he-IL" sz="2000" dirty="0" smtClean="0">
                <a:solidFill>
                  <a:schemeClr val="bg1"/>
                </a:solidFill>
                <a:cs typeface="Blender"/>
              </a:rPr>
              <a:t>במרבית השנים מאזן </a:t>
            </a:r>
            <a:r>
              <a:rPr lang="he-IL" altLang="he-IL" sz="2000" dirty="0">
                <a:solidFill>
                  <a:schemeClr val="bg1"/>
                </a:solidFill>
                <a:cs typeface="Blender"/>
              </a:rPr>
              <a:t>ההגירה בין יישובים </a:t>
            </a:r>
            <a:r>
              <a:rPr lang="he-IL" altLang="he-IL" sz="2000" dirty="0" smtClean="0">
                <a:solidFill>
                  <a:schemeClr val="bg1"/>
                </a:solidFill>
                <a:cs typeface="Blender"/>
              </a:rPr>
              <a:t>היה שלילי </a:t>
            </a:r>
            <a:r>
              <a:rPr lang="he-IL" altLang="he-IL" sz="2000" dirty="0">
                <a:solidFill>
                  <a:schemeClr val="bg1"/>
                </a:solidFill>
                <a:cs typeface="Blender"/>
              </a:rPr>
              <a:t>- מספר </a:t>
            </a:r>
            <a:r>
              <a:rPr lang="he-IL" altLang="he-IL" sz="2000" dirty="0" smtClean="0">
                <a:solidFill>
                  <a:schemeClr val="bg1"/>
                </a:solidFill>
                <a:cs typeface="Blender"/>
              </a:rPr>
              <a:t>התושבים היוצאים מהעיר היה גדול יותר ממספר </a:t>
            </a:r>
            <a:r>
              <a:rPr lang="he-IL" altLang="he-IL" sz="2000" dirty="0">
                <a:solidFill>
                  <a:schemeClr val="bg1"/>
                </a:solidFill>
                <a:cs typeface="Blender"/>
              </a:rPr>
              <a:t>התושבים הנכנסים </a:t>
            </a:r>
            <a:r>
              <a:rPr lang="he-IL" altLang="he-IL" sz="2000" dirty="0" smtClean="0">
                <a:solidFill>
                  <a:schemeClr val="bg1"/>
                </a:solidFill>
                <a:cs typeface="Blender"/>
              </a:rPr>
              <a:t>לעיר. </a:t>
            </a:r>
          </a:p>
          <a:p>
            <a:pPr algn="just"/>
            <a:r>
              <a:rPr lang="he-IL" altLang="he-IL" sz="2000" dirty="0" smtClean="0">
                <a:solidFill>
                  <a:prstClr val="white"/>
                </a:solidFill>
                <a:cs typeface="Blender"/>
              </a:rPr>
              <a:t>עם </a:t>
            </a:r>
            <a:r>
              <a:rPr lang="he-IL" altLang="he-IL" sz="2000" dirty="0">
                <a:solidFill>
                  <a:prstClr val="white"/>
                </a:solidFill>
                <a:cs typeface="Blender"/>
              </a:rPr>
              <a:t>זאת, </a:t>
            </a:r>
            <a:r>
              <a:rPr lang="he-IL" altLang="he-IL" sz="2000" dirty="0" smtClean="0">
                <a:solidFill>
                  <a:prstClr val="white"/>
                </a:solidFill>
                <a:cs typeface="Blender"/>
              </a:rPr>
              <a:t>החל </a:t>
            </a:r>
            <a:r>
              <a:rPr lang="he-IL" sz="2000" dirty="0" smtClean="0">
                <a:solidFill>
                  <a:prstClr val="white"/>
                </a:solidFill>
                <a:cs typeface="Blender"/>
              </a:rPr>
              <a:t>בשנת </a:t>
            </a:r>
            <a:r>
              <a:rPr lang="he-IL" sz="2000" dirty="0">
                <a:solidFill>
                  <a:prstClr val="white"/>
                </a:solidFill>
                <a:cs typeface="Blender"/>
              </a:rPr>
              <a:t>2018 לראשונה מזה יותר מעשור נרשם מאזן הגירה חיובי שעמד על </a:t>
            </a:r>
            <a:r>
              <a:rPr lang="he-IL" sz="2000" dirty="0" smtClean="0">
                <a:solidFill>
                  <a:prstClr val="white"/>
                </a:solidFill>
                <a:cs typeface="Blender"/>
              </a:rPr>
              <a:t>כ-600 במשך שנתיים בם רציפות</a:t>
            </a:r>
            <a:endParaRPr lang="en-US" altLang="he-IL" sz="2000" dirty="0">
              <a:solidFill>
                <a:prstClr val="white"/>
              </a:solidFill>
              <a:cs typeface="Blender"/>
            </a:endParaRPr>
          </a:p>
          <a:p>
            <a:pPr algn="just"/>
            <a:endParaRPr lang="en-US" altLang="he-IL" dirty="0"/>
          </a:p>
        </p:txBody>
      </p:sp>
      <p:graphicFrame>
        <p:nvGraphicFramePr>
          <p:cNvPr id="14" name="תרשים 13" descr="גרף מאזן הגירה פנימית בין יישובים:&#10;מאז שנות ה-70', ברוב השנים למעט שנת 1989 ותקופה שבין 2003 לבין 2007, מאזן ההגירה בין יישובים היה שלילי - מספר הנכנסים לעיר היה קטן ממספר היוצאים ממנה. בשנים האחרונות המאזן השלילי הצטמצם בהשוואה לעשורים הקודמים.">
            <a:extLst>
              <a:ext uri="{FF2B5EF4-FFF2-40B4-BE49-F238E27FC236}">
                <a16:creationId xmlns:a16="http://schemas.microsoft.com/office/drawing/2014/main" id="{E0B2F521-9831-4D0A-ABFB-25FDBE1A1105}"/>
              </a:ext>
            </a:extLst>
          </p:cNvPr>
          <p:cNvGraphicFramePr/>
          <p:nvPr>
            <p:extLst>
              <p:ext uri="{D42A27DB-BD31-4B8C-83A1-F6EECF244321}">
                <p14:modId xmlns:p14="http://schemas.microsoft.com/office/powerpoint/2010/main" val="3854656886"/>
              </p:ext>
            </p:extLst>
          </p:nvPr>
        </p:nvGraphicFramePr>
        <p:xfrm>
          <a:off x="160825" y="1699937"/>
          <a:ext cx="8424000" cy="3456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מציין מיקום טקסט 5"/>
          <p:cNvSpPr txBox="1">
            <a:spLocks/>
          </p:cNvSpPr>
          <p:nvPr/>
        </p:nvSpPr>
        <p:spPr>
          <a:xfrm>
            <a:off x="215926" y="5157192"/>
            <a:ext cx="8220131" cy="1440160"/>
          </a:xfrm>
          <a:prstGeom prst="rect">
            <a:avLst/>
          </a:prstGeom>
        </p:spPr>
        <p:txBody>
          <a:bodyPr/>
          <a:lstStyle>
            <a:lvl1pPr marL="0" indent="0" algn="r" defTabSz="914400" rtl="1" eaLnBrk="1" latinLnBrk="0" hangingPunct="1">
              <a:spcBef>
                <a:spcPct val="20000"/>
              </a:spcBef>
              <a:buFont typeface="Arial" panose="020B0604020202020204" pitchFamily="34" charset="0"/>
              <a:buNone/>
              <a:defRPr sz="3200" b="1" kern="1200">
                <a:solidFill>
                  <a:schemeClr val="tx1"/>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b="1"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he-IL" altLang="he-IL" sz="1200" dirty="0">
                <a:solidFill>
                  <a:srgbClr val="5E5E5E"/>
                </a:solidFill>
                <a:latin typeface="Arial" pitchFamily="34" charset="0"/>
                <a:cs typeface="Arial" pitchFamily="34" charset="0"/>
              </a:rPr>
              <a:t>היקף ההגירה בין יישובים </a:t>
            </a:r>
            <a:r>
              <a:rPr lang="he-IL" altLang="he-IL" sz="1200" dirty="0" smtClean="0">
                <a:solidFill>
                  <a:srgbClr val="5E5E5E"/>
                </a:solidFill>
                <a:latin typeface="Arial" pitchFamily="34" charset="0"/>
                <a:cs typeface="Arial" pitchFamily="34" charset="0"/>
              </a:rPr>
              <a:t>ב-2019</a:t>
            </a:r>
            <a:r>
              <a:rPr lang="he-IL" altLang="he-IL" sz="1200" b="0" dirty="0" smtClean="0">
                <a:solidFill>
                  <a:srgbClr val="5E5E5E"/>
                </a:solidFill>
                <a:latin typeface="Arial" pitchFamily="34" charset="0"/>
                <a:cs typeface="Arial" pitchFamily="34" charset="0"/>
              </a:rPr>
              <a:t> </a:t>
            </a:r>
            <a:r>
              <a:rPr lang="he-IL" altLang="he-IL" sz="1200" b="0" dirty="0">
                <a:solidFill>
                  <a:srgbClr val="5E5E5E"/>
                </a:solidFill>
                <a:latin typeface="Arial" pitchFamily="34" charset="0"/>
                <a:cs typeface="Arial" pitchFamily="34" charset="0"/>
              </a:rPr>
              <a:t>(</a:t>
            </a:r>
            <a:r>
              <a:rPr lang="he-IL" sz="1200" b="0" dirty="0">
                <a:solidFill>
                  <a:srgbClr val="5E5E5E"/>
                </a:solidFill>
                <a:latin typeface="Arial" pitchFamily="34" charset="0"/>
                <a:cs typeface="Arial" pitchFamily="34" charset="0"/>
              </a:rPr>
              <a:t>נתונים ארעיים - לא סופיים ועשויים להשתנות):</a:t>
            </a:r>
            <a:endParaRPr lang="en-US" altLang="he-IL" sz="1200" b="0" dirty="0">
              <a:solidFill>
                <a:srgbClr val="5E5E5E"/>
              </a:solidFill>
              <a:latin typeface="Arial" pitchFamily="34" charset="0"/>
              <a:cs typeface="Arial" pitchFamily="34" charset="0"/>
            </a:endParaRPr>
          </a:p>
          <a:p>
            <a:pPr marL="171450" indent="-171450">
              <a:buFont typeface="Arial" panose="020B0604020202020204" pitchFamily="34" charset="0"/>
              <a:buChar char="•"/>
            </a:pPr>
            <a:r>
              <a:rPr lang="he-IL" altLang="he-IL" sz="1200" dirty="0">
                <a:solidFill>
                  <a:srgbClr val="002060"/>
                </a:solidFill>
                <a:latin typeface="Arial" pitchFamily="34" charset="0"/>
                <a:cs typeface="Arial" pitchFamily="34" charset="0"/>
              </a:rPr>
              <a:t>נכנסים לתל-אביב-יפו (מיישובים אחרים): </a:t>
            </a:r>
            <a:r>
              <a:rPr lang="he-IL" altLang="he-IL" sz="1200" dirty="0" smtClean="0">
                <a:solidFill>
                  <a:srgbClr val="002060"/>
                </a:solidFill>
                <a:latin typeface="Arial" pitchFamily="34" charset="0"/>
                <a:cs typeface="Arial" pitchFamily="34" charset="0"/>
              </a:rPr>
              <a:t>22,100 תושבים</a:t>
            </a:r>
            <a:r>
              <a:rPr lang="he-IL" altLang="he-IL" sz="1200" dirty="0">
                <a:solidFill>
                  <a:schemeClr val="tx1">
                    <a:lumMod val="50000"/>
                    <a:lumOff val="50000"/>
                  </a:schemeClr>
                </a:solidFill>
                <a:latin typeface="Arial" pitchFamily="34" charset="0"/>
                <a:cs typeface="Arial" pitchFamily="34" charset="0"/>
              </a:rPr>
              <a:t>.</a:t>
            </a:r>
            <a:endParaRPr lang="en-US" altLang="he-IL" sz="1200" dirty="0">
              <a:solidFill>
                <a:schemeClr val="tx1">
                  <a:lumMod val="50000"/>
                  <a:lumOff val="50000"/>
                </a:schemeClr>
              </a:solidFill>
              <a:latin typeface="Arial" pitchFamily="34" charset="0"/>
              <a:cs typeface="Arial" pitchFamily="34" charset="0"/>
            </a:endParaRPr>
          </a:p>
          <a:p>
            <a:pPr marL="171450" indent="-171450">
              <a:buFont typeface="Arial" panose="020B0604020202020204" pitchFamily="34" charset="0"/>
              <a:buChar char="•"/>
            </a:pPr>
            <a:r>
              <a:rPr lang="he-IL" altLang="he-IL" sz="1200" dirty="0">
                <a:solidFill>
                  <a:srgbClr val="C00000"/>
                </a:solidFill>
                <a:latin typeface="Arial" pitchFamily="34" charset="0"/>
                <a:cs typeface="Arial" pitchFamily="34" charset="0"/>
              </a:rPr>
              <a:t>יוצאים מתל-אביב-יפו (ליישובים אחרים): </a:t>
            </a:r>
            <a:r>
              <a:rPr lang="he-IL" altLang="he-IL" sz="1200" dirty="0" smtClean="0">
                <a:solidFill>
                  <a:srgbClr val="C00000"/>
                </a:solidFill>
                <a:latin typeface="Arial" pitchFamily="34" charset="0"/>
                <a:cs typeface="Arial" pitchFamily="34" charset="0"/>
              </a:rPr>
              <a:t>21,400 תושבים</a:t>
            </a:r>
            <a:r>
              <a:rPr lang="he-IL" altLang="he-IL" sz="1200" dirty="0">
                <a:solidFill>
                  <a:srgbClr val="C00000"/>
                </a:solidFill>
                <a:latin typeface="Arial" pitchFamily="34" charset="0"/>
                <a:cs typeface="Arial" pitchFamily="34" charset="0"/>
              </a:rPr>
              <a:t>.</a:t>
            </a:r>
            <a:endParaRPr lang="en-US" altLang="he-IL" sz="1200" dirty="0">
              <a:solidFill>
                <a:srgbClr val="C00000"/>
              </a:solidFill>
              <a:latin typeface="Arial" pitchFamily="34" charset="0"/>
              <a:cs typeface="Arial" pitchFamily="34" charset="0"/>
            </a:endParaRPr>
          </a:p>
          <a:p>
            <a:pPr>
              <a:spcBef>
                <a:spcPts val="0"/>
              </a:spcBef>
            </a:pPr>
            <a:endParaRPr lang="he-IL" altLang="he-IL" sz="1200" dirty="0" smtClean="0">
              <a:solidFill>
                <a:srgbClr val="5E5E5E"/>
              </a:solidFill>
              <a:latin typeface="Arial" pitchFamily="34" charset="0"/>
              <a:cs typeface="Arial" pitchFamily="34" charset="0"/>
            </a:endParaRPr>
          </a:p>
          <a:p>
            <a:r>
              <a:rPr lang="he-IL" altLang="he-IL" sz="1200" dirty="0" smtClean="0">
                <a:solidFill>
                  <a:srgbClr val="5E5E5E"/>
                </a:solidFill>
                <a:latin typeface="Arial" pitchFamily="34" charset="0"/>
                <a:cs typeface="Arial" pitchFamily="34" charset="0"/>
              </a:rPr>
              <a:t>בנוסף </a:t>
            </a:r>
            <a:r>
              <a:rPr lang="he-IL" altLang="he-IL" sz="1200" dirty="0">
                <a:solidFill>
                  <a:srgbClr val="5E5E5E"/>
                </a:solidFill>
                <a:latin typeface="Arial" pitchFamily="34" charset="0"/>
                <a:cs typeface="Arial" pitchFamily="34" charset="0"/>
              </a:rPr>
              <a:t>להגירה הפנימית בין היישובים, קיימת הגירה פנימית בתוך העיר (לפי נתוני סוף </a:t>
            </a:r>
            <a:r>
              <a:rPr lang="he-IL" altLang="he-IL" sz="1200" dirty="0" smtClean="0">
                <a:solidFill>
                  <a:srgbClr val="5E5E5E"/>
                </a:solidFill>
                <a:latin typeface="Arial" pitchFamily="34" charset="0"/>
                <a:cs typeface="Arial" pitchFamily="34" charset="0"/>
              </a:rPr>
              <a:t>2018 כ-34,650 </a:t>
            </a:r>
            <a:r>
              <a:rPr lang="he-IL" altLang="he-IL" sz="1200" dirty="0">
                <a:solidFill>
                  <a:srgbClr val="5E5E5E"/>
                </a:solidFill>
                <a:latin typeface="Arial" pitchFamily="34" charset="0"/>
                <a:cs typeface="Arial" pitchFamily="34" charset="0"/>
              </a:rPr>
              <a:t>תושבים עברו מאזור אחד לאזור אחר בתוך העיר</a:t>
            </a:r>
            <a:r>
              <a:rPr lang="he-IL" altLang="he-IL" sz="1200" b="0" dirty="0">
                <a:solidFill>
                  <a:srgbClr val="5E5E5E"/>
                </a:solidFill>
                <a:latin typeface="Arial" pitchFamily="34" charset="0"/>
                <a:cs typeface="Arial" pitchFamily="34" charset="0"/>
              </a:rPr>
              <a:t> - במועד פרסום המצגת הנוכחית לא היה נתון לסוף </a:t>
            </a:r>
            <a:r>
              <a:rPr lang="he-IL" altLang="he-IL" sz="1200" b="0" dirty="0" smtClean="0">
                <a:solidFill>
                  <a:srgbClr val="5E5E5E"/>
                </a:solidFill>
                <a:latin typeface="Arial" pitchFamily="34" charset="0"/>
                <a:cs typeface="Arial" pitchFamily="34" charset="0"/>
              </a:rPr>
              <a:t>2019).</a:t>
            </a:r>
            <a:endParaRPr lang="en-US" altLang="he-IL" sz="1200" b="0" dirty="0">
              <a:solidFill>
                <a:srgbClr val="5E5E5E"/>
              </a:solidFill>
              <a:latin typeface="Arial" pitchFamily="34" charset="0"/>
              <a:cs typeface="Arial" pitchFamily="34" charset="0"/>
            </a:endParaRPr>
          </a:p>
        </p:txBody>
      </p:sp>
      <p:sp>
        <p:nvSpPr>
          <p:cNvPr id="39" name="מציין מיקום תוכן 5"/>
          <p:cNvSpPr>
            <a:spLocks noGrp="1"/>
          </p:cNvSpPr>
          <p:nvPr>
            <p:ph sz="quarter" idx="15"/>
          </p:nvPr>
        </p:nvSpPr>
        <p:spPr>
          <a:xfrm>
            <a:off x="3215683" y="6669906"/>
            <a:ext cx="9124652" cy="215478"/>
          </a:xfrm>
        </p:spPr>
        <p:txBody>
          <a:bodyPr/>
          <a:lstStyle/>
          <a:p>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a:t>
            </a:r>
            <a:r>
              <a:rPr lang="he-IL" altLang="he-IL" sz="900" dirty="0" smtClean="0">
                <a:solidFill>
                  <a:schemeClr val="bg1">
                    <a:lumMod val="85000"/>
                  </a:schemeClr>
                </a:solidFill>
                <a:latin typeface="Arial" pitchFamily="34" charset="0"/>
                <a:cs typeface="Arial" pitchFamily="34" charset="0"/>
              </a:rPr>
              <a:t>2020</a:t>
            </a:r>
            <a:endParaRPr lang="he-IL" altLang="he-IL" sz="900" dirty="0">
              <a:solidFill>
                <a:schemeClr val="bg1">
                  <a:lumMod val="85000"/>
                </a:schemeClr>
              </a:solidFill>
              <a:latin typeface="Arial" pitchFamily="34" charset="0"/>
              <a:cs typeface="Arial" pitchFamily="34" charset="0"/>
            </a:endParaRPr>
          </a:p>
        </p:txBody>
      </p:sp>
      <p:sp>
        <p:nvSpPr>
          <p:cNvPr id="21" name="TextBox 20">
            <a:hlinkClick r:id="" action="ppaction://hlinkshowjump?jump=firstslide"/>
            <a:extLst>
              <a:ext uri="{FF2B5EF4-FFF2-40B4-BE49-F238E27FC236}">
                <a16:creationId xmlns:a16="http://schemas.microsoft.com/office/drawing/2014/main" id="{713806F9-801D-4AB4-8846-9E1E2CEB10BA}"/>
              </a:ext>
            </a:extLst>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0"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38"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3" name="TextBox 2"/>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12</a:t>
            </a:r>
          </a:p>
        </p:txBody>
      </p:sp>
    </p:spTree>
    <p:extLst>
      <p:ext uri="{BB962C8B-B14F-4D97-AF65-F5344CB8AC3E}">
        <p14:creationId xmlns:p14="http://schemas.microsoft.com/office/powerpoint/2010/main" val="26519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id="{198194BA-C629-4119-B089-33F73AB70D91}"/>
              </a:ext>
            </a:extLst>
          </p:cNvPr>
          <p:cNvPicPr>
            <a:picLocks/>
          </p:cNvPicPr>
          <p:nvPr/>
        </p:nvPicPr>
        <p:blipFill>
          <a:blip r:embed="rId3"/>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id="{CCA23901-F77D-44D3-8B6F-1254A4DED70C}"/>
              </a:ext>
            </a:extLst>
          </p:cNvPr>
          <p:cNvSpPr txBox="1">
            <a:spLocks/>
          </p:cNvSpPr>
          <p:nvPr/>
        </p:nvSpPr>
        <p:spPr>
          <a:xfrm>
            <a:off x="-485929"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2" name="כותרת 2">
            <a:extLst>
              <a:ext uri="{FF2B5EF4-FFF2-40B4-BE49-F238E27FC236}">
                <a16:creationId xmlns:a16="http://schemas.microsoft.com/office/drawing/2014/main" id="{0F585857-2824-4F98-95EF-DA0C9709F866}"/>
              </a:ext>
            </a:extLst>
          </p:cNvPr>
          <p:cNvSpPr>
            <a:spLocks noGrp="1"/>
          </p:cNvSpPr>
          <p:nvPr>
            <p:ph type="ctrTitle"/>
          </p:nvPr>
        </p:nvSpPr>
        <p:spPr>
          <a:xfrm>
            <a:off x="413964" y="1124750"/>
            <a:ext cx="7704671" cy="503739"/>
          </a:xfrm>
        </p:spPr>
        <p:txBody>
          <a:bodyPr/>
          <a:lstStyle/>
          <a:p>
            <a:r>
              <a:rPr lang="he-IL" sz="3000" dirty="0">
                <a:solidFill>
                  <a:srgbClr val="5E5E5E"/>
                </a:solidFill>
                <a:cs typeface="Blender" pitchFamily="18" charset="-79"/>
              </a:rPr>
              <a:t>הגירה פנימית בין יישובים כאחוז מהאו</a:t>
            </a:r>
            <a:r>
              <a:rPr lang="he-IL" sz="3000" dirty="0" smtClean="0">
                <a:solidFill>
                  <a:srgbClr val="5E5E5E"/>
                </a:solidFill>
                <a:cs typeface="Blender" pitchFamily="18" charset="-79"/>
              </a:rPr>
              <a:t>כלוסייה</a:t>
            </a:r>
            <a:endParaRPr lang="he-IL" sz="3000" dirty="0">
              <a:solidFill>
                <a:srgbClr val="5E5E5E"/>
              </a:solidFill>
              <a:cs typeface="Blender" pitchFamily="18" charset="-79"/>
            </a:endParaRPr>
          </a:p>
        </p:txBody>
      </p:sp>
      <p:sp>
        <p:nvSpPr>
          <p:cNvPr id="9" name="מציין מיקום תוכן 3"/>
          <p:cNvSpPr>
            <a:spLocks noGrp="1"/>
          </p:cNvSpPr>
          <p:nvPr>
            <p:ph sz="quarter" idx="14"/>
          </p:nvPr>
        </p:nvSpPr>
        <p:spPr>
          <a:xfrm>
            <a:off x="8769608" y="2997770"/>
            <a:ext cx="3231048" cy="1511350"/>
          </a:xfrm>
        </p:spPr>
        <p:txBody>
          <a:bodyPr/>
          <a:lstStyle/>
          <a:p>
            <a:r>
              <a:rPr lang="he-IL" altLang="he-IL" sz="2000" dirty="0">
                <a:solidFill>
                  <a:prstClr val="white"/>
                </a:solidFill>
                <a:cs typeface="Blender"/>
              </a:rPr>
              <a:t>אחוז היוצאים והנכנסים לתל-אביב-יפו מדי שנה גבוה, והוא אף גבוה בהשוואה לשאר היישובים בישראל.</a:t>
            </a:r>
            <a:endParaRPr lang="he-IL" sz="2000" dirty="0">
              <a:solidFill>
                <a:prstClr val="white"/>
              </a:solidFill>
              <a:cs typeface="Blender"/>
            </a:endParaRPr>
          </a:p>
        </p:txBody>
      </p:sp>
      <p:graphicFrame>
        <p:nvGraphicFramePr>
          <p:cNvPr id="18" name="טבלה 17" title="אוכלוסייה נכנסת ואוכלוסייה יוצאת לפי שנים בשלוש הערים הגדולות ובכלל היישובים העירוניים בישראל"/>
          <p:cNvGraphicFramePr>
            <a:graphicFrameLocks noGrp="1"/>
          </p:cNvGraphicFramePr>
          <p:nvPr>
            <p:extLst>
              <p:ext uri="{D42A27DB-BD31-4B8C-83A1-F6EECF244321}">
                <p14:modId xmlns:p14="http://schemas.microsoft.com/office/powerpoint/2010/main" val="1879787311"/>
              </p:ext>
            </p:extLst>
          </p:nvPr>
        </p:nvGraphicFramePr>
        <p:xfrm>
          <a:off x="375365" y="1988841"/>
          <a:ext cx="7867651" cy="3226255"/>
        </p:xfrm>
        <a:graphic>
          <a:graphicData uri="http://schemas.openxmlformats.org/drawingml/2006/table">
            <a:tbl>
              <a:tblPr rtl="1" firstRow="1" bandRow="1">
                <a:tableStyleId>{073A0DAA-6AF3-43AB-8588-CEC1D06C72B9}</a:tableStyleId>
              </a:tblPr>
              <a:tblGrid>
                <a:gridCol w="1658699">
                  <a:extLst>
                    <a:ext uri="{9D8B030D-6E8A-4147-A177-3AD203B41FA5}">
                      <a16:colId xmlns:a16="http://schemas.microsoft.com/office/drawing/2014/main" val="20000"/>
                    </a:ext>
                  </a:extLst>
                </a:gridCol>
                <a:gridCol w="776119">
                  <a:extLst>
                    <a:ext uri="{9D8B030D-6E8A-4147-A177-3AD203B41FA5}">
                      <a16:colId xmlns:a16="http://schemas.microsoft.com/office/drawing/2014/main" val="20001"/>
                    </a:ext>
                  </a:extLst>
                </a:gridCol>
                <a:gridCol w="776119">
                  <a:extLst>
                    <a:ext uri="{9D8B030D-6E8A-4147-A177-3AD203B41FA5}">
                      <a16:colId xmlns:a16="http://schemas.microsoft.com/office/drawing/2014/main" val="20002"/>
                    </a:ext>
                  </a:extLst>
                </a:gridCol>
                <a:gridCol w="776119">
                  <a:extLst>
                    <a:ext uri="{9D8B030D-6E8A-4147-A177-3AD203B41FA5}">
                      <a16:colId xmlns:a16="http://schemas.microsoft.com/office/drawing/2014/main" val="20003"/>
                    </a:ext>
                  </a:extLst>
                </a:gridCol>
                <a:gridCol w="776119">
                  <a:extLst>
                    <a:ext uri="{9D8B030D-6E8A-4147-A177-3AD203B41FA5}">
                      <a16:colId xmlns:a16="http://schemas.microsoft.com/office/drawing/2014/main" val="20004"/>
                    </a:ext>
                  </a:extLst>
                </a:gridCol>
                <a:gridCol w="776119">
                  <a:extLst>
                    <a:ext uri="{9D8B030D-6E8A-4147-A177-3AD203B41FA5}">
                      <a16:colId xmlns:a16="http://schemas.microsoft.com/office/drawing/2014/main" val="20005"/>
                    </a:ext>
                  </a:extLst>
                </a:gridCol>
                <a:gridCol w="776119">
                  <a:extLst>
                    <a:ext uri="{9D8B030D-6E8A-4147-A177-3AD203B41FA5}">
                      <a16:colId xmlns:a16="http://schemas.microsoft.com/office/drawing/2014/main" val="20006"/>
                    </a:ext>
                  </a:extLst>
                </a:gridCol>
                <a:gridCol w="776119">
                  <a:extLst>
                    <a:ext uri="{9D8B030D-6E8A-4147-A177-3AD203B41FA5}">
                      <a16:colId xmlns:a16="http://schemas.microsoft.com/office/drawing/2014/main" val="20007"/>
                    </a:ext>
                  </a:extLst>
                </a:gridCol>
                <a:gridCol w="776119">
                  <a:extLst>
                    <a:ext uri="{9D8B030D-6E8A-4147-A177-3AD203B41FA5}">
                      <a16:colId xmlns:a16="http://schemas.microsoft.com/office/drawing/2014/main" val="20008"/>
                    </a:ext>
                  </a:extLst>
                </a:gridCol>
              </a:tblGrid>
              <a:tr h="529431">
                <a:tc>
                  <a:txBody>
                    <a:bodyPr/>
                    <a:lstStyle/>
                    <a:p>
                      <a:pPr algn="ctr" rtl="1"/>
                      <a:endParaRPr lang="he-IL" sz="1800" dirty="0">
                        <a:solidFill>
                          <a:srgbClr val="224F76"/>
                        </a:solidFill>
                      </a:endParaRPr>
                    </a:p>
                  </a:txBody>
                  <a:tcPr marL="91445" marR="91445" marT="45710" marB="4571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gridSpan="4">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800" u="none" strike="noStrike" kern="1200" cap="none" normalizeH="0" baseline="0" dirty="0">
                          <a:ln>
                            <a:noFill/>
                          </a:ln>
                          <a:solidFill>
                            <a:srgbClr val="224F76"/>
                          </a:solidFill>
                          <a:effectLst/>
                        </a:rPr>
                        <a:t>אוכלוסייה נכנסת*</a:t>
                      </a:r>
                      <a:endParaRPr kumimoji="0" lang="en-US" sz="1800" b="1" i="0" u="none" strike="noStrike" kern="1200" cap="none" normalizeH="0" baseline="0" dirty="0">
                        <a:ln>
                          <a:noFill/>
                        </a:ln>
                        <a:solidFill>
                          <a:srgbClr val="224F76"/>
                        </a:solidFill>
                        <a:effectLst/>
                        <a:latin typeface="Blender" pitchFamily="18" charset="-79"/>
                        <a:ea typeface="+mn-ea"/>
                        <a:cs typeface="Blender" pitchFamily="18" charset="-79"/>
                      </a:endParaRPr>
                    </a:p>
                  </a:txBody>
                  <a:tcPr marL="91447" marR="91447" marT="45731" marB="45731"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rgbClr val="003399"/>
                        </a:solidFill>
                        <a:effectLst/>
                        <a:latin typeface="Arial" panose="020B0604020202020204" pitchFamily="34" charset="0"/>
                        <a:ea typeface="+mn-ea"/>
                        <a:cs typeface="Arial" panose="020B0604020202020204" pitchFamily="34" charset="0"/>
                      </a:endParaRPr>
                    </a:p>
                  </a:txBody>
                  <a:tcPr marL="91442" marR="91442" marT="45741" marB="45741" anchor="ctr" horzOverflow="overflow">
                    <a:lnB w="12700" cap="flat" cmpd="sng" algn="ctr">
                      <a:solidFill>
                        <a:schemeClr val="tx1"/>
                      </a:solidFill>
                      <a:prstDash val="solid"/>
                      <a:round/>
                      <a:headEnd type="none" w="med" len="med"/>
                      <a:tailEnd type="none" w="med" len="med"/>
                    </a:lnB>
                  </a:tcPr>
                </a:tc>
                <a:tc hMerge="1">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rgbClr val="003399"/>
                        </a:solidFill>
                        <a:effectLst/>
                        <a:latin typeface="Arial" panose="020B0604020202020204" pitchFamily="34" charset="0"/>
                        <a:ea typeface="+mn-ea"/>
                        <a:cs typeface="Arial" panose="020B0604020202020204" pitchFamily="34" charset="0"/>
                      </a:endParaRPr>
                    </a:p>
                  </a:txBody>
                  <a:tcPr marL="91442" marR="91442" marT="45741" marB="45741" anchor="ctr" horzOverflow="overflow">
                    <a:lnB w="12700" cap="flat" cmpd="sng" algn="ctr">
                      <a:solidFill>
                        <a:schemeClr val="tx1"/>
                      </a:solidFill>
                      <a:prstDash val="solid"/>
                      <a:round/>
                      <a:headEnd type="none" w="med" len="med"/>
                      <a:tailEnd type="none" w="med" len="med"/>
                    </a:lnB>
                  </a:tcPr>
                </a:tc>
                <a:tc hMerge="1">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rgbClr val="003399"/>
                        </a:solidFill>
                        <a:effectLst/>
                        <a:latin typeface="Arial" panose="020B0604020202020204" pitchFamily="34" charset="0"/>
                        <a:ea typeface="+mn-ea"/>
                        <a:cs typeface="Arial" panose="020B0604020202020204" pitchFamily="34" charset="0"/>
                      </a:endParaRPr>
                    </a:p>
                  </a:txBody>
                  <a:tcPr marL="91442" marR="91442" marT="45741" marB="45741" anchor="ctr" horzOverflow="overflow">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tcPr>
                </a:tc>
                <a:tc gridSpan="4">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800" u="none" strike="noStrike" kern="1200" cap="none" normalizeH="0" baseline="0" dirty="0">
                          <a:ln>
                            <a:noFill/>
                          </a:ln>
                          <a:solidFill>
                            <a:srgbClr val="224F76"/>
                          </a:solidFill>
                          <a:effectLst/>
                        </a:rPr>
                        <a:t>אוכלוסייה יוצאת*</a:t>
                      </a:r>
                      <a:endParaRPr kumimoji="0" lang="en-US" sz="1800" b="1" i="0" u="none" strike="noStrike" kern="1200" cap="none" normalizeH="0" baseline="0" dirty="0">
                        <a:ln>
                          <a:noFill/>
                        </a:ln>
                        <a:solidFill>
                          <a:srgbClr val="224F76"/>
                        </a:solidFill>
                        <a:effectLst/>
                        <a:latin typeface="Blender" pitchFamily="18" charset="-79"/>
                        <a:ea typeface="+mn-ea"/>
                        <a:cs typeface="Blender" pitchFamily="18" charset="-79"/>
                      </a:endParaRPr>
                    </a:p>
                  </a:txBody>
                  <a:tcPr marL="91447" marR="91447" marT="45731" marB="45731"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rgbClr val="003399"/>
                        </a:solidFill>
                        <a:effectLst/>
                        <a:latin typeface="Arial" panose="020B0604020202020204" pitchFamily="34" charset="0"/>
                        <a:ea typeface="+mn-ea"/>
                        <a:cs typeface="Arial" panose="020B0604020202020204" pitchFamily="34" charset="0"/>
                      </a:endParaRPr>
                    </a:p>
                  </a:txBody>
                  <a:tcPr marL="91442" marR="91442" marT="45741" marB="45741" anchor="ctr" horzOverflow="overflow">
                    <a:lnB w="12700" cap="flat" cmpd="sng" algn="ctr">
                      <a:solidFill>
                        <a:schemeClr val="tx1"/>
                      </a:solidFill>
                      <a:prstDash val="solid"/>
                      <a:round/>
                      <a:headEnd type="none" w="med" len="med"/>
                      <a:tailEnd type="none" w="med" len="med"/>
                    </a:lnB>
                  </a:tcPr>
                </a:tc>
                <a:tc hMerge="1">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rgbClr val="003399"/>
                        </a:solidFill>
                        <a:effectLst/>
                        <a:latin typeface="Arial" panose="020B0604020202020204" pitchFamily="34" charset="0"/>
                        <a:ea typeface="+mn-ea"/>
                        <a:cs typeface="Arial" panose="020B0604020202020204" pitchFamily="34" charset="0"/>
                      </a:endParaRPr>
                    </a:p>
                  </a:txBody>
                  <a:tcPr marL="91442" marR="91442" marT="45741" marB="45741" anchor="ctr" horzOverflow="overflow">
                    <a:lnB w="12700" cap="flat" cmpd="sng" algn="ctr">
                      <a:solidFill>
                        <a:schemeClr val="tx1"/>
                      </a:solidFill>
                      <a:prstDash val="solid"/>
                      <a:round/>
                      <a:headEnd type="none" w="med" len="med"/>
                      <a:tailEnd type="none" w="med" len="med"/>
                    </a:lnB>
                  </a:tcPr>
                </a:tc>
                <a:tc hMerge="1">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rgbClr val="003399"/>
                        </a:solidFill>
                        <a:effectLst/>
                        <a:latin typeface="Arial" panose="020B0604020202020204" pitchFamily="34" charset="0"/>
                        <a:ea typeface="+mn-ea"/>
                        <a:cs typeface="Arial" panose="020B0604020202020204" pitchFamily="34" charset="0"/>
                      </a:endParaRPr>
                    </a:p>
                  </a:txBody>
                  <a:tcPr marL="91442" marR="91442" marT="45741" marB="45741" anchor="ct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29431">
                <a:tc>
                  <a:txBody>
                    <a:bodyPr/>
                    <a:lstStyle/>
                    <a:p>
                      <a:pPr algn="ctr" rtl="1"/>
                      <a:endParaRPr lang="he-IL" sz="1800" dirty="0"/>
                    </a:p>
                  </a:txBody>
                  <a:tcPr marL="91445" marR="91445" marT="45710" marB="4571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1" u="none" strike="noStrike" kern="1200" cap="none" normalizeH="0" baseline="0" dirty="0">
                          <a:ln>
                            <a:noFill/>
                          </a:ln>
                          <a:solidFill>
                            <a:schemeClr val="bg1"/>
                          </a:solidFill>
                          <a:effectLst/>
                        </a:rPr>
                        <a:t>2016</a:t>
                      </a:r>
                      <a:endParaRPr kumimoji="0" lang="en-US"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1" u="none" strike="noStrike" kern="1200" cap="none" normalizeH="0" baseline="0" dirty="0" smtClean="0">
                          <a:ln>
                            <a:noFill/>
                          </a:ln>
                          <a:solidFill>
                            <a:schemeClr val="bg1"/>
                          </a:solidFill>
                          <a:effectLst/>
                        </a:rPr>
                        <a:t>2017</a:t>
                      </a:r>
                      <a:endParaRPr kumimoji="0" lang="en-US"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1" u="none" strike="noStrike" kern="1200" cap="none" normalizeH="0" baseline="0" dirty="0" smtClean="0">
                          <a:ln>
                            <a:noFill/>
                          </a:ln>
                          <a:solidFill>
                            <a:schemeClr val="bg1"/>
                          </a:solidFill>
                          <a:effectLst/>
                        </a:rPr>
                        <a:t>2018</a:t>
                      </a:r>
                      <a:endParaRPr kumimoji="0" lang="en-US"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1" u="none" strike="noStrike" kern="1200" cap="none" normalizeH="0" baseline="0" dirty="0" smtClean="0">
                          <a:ln>
                            <a:noFill/>
                          </a:ln>
                          <a:solidFill>
                            <a:schemeClr val="bg1"/>
                          </a:solidFill>
                          <a:effectLst/>
                        </a:rPr>
                        <a:t>2019</a:t>
                      </a:r>
                      <a:endParaRPr kumimoji="0" lang="en-US"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1" u="none" strike="noStrike" kern="1200" cap="none" normalizeH="0" baseline="0" dirty="0">
                          <a:ln>
                            <a:noFill/>
                          </a:ln>
                          <a:solidFill>
                            <a:schemeClr val="bg1"/>
                          </a:solidFill>
                          <a:effectLst/>
                        </a:rPr>
                        <a:t>2016</a:t>
                      </a:r>
                      <a:endParaRPr kumimoji="0" lang="en-US"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1" u="none" strike="noStrike" kern="1200" cap="none" normalizeH="0" baseline="0" dirty="0" smtClean="0">
                          <a:ln>
                            <a:noFill/>
                          </a:ln>
                          <a:solidFill>
                            <a:schemeClr val="bg1"/>
                          </a:solidFill>
                          <a:effectLst/>
                        </a:rPr>
                        <a:t>2017</a:t>
                      </a:r>
                      <a:endParaRPr kumimoji="0" lang="en-US"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1" u="none" strike="noStrike" kern="1200" cap="none" normalizeH="0" baseline="0" dirty="0" smtClean="0">
                          <a:ln>
                            <a:noFill/>
                          </a:ln>
                          <a:solidFill>
                            <a:schemeClr val="bg1"/>
                          </a:solidFill>
                          <a:effectLst/>
                        </a:rPr>
                        <a:t>2018</a:t>
                      </a:r>
                      <a:endParaRPr kumimoji="0" lang="en-US"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1" u="none" strike="noStrike" kern="1200" cap="none" normalizeH="0" baseline="0" dirty="0" smtClean="0">
                          <a:ln>
                            <a:noFill/>
                          </a:ln>
                          <a:solidFill>
                            <a:schemeClr val="bg1"/>
                          </a:solidFill>
                          <a:effectLst/>
                        </a:rPr>
                        <a:t>2019</a:t>
                      </a:r>
                      <a:endParaRPr kumimoji="0" lang="en-US"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extLst>
                  <a:ext uri="{0D108BD9-81ED-4DB2-BD59-A6C34878D82A}">
                    <a16:rowId xmlns:a16="http://schemas.microsoft.com/office/drawing/2014/main" val="10001"/>
                  </a:ext>
                </a:extLst>
              </a:tr>
              <a:tr h="529431">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he-IL" sz="1600" b="1" u="none" strike="noStrike" kern="1200" cap="none" normalizeH="0" baseline="0" dirty="0">
                          <a:ln>
                            <a:noFill/>
                          </a:ln>
                          <a:solidFill>
                            <a:schemeClr val="bg1"/>
                          </a:solidFill>
                          <a:effectLst/>
                        </a:rPr>
                        <a:t>תל-אביב-יפו</a:t>
                      </a:r>
                      <a:endParaRPr kumimoji="0" lang="he-IL" sz="1600" b="1" i="0" u="none" strike="noStrike" kern="1200" cap="none" normalizeH="0" baseline="0" dirty="0">
                        <a:ln>
                          <a:noFill/>
                        </a:ln>
                        <a:solidFill>
                          <a:schemeClr val="bg1"/>
                        </a:solidFill>
                        <a:effectLst/>
                        <a:latin typeface="Blender" pitchFamily="18" charset="-79"/>
                        <a:ea typeface="+mn-ea"/>
                        <a:cs typeface="Blender" pitchFamily="18" charset="-79"/>
                      </a:endParaRPr>
                    </a:p>
                  </a:txBody>
                  <a:tcPr marL="91445" marR="91445" marT="45710" marB="4571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C00000"/>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u="none" strike="noStrike" kern="1200" cap="none" normalizeH="0" baseline="0" dirty="0">
                          <a:ln>
                            <a:noFill/>
                          </a:ln>
                          <a:solidFill>
                            <a:schemeClr val="tx1"/>
                          </a:solidFill>
                          <a:effectLst/>
                          <a:latin typeface="+mn-lt"/>
                          <a:ea typeface="+mn-ea"/>
                          <a:cs typeface="+mn-cs"/>
                        </a:rPr>
                        <a:t>4.5</a:t>
                      </a:r>
                      <a:endParaRPr kumimoji="0" lang="en-US" sz="1600" b="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u="none" strike="noStrike" kern="1200" cap="none" normalizeH="0" baseline="0" dirty="0" smtClean="0">
                          <a:ln>
                            <a:noFill/>
                          </a:ln>
                          <a:solidFill>
                            <a:schemeClr val="tx1"/>
                          </a:solidFill>
                          <a:effectLst/>
                          <a:latin typeface="+mn-lt"/>
                          <a:ea typeface="+mn-ea"/>
                          <a:cs typeface="+mn-cs"/>
                        </a:rPr>
                        <a:t>4.8</a:t>
                      </a:r>
                      <a:endParaRPr kumimoji="0" lang="en-US" sz="1600" b="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0" u="none" strike="noStrike" kern="1200" cap="none" normalizeH="0" baseline="0" dirty="0" smtClean="0">
                          <a:ln>
                            <a:noFill/>
                          </a:ln>
                          <a:solidFill>
                            <a:schemeClr val="tx1"/>
                          </a:solidFill>
                          <a:effectLst/>
                          <a:latin typeface="+mn-lt"/>
                          <a:ea typeface="+mn-ea"/>
                          <a:cs typeface="+mn-cs"/>
                        </a:rPr>
                        <a:t>4.9</a:t>
                      </a:r>
                      <a:endParaRPr kumimoji="0" lang="en-US" sz="1600" b="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0" u="none" strike="noStrike" kern="1200" cap="none" normalizeH="0" baseline="0" dirty="0" smtClean="0">
                          <a:ln>
                            <a:noFill/>
                          </a:ln>
                          <a:solidFill>
                            <a:schemeClr val="bg1"/>
                          </a:solidFill>
                          <a:effectLst/>
                          <a:latin typeface="+mn-lt"/>
                          <a:ea typeface="+mn-ea"/>
                          <a:cs typeface="+mn-cs"/>
                        </a:rPr>
                        <a:t>4.8</a:t>
                      </a:r>
                      <a:endParaRPr kumimoji="0" lang="en-US" sz="1600" b="0" u="none" strike="noStrike" kern="1200" cap="none" normalizeH="0" baseline="0" dirty="0">
                        <a:ln>
                          <a:noFill/>
                        </a:ln>
                        <a:solidFill>
                          <a:schemeClr val="bg1"/>
                        </a:solidFill>
                        <a:effectLst/>
                        <a:latin typeface="+mn-lt"/>
                        <a:ea typeface="+mn-ea"/>
                        <a:cs typeface="+mn-cs"/>
                      </a:endParaRPr>
                    </a:p>
                  </a:txBody>
                  <a:tcPr marL="91447" marR="91447" marT="45731" marB="45731"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4B4B4B"/>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5.1</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smtClean="0">
                          <a:ln>
                            <a:noFill/>
                          </a:ln>
                          <a:solidFill>
                            <a:schemeClr val="tx1"/>
                          </a:solidFill>
                          <a:effectLst/>
                          <a:latin typeface="+mn-lt"/>
                          <a:ea typeface="+mn-ea"/>
                          <a:cs typeface="+mn-cs"/>
                        </a:rPr>
                        <a:t>5.2</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u="none" strike="noStrike" kern="1200" cap="none" normalizeH="0" baseline="0" dirty="0" smtClean="0">
                          <a:ln>
                            <a:noFill/>
                          </a:ln>
                          <a:solidFill>
                            <a:schemeClr val="tx1"/>
                          </a:solidFill>
                          <a:effectLst/>
                          <a:latin typeface="+mn-lt"/>
                          <a:ea typeface="+mn-ea"/>
                          <a:cs typeface="+mn-cs"/>
                        </a:rPr>
                        <a:t>4.7</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u="none" strike="noStrike" kern="1200" cap="none" normalizeH="0" baseline="0" dirty="0" smtClean="0">
                          <a:ln>
                            <a:noFill/>
                          </a:ln>
                          <a:solidFill>
                            <a:schemeClr val="bg1"/>
                          </a:solidFill>
                          <a:effectLst/>
                          <a:latin typeface="+mn-lt"/>
                          <a:ea typeface="+mn-ea"/>
                          <a:cs typeface="+mn-cs"/>
                        </a:rPr>
                        <a:t>4.7</a:t>
                      </a:r>
                      <a:endParaRPr kumimoji="0" lang="en-US" sz="1600" u="none" strike="noStrike" kern="1200" cap="none" normalizeH="0" baseline="0" dirty="0">
                        <a:ln>
                          <a:noFill/>
                        </a:ln>
                        <a:solidFill>
                          <a:schemeClr val="bg1"/>
                        </a:solidFill>
                        <a:effectLst/>
                        <a:latin typeface="+mn-lt"/>
                        <a:ea typeface="+mn-ea"/>
                        <a:cs typeface="+mn-cs"/>
                      </a:endParaRPr>
                    </a:p>
                  </a:txBody>
                  <a:tcPr marL="91447" marR="91447" marT="45731" marB="45731"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4B4B4B"/>
                    </a:solidFill>
                  </a:tcPr>
                </a:tc>
                <a:extLst>
                  <a:ext uri="{0D108BD9-81ED-4DB2-BD59-A6C34878D82A}">
                    <a16:rowId xmlns:a16="http://schemas.microsoft.com/office/drawing/2014/main" val="10002"/>
                  </a:ext>
                </a:extLst>
              </a:tr>
              <a:tr h="529431">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he-IL" sz="1600" b="1" u="none" strike="noStrike" kern="1200" cap="none" normalizeH="0" baseline="0" dirty="0">
                          <a:ln>
                            <a:noFill/>
                          </a:ln>
                          <a:solidFill>
                            <a:schemeClr val="bg1"/>
                          </a:solidFill>
                          <a:effectLst/>
                        </a:rPr>
                        <a:t>ירושלים</a:t>
                      </a:r>
                      <a:endParaRPr kumimoji="0" lang="he-IL" sz="1600" b="1" i="0" u="none" strike="noStrike" kern="1200" cap="none" normalizeH="0" baseline="0" dirty="0">
                        <a:ln>
                          <a:noFill/>
                        </a:ln>
                        <a:solidFill>
                          <a:schemeClr val="bg1"/>
                        </a:solidFill>
                        <a:effectLst/>
                        <a:latin typeface="Blender" pitchFamily="18" charset="-79"/>
                        <a:ea typeface="+mn-ea"/>
                        <a:cs typeface="Blender" pitchFamily="18" charset="-79"/>
                      </a:endParaRPr>
                    </a:p>
                  </a:txBody>
                  <a:tcPr marL="91445" marR="91445" marT="45710" marB="4571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50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1.1</a:t>
                      </a:r>
                      <a:endParaRPr kumimoji="0" lang="en-US"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L w="28575" cap="flat" cmpd="sng" algn="ctr">
                      <a:solidFill>
                        <a:schemeClr val="bg1"/>
                      </a:solidFill>
                      <a:prstDash val="solid"/>
                      <a:round/>
                      <a:headEnd type="none" w="med" len="med"/>
                      <a:tailEnd type="none" w="med" len="med"/>
                    </a:lnL>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1.2</a:t>
                      </a:r>
                      <a:endParaRPr kumimoji="0" lang="en-US"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1.4</a:t>
                      </a:r>
                      <a:endParaRPr kumimoji="0" lang="en-US"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bg1"/>
                          </a:solidFill>
                          <a:effectLst/>
                          <a:latin typeface="Arial" panose="020B0604020202020204" pitchFamily="34" charset="0"/>
                          <a:ea typeface="+mn-ea"/>
                          <a:cs typeface="Arial" panose="020B0604020202020204" pitchFamily="34" charset="0"/>
                        </a:rPr>
                        <a:t>1.2</a:t>
                      </a:r>
                      <a:endParaRPr kumimoji="0" lang="en-US" sz="160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R w="28575" cap="flat" cmpd="sng" algn="ctr">
                      <a:solidFill>
                        <a:schemeClr val="bg1"/>
                      </a:solidFill>
                      <a:prstDash val="solid"/>
                      <a:round/>
                      <a:headEnd type="none" w="med" len="med"/>
                      <a:tailEnd type="none" w="med" len="med"/>
                    </a:lnR>
                    <a:solidFill>
                      <a:srgbClr val="4B4B4B"/>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2.0</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L w="28575" cap="flat" cmpd="sng" algn="ctr">
                      <a:solidFill>
                        <a:schemeClr val="bg1"/>
                      </a:solidFill>
                      <a:prstDash val="solid"/>
                      <a:round/>
                      <a:headEnd type="none" w="med" len="med"/>
                      <a:tailEnd type="none" w="med" len="med"/>
                    </a:lnL>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smtClean="0">
                          <a:ln>
                            <a:noFill/>
                          </a:ln>
                          <a:solidFill>
                            <a:schemeClr val="tx1"/>
                          </a:solidFill>
                          <a:effectLst/>
                          <a:latin typeface="+mn-lt"/>
                          <a:ea typeface="+mn-ea"/>
                          <a:cs typeface="+mn-cs"/>
                        </a:rPr>
                        <a:t>1.9</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smtClean="0">
                          <a:ln>
                            <a:noFill/>
                          </a:ln>
                          <a:solidFill>
                            <a:schemeClr val="tx1"/>
                          </a:solidFill>
                          <a:effectLst/>
                          <a:latin typeface="+mn-lt"/>
                          <a:ea typeface="+mn-ea"/>
                          <a:cs typeface="+mn-cs"/>
                        </a:rPr>
                        <a:t>2.0</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smtClean="0">
                          <a:ln>
                            <a:noFill/>
                          </a:ln>
                          <a:solidFill>
                            <a:schemeClr val="bg1"/>
                          </a:solidFill>
                          <a:effectLst/>
                          <a:latin typeface="+mn-lt"/>
                          <a:ea typeface="+mn-ea"/>
                          <a:cs typeface="+mn-cs"/>
                        </a:rPr>
                        <a:t>2.2</a:t>
                      </a:r>
                      <a:endParaRPr kumimoji="0" lang="en-US" sz="1600" u="none" strike="noStrike" kern="1200" cap="none" normalizeH="0" baseline="0" dirty="0">
                        <a:ln>
                          <a:noFill/>
                        </a:ln>
                        <a:solidFill>
                          <a:schemeClr val="bg1"/>
                        </a:solidFill>
                        <a:effectLst/>
                        <a:latin typeface="+mn-lt"/>
                        <a:ea typeface="+mn-ea"/>
                        <a:cs typeface="+mn-cs"/>
                      </a:endParaRPr>
                    </a:p>
                  </a:txBody>
                  <a:tcPr marL="91447" marR="91447" marT="45731" marB="45731" anchor="ctr" horzOverflow="overflow">
                    <a:lnR w="28575" cap="flat" cmpd="sng" algn="ctr">
                      <a:solidFill>
                        <a:schemeClr val="bg1"/>
                      </a:solidFill>
                      <a:prstDash val="solid"/>
                      <a:round/>
                      <a:headEnd type="none" w="med" len="med"/>
                      <a:tailEnd type="none" w="med" len="med"/>
                    </a:lnR>
                    <a:solidFill>
                      <a:srgbClr val="4B4B4B"/>
                    </a:solidFill>
                  </a:tcPr>
                </a:tc>
                <a:extLst>
                  <a:ext uri="{0D108BD9-81ED-4DB2-BD59-A6C34878D82A}">
                    <a16:rowId xmlns:a16="http://schemas.microsoft.com/office/drawing/2014/main" val="10003"/>
                  </a:ext>
                </a:extLst>
              </a:tr>
              <a:tr h="529431">
                <a:tc>
                  <a:txBody>
                    <a:bodyPr/>
                    <a:lstStyle/>
                    <a:p>
                      <a:pPr algn="r" rtl="1"/>
                      <a:r>
                        <a:rPr kumimoji="0" lang="he-IL" sz="1600" b="1" u="none" strike="noStrike" kern="1200" cap="none" normalizeH="0" baseline="0" dirty="0">
                          <a:ln>
                            <a:noFill/>
                          </a:ln>
                          <a:solidFill>
                            <a:schemeClr val="bg1"/>
                          </a:solidFill>
                          <a:effectLst/>
                        </a:rPr>
                        <a:t>חיפה</a:t>
                      </a:r>
                      <a:endParaRPr kumimoji="0" lang="he-IL" sz="1600" b="1" i="0" u="none" strike="noStrike" kern="1200" cap="none" normalizeH="0" baseline="0" dirty="0">
                        <a:ln>
                          <a:noFill/>
                        </a:ln>
                        <a:solidFill>
                          <a:schemeClr val="bg1"/>
                        </a:solidFill>
                        <a:effectLst/>
                        <a:latin typeface="Blender" pitchFamily="18" charset="-79"/>
                        <a:ea typeface="+mn-ea"/>
                        <a:cs typeface="Blender" pitchFamily="18" charset="-79"/>
                      </a:endParaRPr>
                    </a:p>
                  </a:txBody>
                  <a:tcPr marL="91445" marR="91445" marT="45710" marB="4571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5B2E76"/>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2.6</a:t>
                      </a:r>
                      <a:endParaRPr kumimoji="0" lang="en-US"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L w="28575" cap="flat" cmpd="sng" algn="ctr">
                      <a:solidFill>
                        <a:schemeClr val="bg1"/>
                      </a:solidFill>
                      <a:prstDash val="solid"/>
                      <a:round/>
                      <a:headEnd type="none" w="med" len="med"/>
                      <a:tailEnd type="none" w="med" len="med"/>
                    </a:lnL>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2.7</a:t>
                      </a:r>
                      <a:endParaRPr kumimoji="0" lang="en-US"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2.8</a:t>
                      </a:r>
                      <a:endParaRPr kumimoji="0" lang="en-US"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bg1"/>
                          </a:solidFill>
                          <a:effectLst/>
                          <a:latin typeface="Arial" panose="020B0604020202020204" pitchFamily="34" charset="0"/>
                          <a:ea typeface="+mn-ea"/>
                          <a:cs typeface="Arial" panose="020B0604020202020204" pitchFamily="34" charset="0"/>
                        </a:rPr>
                        <a:t>2.9</a:t>
                      </a:r>
                      <a:endParaRPr kumimoji="0" lang="en-US" sz="160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R w="28575" cap="flat" cmpd="sng" algn="ctr">
                      <a:solidFill>
                        <a:schemeClr val="bg1"/>
                      </a:solidFill>
                      <a:prstDash val="solid"/>
                      <a:round/>
                      <a:headEnd type="none" w="med" len="med"/>
                      <a:tailEnd type="none" w="med" len="med"/>
                    </a:lnR>
                    <a:solidFill>
                      <a:srgbClr val="4B4B4B"/>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3.5</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L w="28575" cap="flat" cmpd="sng" algn="ctr">
                      <a:solidFill>
                        <a:schemeClr val="bg1"/>
                      </a:solidFill>
                      <a:prstDash val="solid"/>
                      <a:round/>
                      <a:headEnd type="none" w="med" len="med"/>
                      <a:tailEnd type="none" w="med" len="med"/>
                    </a:lnL>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3.5</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u="none" strike="noStrike" kern="1200" cap="none" normalizeH="0" baseline="0" dirty="0" smtClean="0">
                          <a:ln>
                            <a:noFill/>
                          </a:ln>
                          <a:solidFill>
                            <a:schemeClr val="tx1"/>
                          </a:solidFill>
                          <a:effectLst/>
                          <a:latin typeface="+mn-lt"/>
                          <a:ea typeface="+mn-ea"/>
                          <a:cs typeface="+mn-cs"/>
                        </a:rPr>
                        <a:t>3.5</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u="none" strike="noStrike" kern="1200" cap="none" normalizeH="0" baseline="0" dirty="0" smtClean="0">
                          <a:ln>
                            <a:noFill/>
                          </a:ln>
                          <a:solidFill>
                            <a:schemeClr val="bg1"/>
                          </a:solidFill>
                          <a:effectLst/>
                          <a:latin typeface="+mn-lt"/>
                          <a:ea typeface="+mn-ea"/>
                          <a:cs typeface="+mn-cs"/>
                        </a:rPr>
                        <a:t>3.7</a:t>
                      </a:r>
                      <a:endParaRPr kumimoji="0" lang="en-US" sz="1600" u="none" strike="noStrike" kern="1200" cap="none" normalizeH="0" baseline="0" dirty="0">
                        <a:ln>
                          <a:noFill/>
                        </a:ln>
                        <a:solidFill>
                          <a:schemeClr val="bg1"/>
                        </a:solidFill>
                        <a:effectLst/>
                        <a:latin typeface="+mn-lt"/>
                        <a:ea typeface="+mn-ea"/>
                        <a:cs typeface="+mn-cs"/>
                      </a:endParaRPr>
                    </a:p>
                  </a:txBody>
                  <a:tcPr marL="91447" marR="91447" marT="45731" marB="45731" anchor="ctr" horzOverflow="overflow">
                    <a:lnR w="28575" cap="flat" cmpd="sng" algn="ctr">
                      <a:solidFill>
                        <a:schemeClr val="bg1"/>
                      </a:solidFill>
                      <a:prstDash val="solid"/>
                      <a:round/>
                      <a:headEnd type="none" w="med" len="med"/>
                      <a:tailEnd type="none" w="med" len="med"/>
                    </a:lnR>
                    <a:solidFill>
                      <a:srgbClr val="4B4B4B"/>
                    </a:solidFill>
                  </a:tcPr>
                </a:tc>
                <a:extLst>
                  <a:ext uri="{0D108BD9-81ED-4DB2-BD59-A6C34878D82A}">
                    <a16:rowId xmlns:a16="http://schemas.microsoft.com/office/drawing/2014/main" val="10004"/>
                  </a:ext>
                </a:extLst>
              </a:tr>
              <a:tr h="529431">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he-IL" sz="1600" b="1" u="none" strike="noStrike" kern="1200" cap="none" normalizeH="0" baseline="0" dirty="0">
                          <a:ln>
                            <a:noFill/>
                          </a:ln>
                          <a:solidFill>
                            <a:schemeClr val="bg1"/>
                          </a:solidFill>
                          <a:effectLst/>
                        </a:rPr>
                        <a:t>כלל היישובים העירוניים בישראל</a:t>
                      </a:r>
                      <a:endParaRPr kumimoji="0" lang="he-IL" sz="1600" b="1" i="0" u="none" strike="noStrike" kern="1200" cap="none" normalizeH="0" baseline="0" dirty="0">
                        <a:ln>
                          <a:noFill/>
                        </a:ln>
                        <a:solidFill>
                          <a:schemeClr val="bg1"/>
                        </a:solidFill>
                        <a:effectLst/>
                        <a:latin typeface="Blender" pitchFamily="18" charset="-79"/>
                        <a:ea typeface="+mn-ea"/>
                        <a:cs typeface="Blender" pitchFamily="18" charset="-79"/>
                      </a:endParaRPr>
                    </a:p>
                  </a:txBody>
                  <a:tcPr marL="91445" marR="91445" marT="45710" marB="4571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5E5E5E"/>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2.9</a:t>
                      </a:r>
                      <a:endParaRPr kumimoji="0" lang="en-US"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2.9</a:t>
                      </a:r>
                      <a:endParaRPr kumimoji="0" lang="en-US"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3.0</a:t>
                      </a:r>
                      <a:endParaRPr kumimoji="0" lang="en-US"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kern="1200" cap="none" normalizeH="0" baseline="0" dirty="0" smtClean="0">
                          <a:ln>
                            <a:noFill/>
                          </a:ln>
                          <a:solidFill>
                            <a:schemeClr val="bg1"/>
                          </a:solidFill>
                          <a:effectLst/>
                          <a:latin typeface="Arial" panose="020B0604020202020204" pitchFamily="34" charset="0"/>
                          <a:ea typeface="+mn-ea"/>
                          <a:cs typeface="Arial" panose="020B0604020202020204" pitchFamily="34" charset="0"/>
                        </a:rPr>
                        <a:t>3.1</a:t>
                      </a:r>
                      <a:endParaRPr kumimoji="0" lang="en-US" sz="160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4B4B4B"/>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2.9</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smtClean="0">
                          <a:ln>
                            <a:noFill/>
                          </a:ln>
                          <a:solidFill>
                            <a:schemeClr val="tx1"/>
                          </a:solidFill>
                          <a:effectLst/>
                          <a:latin typeface="+mn-lt"/>
                          <a:ea typeface="+mn-ea"/>
                          <a:cs typeface="+mn-cs"/>
                        </a:rPr>
                        <a:t>2.9</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smtClean="0">
                          <a:ln>
                            <a:noFill/>
                          </a:ln>
                          <a:solidFill>
                            <a:schemeClr val="tx1"/>
                          </a:solidFill>
                          <a:effectLst/>
                          <a:latin typeface="+mn-lt"/>
                          <a:ea typeface="+mn-ea"/>
                          <a:cs typeface="+mn-cs"/>
                        </a:rPr>
                        <a:t>3.0</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smtClean="0">
                          <a:ln>
                            <a:noFill/>
                          </a:ln>
                          <a:solidFill>
                            <a:schemeClr val="bg1"/>
                          </a:solidFill>
                          <a:effectLst/>
                          <a:latin typeface="+mn-lt"/>
                          <a:ea typeface="+mn-ea"/>
                          <a:cs typeface="+mn-cs"/>
                        </a:rPr>
                        <a:t>3.1</a:t>
                      </a:r>
                      <a:endParaRPr kumimoji="0" lang="en-US" sz="1600" u="none" strike="noStrike" kern="1200" cap="none" normalizeH="0" baseline="0" dirty="0">
                        <a:ln>
                          <a:noFill/>
                        </a:ln>
                        <a:solidFill>
                          <a:schemeClr val="bg1"/>
                        </a:solidFill>
                        <a:effectLst/>
                        <a:latin typeface="+mn-lt"/>
                        <a:ea typeface="+mn-ea"/>
                        <a:cs typeface="+mn-cs"/>
                      </a:endParaRPr>
                    </a:p>
                  </a:txBody>
                  <a:tcPr marL="91447" marR="91447" marT="45731" marB="45731"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4B4B4B"/>
                    </a:solidFill>
                  </a:tcPr>
                </a:tc>
                <a:extLst>
                  <a:ext uri="{0D108BD9-81ED-4DB2-BD59-A6C34878D82A}">
                    <a16:rowId xmlns:a16="http://schemas.microsoft.com/office/drawing/2014/main" val="10005"/>
                  </a:ext>
                </a:extLst>
              </a:tr>
            </a:tbl>
          </a:graphicData>
        </a:graphic>
      </p:graphicFrame>
      <p:sp>
        <p:nvSpPr>
          <p:cNvPr id="20" name="Text Box 37"/>
          <p:cNvSpPr txBox="1">
            <a:spLocks noChangeArrowheads="1"/>
          </p:cNvSpPr>
          <p:nvPr/>
        </p:nvSpPr>
        <p:spPr bwMode="auto">
          <a:xfrm>
            <a:off x="4316572" y="5375942"/>
            <a:ext cx="3802063"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50000"/>
              </a:spcBef>
              <a:buFontTx/>
              <a:buNone/>
              <a:defRPr/>
            </a:pPr>
            <a:r>
              <a:rPr lang="he-IL" altLang="he-IL" sz="1200" dirty="0">
                <a:solidFill>
                  <a:srgbClr val="5E5E5E"/>
                </a:solidFill>
                <a:latin typeface="+mn-lt"/>
                <a:ea typeface="Tahoma (Hebrew)"/>
                <a:cs typeface="+mn-cs"/>
              </a:rPr>
              <a:t>*  </a:t>
            </a:r>
            <a:r>
              <a:rPr lang="he-IL" altLang="he-IL" sz="1200" baseline="0" dirty="0">
                <a:solidFill>
                  <a:srgbClr val="5E5E5E"/>
                </a:solidFill>
                <a:latin typeface="+mn-lt"/>
                <a:ea typeface="Tahoma (Hebrew)"/>
                <a:cs typeface="+mn-cs"/>
              </a:rPr>
              <a:t>אחוזים מסך האוכלוסייה בעיר באותה שנה</a:t>
            </a:r>
            <a:endParaRPr lang="en-US" altLang="he-IL" sz="1200" baseline="0" dirty="0">
              <a:solidFill>
                <a:srgbClr val="5E5E5E"/>
              </a:solidFill>
              <a:latin typeface="+mn-lt"/>
              <a:ea typeface="Tahoma (Hebrew)"/>
              <a:cs typeface="+mn-cs"/>
            </a:endParaRPr>
          </a:p>
        </p:txBody>
      </p:sp>
      <p:sp>
        <p:nvSpPr>
          <p:cNvPr id="39" name="מציין מיקום תוכן 5"/>
          <p:cNvSpPr>
            <a:spLocks noGrp="1"/>
          </p:cNvSpPr>
          <p:nvPr>
            <p:ph sz="quarter" idx="15"/>
          </p:nvPr>
        </p:nvSpPr>
        <p:spPr>
          <a:xfrm>
            <a:off x="3215683" y="6669906"/>
            <a:ext cx="9124652" cy="215478"/>
          </a:xfrm>
        </p:spPr>
        <p:txBody>
          <a:bodyPr/>
          <a:lstStyle/>
          <a:p>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a:t>
            </a:r>
            <a:r>
              <a:rPr lang="he-IL" altLang="he-IL" sz="900" dirty="0" smtClean="0">
                <a:solidFill>
                  <a:schemeClr val="bg1">
                    <a:lumMod val="85000"/>
                  </a:schemeClr>
                </a:solidFill>
                <a:latin typeface="Arial" pitchFamily="34" charset="0"/>
                <a:cs typeface="Arial" pitchFamily="34" charset="0"/>
              </a:rPr>
              <a:t>2020</a:t>
            </a:r>
            <a:endParaRPr lang="he-IL" altLang="he-IL" sz="900" dirty="0">
              <a:solidFill>
                <a:schemeClr val="bg1">
                  <a:lumMod val="85000"/>
                </a:schemeClr>
              </a:solidFill>
              <a:latin typeface="Arial" pitchFamily="34" charset="0"/>
              <a:cs typeface="Arial" pitchFamily="34" charset="0"/>
            </a:endParaRPr>
          </a:p>
        </p:txBody>
      </p:sp>
      <p:sp>
        <p:nvSpPr>
          <p:cNvPr id="17" name="TextBox 16">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6"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5"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38"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3" name="TextBox 2"/>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13</a:t>
            </a:r>
          </a:p>
        </p:txBody>
      </p:sp>
    </p:spTree>
    <p:extLst>
      <p:ext uri="{BB962C8B-B14F-4D97-AF65-F5344CB8AC3E}">
        <p14:creationId xmlns:p14="http://schemas.microsoft.com/office/powerpoint/2010/main" val="2265514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id="{0912359B-0468-4660-8AF6-811B179C44C4}"/>
              </a:ext>
            </a:extLst>
          </p:cNvPr>
          <p:cNvPicPr>
            <a:picLocks/>
          </p:cNvPicPr>
          <p:nvPr/>
        </p:nvPicPr>
        <p:blipFill>
          <a:blip r:embed="rId3"/>
          <a:stretch>
            <a:fillRect/>
          </a:stretch>
        </p:blipFill>
        <p:spPr>
          <a:xfrm>
            <a:off x="8697600" y="-14400"/>
            <a:ext cx="3596400" cy="6886800"/>
          </a:xfrm>
          <a:prstGeom prst="rect">
            <a:avLst/>
          </a:prstGeom>
        </p:spPr>
      </p:pic>
      <p:sp>
        <p:nvSpPr>
          <p:cNvPr id="27" name="מציין מיקום טקסט 4">
            <a:extLst>
              <a:ext uri="{FF2B5EF4-FFF2-40B4-BE49-F238E27FC236}">
                <a16:creationId xmlns:a16="http://schemas.microsoft.com/office/drawing/2014/main" id="{BEDC093E-9759-4637-9D9E-F1A8D6DDE02A}"/>
              </a:ext>
            </a:extLst>
          </p:cNvPr>
          <p:cNvSpPr txBox="1">
            <a:spLocks/>
          </p:cNvSpPr>
          <p:nvPr/>
        </p:nvSpPr>
        <p:spPr>
          <a:xfrm>
            <a:off x="-485929"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2" name="כותרת 2">
            <a:extLst>
              <a:ext uri="{FF2B5EF4-FFF2-40B4-BE49-F238E27FC236}">
                <a16:creationId xmlns:a16="http://schemas.microsoft.com/office/drawing/2014/main" id="{55BCCEB5-68A8-4887-ACBC-98422EE1911E}"/>
              </a:ext>
            </a:extLst>
          </p:cNvPr>
          <p:cNvSpPr>
            <a:spLocks noGrp="1"/>
          </p:cNvSpPr>
          <p:nvPr>
            <p:ph type="ctrTitle"/>
          </p:nvPr>
        </p:nvSpPr>
        <p:spPr>
          <a:xfrm>
            <a:off x="-1764529" y="404981"/>
            <a:ext cx="10020769" cy="1439843"/>
          </a:xfrm>
        </p:spPr>
        <p:txBody>
          <a:bodyPr/>
          <a:lstStyle/>
          <a:p>
            <a:r>
              <a:rPr lang="he-IL" altLang="he-IL" sz="3200" dirty="0">
                <a:solidFill>
                  <a:srgbClr val="5E5E5E"/>
                </a:solidFill>
                <a:cs typeface="Blender" pitchFamily="18" charset="-79"/>
              </a:rPr>
              <a:t>רווקים ורווקות בגילאי 25 עד 35, כאחוז</a:t>
            </a:r>
            <a:br>
              <a:rPr lang="he-IL" altLang="he-IL" sz="3200" dirty="0">
                <a:solidFill>
                  <a:srgbClr val="5E5E5E"/>
                </a:solidFill>
                <a:cs typeface="Blender" pitchFamily="18" charset="-79"/>
              </a:rPr>
            </a:br>
            <a:r>
              <a:rPr lang="he-IL" altLang="he-IL" sz="3200" dirty="0">
                <a:solidFill>
                  <a:srgbClr val="5E5E5E"/>
                </a:solidFill>
                <a:cs typeface="Blender" pitchFamily="18" charset="-79"/>
              </a:rPr>
              <a:t>משכבת הגיל</a:t>
            </a:r>
            <a:r>
              <a:rPr lang="he-IL" sz="3200" dirty="0">
                <a:solidFill>
                  <a:srgbClr val="5E5E5E"/>
                </a:solidFill>
                <a:cs typeface="Blender" pitchFamily="18" charset="-79"/>
              </a:rPr>
              <a:t/>
            </a:r>
            <a:br>
              <a:rPr lang="he-IL" sz="3200" dirty="0">
                <a:solidFill>
                  <a:srgbClr val="5E5E5E"/>
                </a:solidFill>
                <a:cs typeface="Blender" pitchFamily="18" charset="-79"/>
              </a:rPr>
            </a:br>
            <a:r>
              <a:rPr lang="he-IL" sz="2400" dirty="0" smtClean="0">
                <a:solidFill>
                  <a:srgbClr val="5E5E5E"/>
                </a:solidFill>
                <a:cs typeface="Blender" pitchFamily="18" charset="-79"/>
              </a:rPr>
              <a:t>(2018)</a:t>
            </a:r>
            <a:endParaRPr lang="he-IL" sz="2400" dirty="0">
              <a:solidFill>
                <a:srgbClr val="5E5E5E"/>
              </a:solidFill>
              <a:cs typeface="Blender" pitchFamily="18" charset="-79"/>
            </a:endParaRPr>
          </a:p>
        </p:txBody>
      </p:sp>
      <p:sp>
        <p:nvSpPr>
          <p:cNvPr id="9" name="מציין מיקום תוכן 3"/>
          <p:cNvSpPr>
            <a:spLocks noGrp="1"/>
          </p:cNvSpPr>
          <p:nvPr>
            <p:ph sz="quarter" idx="14"/>
          </p:nvPr>
        </p:nvSpPr>
        <p:spPr>
          <a:xfrm>
            <a:off x="9048328" y="2781746"/>
            <a:ext cx="2952328" cy="1799382"/>
          </a:xfrm>
        </p:spPr>
        <p:txBody>
          <a:bodyPr/>
          <a:lstStyle/>
          <a:p>
            <a:pPr algn="just"/>
            <a:r>
              <a:rPr lang="he-IL" altLang="he-IL" sz="2000" dirty="0">
                <a:solidFill>
                  <a:prstClr val="white"/>
                </a:solidFill>
                <a:cs typeface="Blender"/>
              </a:rPr>
              <a:t>השיעור של רווקים ורווקות בתל-אביב-יפו גבוה מזה שבישראל. במיוחד בולט הדבר בקרב צעירים בני 25 עד 35.</a:t>
            </a:r>
          </a:p>
        </p:txBody>
      </p:sp>
      <p:graphicFrame>
        <p:nvGraphicFramePr>
          <p:cNvPr id="34" name="מציין מיקום תרשים 7" descr="גרף רווקים ורווקות בגילאי 25 עד 35 כאחוז משכבת הגיל:&#10;ישראל: &#10;רווקות: 31%&#10;רווקים: 46.4%&#10;תל אביב:&#10;רווקות: 57.6%&#10;רווקים: 69.1%">
            <a:extLst>
              <a:ext uri="{FF2B5EF4-FFF2-40B4-BE49-F238E27FC236}">
                <a16:creationId xmlns:a16="http://schemas.microsoft.com/office/drawing/2014/main" id="{A0AD1444-6E45-4CE2-A3C9-6DAFA9CA641B}"/>
              </a:ext>
            </a:extLst>
          </p:cNvPr>
          <p:cNvGraphicFramePr>
            <a:graphicFrameLocks noGrp="1"/>
          </p:cNvGraphicFramePr>
          <p:nvPr>
            <p:ph type="chart" sz="quarter" idx="13"/>
            <p:extLst>
              <p:ext uri="{D42A27DB-BD31-4B8C-83A1-F6EECF244321}">
                <p14:modId xmlns:p14="http://schemas.microsoft.com/office/powerpoint/2010/main" val="3688289674"/>
              </p:ext>
            </p:extLst>
          </p:nvPr>
        </p:nvGraphicFramePr>
        <p:xfrm>
          <a:off x="707005" y="1688132"/>
          <a:ext cx="7397768" cy="4333156"/>
        </p:xfrm>
        <a:graphic>
          <a:graphicData uri="http://schemas.openxmlformats.org/drawingml/2006/chart">
            <c:chart xmlns:c="http://schemas.openxmlformats.org/drawingml/2006/chart" xmlns:r="http://schemas.openxmlformats.org/officeDocument/2006/relationships" r:id="rId4"/>
          </a:graphicData>
        </a:graphic>
      </p:graphicFrame>
      <p:sp>
        <p:nvSpPr>
          <p:cNvPr id="16" name="מציין מיקום תוכן 5"/>
          <p:cNvSpPr txBox="1">
            <a:spLocks/>
          </p:cNvSpPr>
          <p:nvPr/>
        </p:nvSpPr>
        <p:spPr>
          <a:xfrm>
            <a:off x="8717652" y="6553279"/>
            <a:ext cx="3571036" cy="319121"/>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solidFill>
                <a:latin typeface="Arial" pitchFamily="34" charset="0"/>
                <a:cs typeface="Arial" pitchFamily="34" charset="0"/>
              </a:rPr>
              <a:t>מקור הנתונים: </a:t>
            </a:r>
            <a:r>
              <a:rPr lang="he-IL" altLang="he-IL" sz="900" dirty="0">
                <a:solidFill>
                  <a:schemeClr val="bg1"/>
                </a:solidFill>
                <a:latin typeface="Arial" pitchFamily="34" charset="0"/>
                <a:cs typeface="Arial" pitchFamily="34" charset="0"/>
              </a:rPr>
              <a:t>הלשכה המרכזית לסטטיסטיקה, עיבוד מיוחד לעיריית </a:t>
            </a:r>
            <a:r>
              <a:rPr lang="he-IL" altLang="he-IL" sz="900" dirty="0" smtClean="0">
                <a:solidFill>
                  <a:schemeClr val="bg1"/>
                </a:solidFill>
                <a:latin typeface="Arial" pitchFamily="34" charset="0"/>
                <a:cs typeface="Arial" pitchFamily="34" charset="0"/>
              </a:rPr>
              <a:t>תל-אביב-יפו,  2020</a:t>
            </a:r>
            <a:endParaRPr lang="he-IL" altLang="he-IL" sz="900" dirty="0">
              <a:solidFill>
                <a:schemeClr val="bg1"/>
              </a:solidFill>
              <a:latin typeface="Arial" pitchFamily="34" charset="0"/>
              <a:cs typeface="Arial" pitchFamily="34" charset="0"/>
            </a:endParaRPr>
          </a:p>
        </p:txBody>
      </p:sp>
      <p:sp>
        <p:nvSpPr>
          <p:cNvPr id="18" name="TextBox 17">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5"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38"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3" name="TextBox 2"/>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14</a:t>
            </a:r>
          </a:p>
        </p:txBody>
      </p:sp>
    </p:spTree>
    <p:extLst>
      <p:ext uri="{BB962C8B-B14F-4D97-AF65-F5344CB8AC3E}">
        <p14:creationId xmlns:p14="http://schemas.microsoft.com/office/powerpoint/2010/main" val="1589121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תמונה 18" title="רקע">
            <a:extLst>
              <a:ext uri="{FF2B5EF4-FFF2-40B4-BE49-F238E27FC236}">
                <a16:creationId xmlns:a16="http://schemas.microsoft.com/office/drawing/2014/main" id="{65FA7842-752D-43DD-A400-A1C4C5DEFF2F}"/>
              </a:ext>
            </a:extLst>
          </p:cNvPr>
          <p:cNvPicPr>
            <a:picLocks/>
          </p:cNvPicPr>
          <p:nvPr/>
        </p:nvPicPr>
        <p:blipFill>
          <a:blip r:embed="rId3"/>
          <a:stretch>
            <a:fillRect/>
          </a:stretch>
        </p:blipFill>
        <p:spPr>
          <a:xfrm>
            <a:off x="8697600" y="-14400"/>
            <a:ext cx="3596400" cy="6886800"/>
          </a:xfrm>
          <a:prstGeom prst="rect">
            <a:avLst/>
          </a:prstGeom>
        </p:spPr>
      </p:pic>
      <p:sp>
        <p:nvSpPr>
          <p:cNvPr id="24" name="מציין מיקום טקסט 4">
            <a:extLst>
              <a:ext uri="{FF2B5EF4-FFF2-40B4-BE49-F238E27FC236}">
                <a16:creationId xmlns:a16="http://schemas.microsoft.com/office/drawing/2014/main" id="{20DBD182-AB86-457A-8EC4-5C6BF324BA57}"/>
              </a:ext>
            </a:extLst>
          </p:cNvPr>
          <p:cNvSpPr txBox="1">
            <a:spLocks/>
          </p:cNvSpPr>
          <p:nvPr/>
        </p:nvSpPr>
        <p:spPr>
          <a:xfrm>
            <a:off x="47331" y="434628"/>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3791748" y="404981"/>
            <a:ext cx="4404145" cy="503739"/>
          </a:xfrm>
        </p:spPr>
        <p:txBody>
          <a:bodyPr/>
          <a:lstStyle/>
          <a:p>
            <a:r>
              <a:rPr lang="he-IL" altLang="he-IL" sz="3700" dirty="0">
                <a:solidFill>
                  <a:srgbClr val="5E5E5E"/>
                </a:solidFill>
                <a:ea typeface="+mn-ea"/>
                <a:cs typeface="Blender" pitchFamily="18" charset="-79"/>
              </a:rPr>
              <a:t>סוג משקי הבית</a:t>
            </a:r>
            <a:endParaRPr lang="he-IL" sz="3700" dirty="0">
              <a:solidFill>
                <a:srgbClr val="5E5E5E"/>
              </a:solidFill>
              <a:ea typeface="+mn-ea"/>
              <a:cs typeface="Blender" pitchFamily="18" charset="-79"/>
            </a:endParaRPr>
          </a:p>
        </p:txBody>
      </p:sp>
      <p:sp>
        <p:nvSpPr>
          <p:cNvPr id="9" name="מציין מיקום תוכן 3"/>
          <p:cNvSpPr>
            <a:spLocks noGrp="1"/>
          </p:cNvSpPr>
          <p:nvPr>
            <p:ph sz="quarter" idx="14"/>
          </p:nvPr>
        </p:nvSpPr>
        <p:spPr>
          <a:xfrm>
            <a:off x="8688288" y="2708920"/>
            <a:ext cx="3456384" cy="1944216"/>
          </a:xfrm>
        </p:spPr>
        <p:txBody>
          <a:bodyPr/>
          <a:lstStyle/>
          <a:p>
            <a:pPr algn="just"/>
            <a:r>
              <a:rPr lang="he-IL" sz="2000" dirty="0">
                <a:solidFill>
                  <a:schemeClr val="bg1"/>
                </a:solidFill>
                <a:cs typeface="Blender" pitchFamily="18" charset="-79"/>
              </a:rPr>
              <a:t>בשנת </a:t>
            </a:r>
            <a:r>
              <a:rPr lang="he-IL" sz="2000" dirty="0" smtClean="0">
                <a:solidFill>
                  <a:schemeClr val="bg1"/>
                </a:solidFill>
                <a:cs typeface="Blender" pitchFamily="18" charset="-79"/>
              </a:rPr>
              <a:t>2019 </a:t>
            </a:r>
            <a:r>
              <a:rPr lang="he-IL" sz="2000" dirty="0">
                <a:solidFill>
                  <a:schemeClr val="bg1"/>
                </a:solidFill>
                <a:cs typeface="Blender" pitchFamily="18" charset="-79"/>
              </a:rPr>
              <a:t>היו בעיר </a:t>
            </a:r>
            <a:r>
              <a:rPr lang="en-US" sz="2000" dirty="0" smtClean="0">
                <a:solidFill>
                  <a:schemeClr val="bg1"/>
                </a:solidFill>
                <a:latin typeface="Blender" pitchFamily="18" charset="-79"/>
                <a:cs typeface="Blender" pitchFamily="18" charset="-79"/>
              </a:rPr>
              <a:t>205,500</a:t>
            </a:r>
            <a:r>
              <a:rPr lang="he-IL" sz="2000" dirty="0" smtClean="0">
                <a:solidFill>
                  <a:schemeClr val="bg1"/>
                </a:solidFill>
                <a:cs typeface="Blender" pitchFamily="18" charset="-79"/>
              </a:rPr>
              <a:t> </a:t>
            </a:r>
            <a:r>
              <a:rPr lang="he-IL" sz="2000" dirty="0">
                <a:solidFill>
                  <a:schemeClr val="bg1"/>
                </a:solidFill>
                <a:cs typeface="Blender" pitchFamily="18" charset="-79"/>
              </a:rPr>
              <a:t>משקי בית, המהווים כ-8%</a:t>
            </a:r>
            <a:r>
              <a:rPr lang="en-US" sz="2000" dirty="0">
                <a:solidFill>
                  <a:schemeClr val="bg1"/>
                </a:solidFill>
                <a:cs typeface="Blender" pitchFamily="18" charset="-79"/>
              </a:rPr>
              <a:t> </a:t>
            </a:r>
            <a:r>
              <a:rPr lang="he-IL" sz="2000" dirty="0">
                <a:solidFill>
                  <a:schemeClr val="bg1"/>
                </a:solidFill>
                <a:cs typeface="Blender" pitchFamily="18" charset="-79"/>
              </a:rPr>
              <a:t>ממשקי הבית בישראל. </a:t>
            </a:r>
          </a:p>
          <a:p>
            <a:pPr algn="just"/>
            <a:r>
              <a:rPr lang="he-IL" sz="2000" dirty="0">
                <a:solidFill>
                  <a:schemeClr val="bg1"/>
                </a:solidFill>
                <a:cs typeface="Blender" pitchFamily="18" charset="-79"/>
              </a:rPr>
              <a:t>הרכב משקי הבית בעיר שונה מזה שבכלל ישראל.</a:t>
            </a:r>
            <a:endParaRPr lang="he-IL" altLang="he-IL" sz="2000" dirty="0">
              <a:solidFill>
                <a:schemeClr val="bg1"/>
              </a:solidFill>
              <a:cs typeface="Blender" pitchFamily="18" charset="-79"/>
            </a:endParaRPr>
          </a:p>
        </p:txBody>
      </p:sp>
      <p:graphicFrame>
        <p:nvGraphicFramePr>
          <p:cNvPr id="30" name="מציין מיקום תרשים 3" descr="ישראל:&#10;משקי בית יהודים: 82%&#10;משקי בית עם ילדים עד גיל 17: 45%&#10;משקי בית משפחתיים: 80%&#10;משקי בית עם נפש אחת: 19%&#10;תל אביב יפו:&#10;משקי בית יהודים: 95%&#10;משקי בית עם ילדים עד גיל 17: 24%&#10;משקי בית משפחתיים: 56%&#10;משקי בית עם נפש אחת: 39%" title="גרף שיעור משקי בית מכלל משקי הבית בתל אביב יפו ובישראל - לפי סוג משק בית">
            <a:extLst>
              <a:ext uri="{FF2B5EF4-FFF2-40B4-BE49-F238E27FC236}">
                <a16:creationId xmlns:a16="http://schemas.microsoft.com/office/drawing/2014/main" id="{09335773-E4B0-4E82-91C9-69E686F78713}"/>
              </a:ext>
            </a:extLst>
          </p:cNvPr>
          <p:cNvGraphicFramePr>
            <a:graphicFrameLocks noGrp="1"/>
          </p:cNvGraphicFramePr>
          <p:nvPr>
            <p:ph type="chart" sz="quarter" idx="13"/>
            <p:extLst>
              <p:ext uri="{D42A27DB-BD31-4B8C-83A1-F6EECF244321}">
                <p14:modId xmlns:p14="http://schemas.microsoft.com/office/powerpoint/2010/main" val="3137303026"/>
              </p:ext>
            </p:extLst>
          </p:nvPr>
        </p:nvGraphicFramePr>
        <p:xfrm>
          <a:off x="413679" y="1628800"/>
          <a:ext cx="7824192" cy="4536504"/>
        </p:xfrm>
        <a:graphic>
          <a:graphicData uri="http://schemas.openxmlformats.org/drawingml/2006/chart">
            <c:chart xmlns:c="http://schemas.openxmlformats.org/drawingml/2006/chart" xmlns:r="http://schemas.openxmlformats.org/officeDocument/2006/relationships" r:id="rId4"/>
          </a:graphicData>
        </a:graphic>
      </p:graphicFrame>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אדם, </a:t>
            </a:r>
            <a:r>
              <a:rPr lang="he-IL" altLang="he-IL" sz="900" dirty="0" smtClean="0">
                <a:solidFill>
                  <a:schemeClr val="bg1">
                    <a:lumMod val="85000"/>
                  </a:schemeClr>
                </a:solidFill>
                <a:latin typeface="Arial" pitchFamily="34" charset="0"/>
                <a:cs typeface="Arial" pitchFamily="34" charset="0"/>
              </a:rPr>
              <a:t>2019</a:t>
            </a:r>
            <a:endParaRPr lang="he-IL" altLang="he-IL" sz="900" dirty="0">
              <a:solidFill>
                <a:schemeClr val="bg1">
                  <a:lumMod val="85000"/>
                </a:schemeClr>
              </a:solidFill>
              <a:latin typeface="Arial" pitchFamily="34" charset="0"/>
              <a:cs typeface="Arial" pitchFamily="34" charset="0"/>
            </a:endParaRPr>
          </a:p>
        </p:txBody>
      </p:sp>
      <p:sp>
        <p:nvSpPr>
          <p:cNvPr id="16" name="TextBox 15">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5"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4"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3" name="TextBox 12"/>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15</a:t>
            </a:r>
          </a:p>
        </p:txBody>
      </p:sp>
      <p:sp>
        <p:nvSpPr>
          <p:cNvPr id="3" name="מלבן 2"/>
          <p:cNvSpPr/>
          <p:nvPr/>
        </p:nvSpPr>
        <p:spPr>
          <a:xfrm>
            <a:off x="3863752" y="980733"/>
            <a:ext cx="4327399" cy="461665"/>
          </a:xfrm>
          <a:prstGeom prst="rect">
            <a:avLst/>
          </a:prstGeom>
        </p:spPr>
        <p:txBody>
          <a:bodyPr wrap="square">
            <a:spAutoFit/>
          </a:bodyPr>
          <a:lstStyle/>
          <a:p>
            <a:pPr>
              <a:spcBef>
                <a:spcPts val="0"/>
              </a:spcBef>
              <a:buFontTx/>
              <a:buNone/>
            </a:pPr>
            <a:r>
              <a:rPr lang="he-IL" altLang="he-IL" sz="2400" b="1" dirty="0" smtClean="0">
                <a:solidFill>
                  <a:srgbClr val="5E5E5E"/>
                </a:solidFill>
                <a:latin typeface="David" panose="020E0502060401010101" pitchFamily="34" charset="-79"/>
                <a:ea typeface="+mj-ea"/>
                <a:cs typeface="Blender" pitchFamily="18" charset="-79"/>
              </a:rPr>
              <a:t>(אחוז מכלל </a:t>
            </a:r>
            <a:r>
              <a:rPr lang="he-IL" altLang="he-IL" sz="2400" b="1" dirty="0">
                <a:solidFill>
                  <a:srgbClr val="5E5E5E"/>
                </a:solidFill>
                <a:latin typeface="David" panose="020E0502060401010101" pitchFamily="34" charset="-79"/>
                <a:ea typeface="+mj-ea"/>
                <a:cs typeface="Blender" pitchFamily="18" charset="-79"/>
              </a:rPr>
              <a:t>משקי </a:t>
            </a:r>
            <a:r>
              <a:rPr lang="he-IL" altLang="he-IL" sz="2400" b="1" dirty="0" smtClean="0">
                <a:solidFill>
                  <a:srgbClr val="5E5E5E"/>
                </a:solidFill>
                <a:latin typeface="David" panose="020E0502060401010101" pitchFamily="34" charset="-79"/>
                <a:ea typeface="+mj-ea"/>
                <a:cs typeface="Blender" pitchFamily="18" charset="-79"/>
              </a:rPr>
              <a:t>הבית, 2019)</a:t>
            </a:r>
            <a:endParaRPr lang="he-IL" altLang="he-IL" sz="2400" b="1" dirty="0">
              <a:solidFill>
                <a:srgbClr val="5E5E5E"/>
              </a:solidFill>
              <a:latin typeface="David" panose="020E0502060401010101" pitchFamily="34" charset="-79"/>
              <a:ea typeface="+mj-ea"/>
              <a:cs typeface="Blender" pitchFamily="18" charset="-79"/>
            </a:endParaRPr>
          </a:p>
        </p:txBody>
      </p:sp>
    </p:spTree>
    <p:extLst>
      <p:ext uri="{BB962C8B-B14F-4D97-AF65-F5344CB8AC3E}">
        <p14:creationId xmlns:p14="http://schemas.microsoft.com/office/powerpoint/2010/main" val="809206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id="{C8B5660B-18D1-483C-8898-53AC0CB56020}"/>
              </a:ext>
            </a:extLst>
          </p:cNvPr>
          <p:cNvPicPr>
            <a:picLocks/>
          </p:cNvPicPr>
          <p:nvPr/>
        </p:nvPicPr>
        <p:blipFill>
          <a:blip r:embed="rId3"/>
          <a:stretch>
            <a:fillRect/>
          </a:stretch>
        </p:blipFill>
        <p:spPr>
          <a:xfrm>
            <a:off x="8616280" y="-1416"/>
            <a:ext cx="3672000" cy="6886800"/>
          </a:xfrm>
          <a:prstGeom prst="rect">
            <a:avLst/>
          </a:prstGeom>
        </p:spPr>
      </p:pic>
      <p:sp>
        <p:nvSpPr>
          <p:cNvPr id="20" name="מציין מיקום טקסט 4">
            <a:extLst>
              <a:ext uri="{FF2B5EF4-FFF2-40B4-BE49-F238E27FC236}">
                <a16:creationId xmlns:a16="http://schemas.microsoft.com/office/drawing/2014/main" id="{F89E3A09-E451-4936-BF8F-2724A2048FD0}"/>
              </a:ext>
            </a:extLst>
          </p:cNvPr>
          <p:cNvSpPr txBox="1">
            <a:spLocks/>
          </p:cNvSpPr>
          <p:nvPr/>
        </p:nvSpPr>
        <p:spPr>
          <a:xfrm>
            <a:off x="47331" y="434628"/>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824877" y="260965"/>
            <a:ext cx="10020769" cy="503739"/>
          </a:xfrm>
        </p:spPr>
        <p:txBody>
          <a:bodyPr/>
          <a:lstStyle/>
          <a:p>
            <a:r>
              <a:rPr lang="he-IL" altLang="he-IL" sz="3600" dirty="0">
                <a:solidFill>
                  <a:srgbClr val="5E5E5E"/>
                </a:solidFill>
                <a:ea typeface="+mn-ea"/>
                <a:cs typeface="Blender" pitchFamily="18" charset="-79"/>
              </a:rPr>
              <a:t>משקי בית</a:t>
            </a:r>
            <a:br>
              <a:rPr lang="he-IL" altLang="he-IL" sz="3600" dirty="0">
                <a:solidFill>
                  <a:srgbClr val="5E5E5E"/>
                </a:solidFill>
                <a:ea typeface="+mn-ea"/>
                <a:cs typeface="Blender" pitchFamily="18" charset="-79"/>
              </a:rPr>
            </a:br>
            <a:r>
              <a:rPr lang="he-IL" altLang="he-IL" sz="2400" dirty="0">
                <a:solidFill>
                  <a:srgbClr val="5E5E5E"/>
                </a:solidFill>
                <a:ea typeface="+mn-ea"/>
                <a:cs typeface="Blender" pitchFamily="18" charset="-79"/>
              </a:rPr>
              <a:t>(אלפים)</a:t>
            </a:r>
            <a:endParaRPr lang="he-IL" sz="2400" dirty="0">
              <a:solidFill>
                <a:srgbClr val="5E5E5E"/>
              </a:solidFill>
              <a:ea typeface="+mn-ea"/>
              <a:cs typeface="Blender" pitchFamily="18" charset="-79"/>
            </a:endParaRPr>
          </a:p>
        </p:txBody>
      </p:sp>
      <p:sp>
        <p:nvSpPr>
          <p:cNvPr id="9" name="מציין מיקום תוכן 3"/>
          <p:cNvSpPr>
            <a:spLocks noGrp="1"/>
          </p:cNvSpPr>
          <p:nvPr>
            <p:ph sz="quarter" idx="14"/>
          </p:nvPr>
        </p:nvSpPr>
        <p:spPr>
          <a:xfrm>
            <a:off x="8760296" y="2708920"/>
            <a:ext cx="3335220" cy="4092727"/>
          </a:xfrm>
        </p:spPr>
        <p:txBody>
          <a:bodyPr/>
          <a:lstStyle/>
          <a:p>
            <a:pPr algn="just"/>
            <a:r>
              <a:rPr lang="he-IL" sz="2000" dirty="0">
                <a:solidFill>
                  <a:schemeClr val="bg1"/>
                </a:solidFill>
                <a:cs typeface="Blender" pitchFamily="18" charset="-79"/>
              </a:rPr>
              <a:t>שיעור הגידול של משקי בית עם ילדים* בין </a:t>
            </a:r>
            <a:r>
              <a:rPr lang="he-IL" sz="2000" dirty="0" smtClean="0">
                <a:solidFill>
                  <a:schemeClr val="bg1"/>
                </a:solidFill>
                <a:cs typeface="Blender" pitchFamily="18" charset="-79"/>
              </a:rPr>
              <a:t>השנים 2019-2011 היה גבוה משמעותית משיעור </a:t>
            </a:r>
            <a:r>
              <a:rPr lang="he-IL" sz="2000" dirty="0">
                <a:solidFill>
                  <a:schemeClr val="bg1"/>
                </a:solidFill>
                <a:cs typeface="Blender" pitchFamily="18" charset="-79"/>
              </a:rPr>
              <a:t>הגידול בכלל משקי הבית בעיר </a:t>
            </a:r>
            <a:r>
              <a:rPr lang="he-IL" sz="2000" dirty="0" smtClean="0">
                <a:solidFill>
                  <a:schemeClr val="bg1"/>
                </a:solidFill>
                <a:cs typeface="Blender" pitchFamily="18" charset="-79"/>
              </a:rPr>
              <a:t>(כ-26%</a:t>
            </a:r>
            <a:r>
              <a:rPr lang="en-US" sz="2000" dirty="0" smtClean="0">
                <a:solidFill>
                  <a:schemeClr val="bg1"/>
                </a:solidFill>
                <a:cs typeface="Blender" pitchFamily="18" charset="-79"/>
              </a:rPr>
              <a:t> </a:t>
            </a:r>
            <a:r>
              <a:rPr lang="he-IL" sz="2000" dirty="0">
                <a:solidFill>
                  <a:schemeClr val="bg1"/>
                </a:solidFill>
                <a:cs typeface="Blender" pitchFamily="18" charset="-79"/>
              </a:rPr>
              <a:t>לעומת </a:t>
            </a:r>
            <a:r>
              <a:rPr lang="he-IL" sz="2000" dirty="0" smtClean="0">
                <a:solidFill>
                  <a:schemeClr val="bg1"/>
                </a:solidFill>
                <a:cs typeface="Blender" pitchFamily="18" charset="-79"/>
              </a:rPr>
              <a:t>כ-15%, </a:t>
            </a:r>
            <a:r>
              <a:rPr lang="he-IL" sz="2000" dirty="0">
                <a:solidFill>
                  <a:schemeClr val="bg1"/>
                </a:solidFill>
                <a:cs typeface="Blender" pitchFamily="18" charset="-79"/>
              </a:rPr>
              <a:t>בהתאמה</a:t>
            </a:r>
            <a:r>
              <a:rPr lang="he-IL" sz="2000" dirty="0" smtClean="0">
                <a:solidFill>
                  <a:schemeClr val="bg1"/>
                </a:solidFill>
                <a:cs typeface="Blender" pitchFamily="18" charset="-79"/>
              </a:rPr>
              <a:t>).</a:t>
            </a:r>
          </a:p>
          <a:p>
            <a:pPr algn="just"/>
            <a:endParaRPr lang="he-IL" sz="2000" dirty="0" smtClean="0">
              <a:solidFill>
                <a:schemeClr val="bg1"/>
              </a:solidFill>
              <a:cs typeface="Blender" pitchFamily="18" charset="-79"/>
            </a:endParaRPr>
          </a:p>
          <a:p>
            <a:pPr algn="just"/>
            <a:endParaRPr lang="he-IL" sz="2000" dirty="0">
              <a:solidFill>
                <a:schemeClr val="bg1"/>
              </a:solidFill>
              <a:cs typeface="Blender" pitchFamily="18" charset="-79"/>
            </a:endParaRPr>
          </a:p>
          <a:p>
            <a:pPr algn="just"/>
            <a:endParaRPr lang="he-IL" sz="2000" dirty="0">
              <a:solidFill>
                <a:schemeClr val="bg1"/>
              </a:solidFill>
              <a:cs typeface="Blender" pitchFamily="18" charset="-79"/>
            </a:endParaRPr>
          </a:p>
          <a:p>
            <a:pPr algn="just"/>
            <a:r>
              <a:rPr lang="he-IL" sz="1600" dirty="0">
                <a:solidFill>
                  <a:schemeClr val="bg1"/>
                </a:solidFill>
                <a:cs typeface="Blender" pitchFamily="18" charset="-79"/>
              </a:rPr>
              <a:t>* משקי בית עם ילדים </a:t>
            </a:r>
            <a:r>
              <a:rPr lang="he-IL" sz="1600" dirty="0" smtClean="0">
                <a:solidFill>
                  <a:schemeClr val="bg1"/>
                </a:solidFill>
                <a:cs typeface="Blender" pitchFamily="18" charset="-79"/>
              </a:rPr>
              <a:t>בני 0-17</a:t>
            </a:r>
            <a:endParaRPr lang="he-IL" sz="1600" dirty="0">
              <a:solidFill>
                <a:schemeClr val="bg1"/>
              </a:solidFill>
              <a:cs typeface="Blender" pitchFamily="18" charset="-79"/>
            </a:endParaRPr>
          </a:p>
        </p:txBody>
      </p:sp>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אדם, </a:t>
            </a:r>
            <a:r>
              <a:rPr lang="he-IL" altLang="he-IL" sz="900" dirty="0" smtClean="0">
                <a:solidFill>
                  <a:schemeClr val="bg1">
                    <a:lumMod val="85000"/>
                  </a:schemeClr>
                </a:solidFill>
                <a:latin typeface="Arial" pitchFamily="34" charset="0"/>
                <a:cs typeface="Arial" pitchFamily="34" charset="0"/>
              </a:rPr>
              <a:t>2019</a:t>
            </a:r>
            <a:endParaRPr lang="he-IL" altLang="he-IL" sz="900" dirty="0">
              <a:solidFill>
                <a:schemeClr val="bg1">
                  <a:lumMod val="85000"/>
                </a:schemeClr>
              </a:solidFill>
              <a:latin typeface="Arial" pitchFamily="34" charset="0"/>
              <a:cs typeface="Arial" pitchFamily="34" charset="0"/>
            </a:endParaRPr>
          </a:p>
        </p:txBody>
      </p:sp>
      <p:sp>
        <p:nvSpPr>
          <p:cNvPr id="19" name="TextBox 18">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8"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7"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15"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6" name="TextBox 15"/>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16</a:t>
            </a:r>
          </a:p>
        </p:txBody>
      </p:sp>
      <p:graphicFrame>
        <p:nvGraphicFramePr>
          <p:cNvPr id="22" name="מציין מיקום תרשים 7" descr="גרף אחוז הגרים בדירות בבעלות ובשכירות:&#10;שיעור הגרים בדירות שכורות עלה עם השנים, בעוד שיעור הגרים בדירות בבעלות ירד עם השנים, כך ששיעורם בשנת 2015 דומה (47.5% גרים בדירות בבעלות, 46.8% גרים בדירות שכורות).">
            <a:extLst>
              <a:ext uri="{FF2B5EF4-FFF2-40B4-BE49-F238E27FC236}">
                <a16:creationId xmlns:a16="http://schemas.microsoft.com/office/drawing/2014/main" id="{238000DE-83F1-41BE-9639-2850A9D3DDE4}"/>
              </a:ext>
            </a:extLst>
          </p:cNvPr>
          <p:cNvGraphicFramePr>
            <a:graphicFrameLocks noGrp="1"/>
          </p:cNvGraphicFramePr>
          <p:nvPr>
            <p:ph type="chart" sz="quarter" idx="13"/>
            <p:extLst>
              <p:ext uri="{D42A27DB-BD31-4B8C-83A1-F6EECF244321}">
                <p14:modId xmlns:p14="http://schemas.microsoft.com/office/powerpoint/2010/main" val="2213526209"/>
              </p:ext>
            </p:extLst>
          </p:nvPr>
        </p:nvGraphicFramePr>
        <p:xfrm>
          <a:off x="47336" y="1700808"/>
          <a:ext cx="8502115" cy="42484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671959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id="{8501A23C-F7F7-43EA-8801-A2F855B1323F}"/>
              </a:ext>
            </a:extLst>
          </p:cNvPr>
          <p:cNvPicPr>
            <a:picLocks/>
          </p:cNvPicPr>
          <p:nvPr/>
        </p:nvPicPr>
        <p:blipFill>
          <a:blip r:embed="rId3"/>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id="{6E1209E2-9D33-44EA-91F7-8589B8A0BBC8}"/>
              </a:ext>
            </a:extLst>
          </p:cNvPr>
          <p:cNvSpPr txBox="1">
            <a:spLocks/>
          </p:cNvSpPr>
          <p:nvPr/>
        </p:nvSpPr>
        <p:spPr>
          <a:xfrm>
            <a:off x="47331" y="434628"/>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991547" y="116632"/>
            <a:ext cx="6348361" cy="1512168"/>
          </a:xfrm>
        </p:spPr>
        <p:txBody>
          <a:bodyPr/>
          <a:lstStyle/>
          <a:p>
            <a:r>
              <a:rPr lang="he-IL" sz="3000" dirty="0">
                <a:solidFill>
                  <a:srgbClr val="5E5E5E"/>
                </a:solidFill>
                <a:ea typeface="+mn-ea"/>
                <a:cs typeface="Blender" pitchFamily="18" charset="-79"/>
              </a:rPr>
              <a:t>אחוז משקי בית קטנים של 2-1 נפשות</a:t>
            </a:r>
            <a:br>
              <a:rPr lang="he-IL" sz="3000" dirty="0">
                <a:solidFill>
                  <a:srgbClr val="5E5E5E"/>
                </a:solidFill>
                <a:ea typeface="+mn-ea"/>
                <a:cs typeface="Blender" pitchFamily="18" charset="-79"/>
              </a:rPr>
            </a:br>
            <a:r>
              <a:rPr lang="he-IL" sz="3000" dirty="0">
                <a:solidFill>
                  <a:srgbClr val="5E5E5E"/>
                </a:solidFill>
                <a:ea typeface="+mn-ea"/>
                <a:cs typeface="Blender" pitchFamily="18" charset="-79"/>
              </a:rPr>
              <a:t>מתוך כלל משקי הבית, בשלוש הערים</a:t>
            </a:r>
            <a:br>
              <a:rPr lang="he-IL" sz="3000" dirty="0">
                <a:solidFill>
                  <a:srgbClr val="5E5E5E"/>
                </a:solidFill>
                <a:ea typeface="+mn-ea"/>
                <a:cs typeface="Blender" pitchFamily="18" charset="-79"/>
              </a:rPr>
            </a:br>
            <a:r>
              <a:rPr lang="he-IL" sz="3000" dirty="0">
                <a:solidFill>
                  <a:srgbClr val="5E5E5E"/>
                </a:solidFill>
                <a:ea typeface="+mn-ea"/>
                <a:cs typeface="Blender" pitchFamily="18" charset="-79"/>
              </a:rPr>
              <a:t>הגדולות ובישראל</a:t>
            </a:r>
            <a:r>
              <a:rPr lang="he-IL" sz="3200" dirty="0">
                <a:solidFill>
                  <a:srgbClr val="5E5E5E"/>
                </a:solidFill>
                <a:ea typeface="+mn-ea"/>
                <a:cs typeface="Blender" pitchFamily="18" charset="-79"/>
              </a:rPr>
              <a:t/>
            </a:r>
            <a:br>
              <a:rPr lang="he-IL" sz="3200" dirty="0">
                <a:solidFill>
                  <a:srgbClr val="5E5E5E"/>
                </a:solidFill>
                <a:ea typeface="+mn-ea"/>
                <a:cs typeface="Blender" pitchFamily="18" charset="-79"/>
              </a:rPr>
            </a:br>
            <a:r>
              <a:rPr lang="he-IL" sz="2400" dirty="0">
                <a:solidFill>
                  <a:srgbClr val="5E5E5E"/>
                </a:solidFill>
                <a:ea typeface="+mn-ea"/>
                <a:cs typeface="Blender" pitchFamily="18" charset="-79"/>
              </a:rPr>
              <a:t>(</a:t>
            </a:r>
            <a:r>
              <a:rPr lang="he-IL" sz="2400" dirty="0" smtClean="0">
                <a:solidFill>
                  <a:srgbClr val="5E5E5E"/>
                </a:solidFill>
                <a:ea typeface="+mn-ea"/>
                <a:cs typeface="Blender" pitchFamily="18" charset="-79"/>
              </a:rPr>
              <a:t>2019)</a:t>
            </a:r>
            <a:endParaRPr lang="he-IL" sz="2400" dirty="0">
              <a:solidFill>
                <a:srgbClr val="5E5E5E"/>
              </a:solidFill>
              <a:ea typeface="+mn-ea"/>
              <a:cs typeface="Blender" pitchFamily="18" charset="-79"/>
            </a:endParaRPr>
          </a:p>
        </p:txBody>
      </p:sp>
      <p:sp>
        <p:nvSpPr>
          <p:cNvPr id="10" name="מציין מיקום תוכן 3"/>
          <p:cNvSpPr>
            <a:spLocks noGrp="1"/>
          </p:cNvSpPr>
          <p:nvPr>
            <p:ph sz="quarter" idx="14"/>
          </p:nvPr>
        </p:nvSpPr>
        <p:spPr>
          <a:xfrm>
            <a:off x="8976320" y="2709738"/>
            <a:ext cx="3096344" cy="2447454"/>
          </a:xfrm>
        </p:spPr>
        <p:txBody>
          <a:bodyPr/>
          <a:lstStyle/>
          <a:p>
            <a:pPr algn="just"/>
            <a:r>
              <a:rPr lang="he-IL" sz="2000" dirty="0">
                <a:solidFill>
                  <a:schemeClr val="bg1"/>
                </a:solidFill>
                <a:cs typeface="Blender" pitchFamily="18" charset="-79"/>
              </a:rPr>
              <a:t>שיעור משקי הבית הקטנים בתל-אביב-יפו הוא הגבוה ביותר בארץ.</a:t>
            </a:r>
          </a:p>
          <a:p>
            <a:pPr algn="just"/>
            <a:r>
              <a:rPr lang="he-IL" sz="2000" dirty="0">
                <a:solidFill>
                  <a:schemeClr val="bg1"/>
                </a:solidFill>
                <a:cs typeface="Blender" pitchFamily="18" charset="-79"/>
              </a:rPr>
              <a:t>בשנת </a:t>
            </a:r>
            <a:r>
              <a:rPr lang="he-IL" sz="2000" dirty="0" smtClean="0">
                <a:solidFill>
                  <a:schemeClr val="bg1"/>
                </a:solidFill>
                <a:cs typeface="Blender" pitchFamily="18" charset="-79"/>
              </a:rPr>
              <a:t>2019 כ-71%</a:t>
            </a:r>
            <a:r>
              <a:rPr lang="en-US" sz="2000" dirty="0" smtClean="0">
                <a:solidFill>
                  <a:schemeClr val="bg1"/>
                </a:solidFill>
                <a:cs typeface="Blender" pitchFamily="18" charset="-79"/>
              </a:rPr>
              <a:t> </a:t>
            </a:r>
            <a:r>
              <a:rPr lang="he-IL" sz="2000" dirty="0">
                <a:solidFill>
                  <a:schemeClr val="bg1"/>
                </a:solidFill>
                <a:cs typeface="Blender" pitchFamily="18" charset="-79"/>
              </a:rPr>
              <a:t>ממשקי הבית בעיר היו משקי בית של נפש אחת או שתי נפשות.</a:t>
            </a:r>
            <a:endParaRPr lang="he-IL" altLang="he-IL" sz="2000" dirty="0">
              <a:solidFill>
                <a:schemeClr val="bg1"/>
              </a:solidFill>
              <a:cs typeface="Blender" pitchFamily="18" charset="-79"/>
            </a:endParaRPr>
          </a:p>
        </p:txBody>
      </p:sp>
      <p:graphicFrame>
        <p:nvGraphicFramePr>
          <p:cNvPr id="11" name="תרשים 10" descr="שיעור משקי הבית הקטנים בתל-אביב-יפו הוא הגבוה ביותר בארץ: בשנת 2016 כ-69% ממשקי הבית בעיר היו משקי בית של נפש אחת או שתי נפשות, בעוד שבישראל שיעור זה עמד על כ-43%. " title="גרף אחוז משקי בית קטנים מכלל משקי הבית בשלוש הערים הגדולות ובישראל"/>
          <p:cNvGraphicFramePr>
            <a:graphicFrameLocks/>
          </p:cNvGraphicFramePr>
          <p:nvPr>
            <p:extLst>
              <p:ext uri="{D42A27DB-BD31-4B8C-83A1-F6EECF244321}">
                <p14:modId xmlns:p14="http://schemas.microsoft.com/office/powerpoint/2010/main" val="2356198526"/>
              </p:ext>
            </p:extLst>
          </p:nvPr>
        </p:nvGraphicFramePr>
        <p:xfrm>
          <a:off x="375601" y="1844824"/>
          <a:ext cx="7992888" cy="31683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מציין מיקום של טבלה 7" title="ממוצע נפשות למשק בית בשלוש הערים הגדולות ובישראל"/>
          <p:cNvGraphicFramePr>
            <a:graphicFrameLocks/>
          </p:cNvGraphicFramePr>
          <p:nvPr>
            <p:extLst>
              <p:ext uri="{D42A27DB-BD31-4B8C-83A1-F6EECF244321}">
                <p14:modId xmlns:p14="http://schemas.microsoft.com/office/powerpoint/2010/main" val="2684343575"/>
              </p:ext>
            </p:extLst>
          </p:nvPr>
        </p:nvGraphicFramePr>
        <p:xfrm>
          <a:off x="917600" y="5233458"/>
          <a:ext cx="7050608" cy="1034013"/>
        </p:xfrm>
        <a:graphic>
          <a:graphicData uri="http://schemas.openxmlformats.org/drawingml/2006/table">
            <a:tbl>
              <a:tblPr rtl="1" firstRow="1" bandRow="1">
                <a:tableStyleId>{073A0DAA-6AF3-43AB-8588-CEC1D06C72B9}</a:tableStyleId>
              </a:tblPr>
              <a:tblGrid>
                <a:gridCol w="1762652">
                  <a:extLst>
                    <a:ext uri="{9D8B030D-6E8A-4147-A177-3AD203B41FA5}">
                      <a16:colId xmlns:a16="http://schemas.microsoft.com/office/drawing/2014/main" val="20000"/>
                    </a:ext>
                  </a:extLst>
                </a:gridCol>
                <a:gridCol w="1762652">
                  <a:extLst>
                    <a:ext uri="{9D8B030D-6E8A-4147-A177-3AD203B41FA5}">
                      <a16:colId xmlns:a16="http://schemas.microsoft.com/office/drawing/2014/main" val="20001"/>
                    </a:ext>
                  </a:extLst>
                </a:gridCol>
                <a:gridCol w="1762652">
                  <a:extLst>
                    <a:ext uri="{9D8B030D-6E8A-4147-A177-3AD203B41FA5}">
                      <a16:colId xmlns:a16="http://schemas.microsoft.com/office/drawing/2014/main" val="20002"/>
                    </a:ext>
                  </a:extLst>
                </a:gridCol>
                <a:gridCol w="1762652">
                  <a:extLst>
                    <a:ext uri="{9D8B030D-6E8A-4147-A177-3AD203B41FA5}">
                      <a16:colId xmlns:a16="http://schemas.microsoft.com/office/drawing/2014/main" val="20003"/>
                    </a:ext>
                  </a:extLst>
                </a:gridCol>
              </a:tblGrid>
              <a:tr h="344671">
                <a:tc gridSpan="4">
                  <a:txBody>
                    <a:bodyPr/>
                    <a:lstStyle/>
                    <a:p>
                      <a:pPr algn="ctr" rtl="1"/>
                      <a:r>
                        <a:rPr lang="he-IL" sz="1600" baseline="0" dirty="0">
                          <a:solidFill>
                            <a:srgbClr val="5E5E5E"/>
                          </a:solidFill>
                        </a:rPr>
                        <a:t>ממוצע נפשות למשק בית</a:t>
                      </a:r>
                      <a:endParaRPr lang="he-IL" sz="1600" dirty="0">
                        <a:solidFill>
                          <a:srgbClr val="5E5E5E"/>
                        </a:solidFill>
                      </a:endParaRPr>
                    </a:p>
                  </a:txBody>
                  <a:tcPr anchor="ctr">
                    <a:noFill/>
                  </a:tcPr>
                </a:tc>
                <a:tc hMerge="1">
                  <a:txBody>
                    <a:bodyPr/>
                    <a:lstStyle/>
                    <a:p>
                      <a:pPr algn="ctr" rtl="1"/>
                      <a:endParaRPr lang="he-IL" dirty="0"/>
                    </a:p>
                  </a:txBody>
                  <a:tcPr anchor="ctr">
                    <a:solidFill>
                      <a:schemeClr val="accent4"/>
                    </a:solidFill>
                  </a:tcPr>
                </a:tc>
                <a:tc hMerge="1">
                  <a:txBody>
                    <a:bodyPr/>
                    <a:lstStyle/>
                    <a:p>
                      <a:pPr algn="ctr" rtl="1"/>
                      <a:endParaRPr lang="he-IL" dirty="0"/>
                    </a:p>
                  </a:txBody>
                  <a:tcPr anchor="ctr">
                    <a:solidFill>
                      <a:schemeClr val="accent3"/>
                    </a:solidFill>
                  </a:tcPr>
                </a:tc>
                <a:tc hMerge="1">
                  <a:txBody>
                    <a:bodyPr/>
                    <a:lstStyle/>
                    <a:p>
                      <a:pPr algn="ctr" rtl="1"/>
                      <a:endParaRPr lang="he-IL" dirty="0"/>
                    </a:p>
                  </a:txBody>
                  <a:tcPr anchor="ctr">
                    <a:solidFill>
                      <a:schemeClr val="accent2"/>
                    </a:solidFill>
                  </a:tcPr>
                </a:tc>
                <a:extLst>
                  <a:ext uri="{0D108BD9-81ED-4DB2-BD59-A6C34878D82A}">
                    <a16:rowId xmlns:a16="http://schemas.microsoft.com/office/drawing/2014/main" val="10000"/>
                  </a:ext>
                </a:extLst>
              </a:tr>
              <a:tr h="344671">
                <a:tc>
                  <a:txBody>
                    <a:bodyPr/>
                    <a:lstStyle/>
                    <a:p>
                      <a:pPr algn="ctr" rtl="1"/>
                      <a:r>
                        <a:rPr lang="he-IL" sz="1600" dirty="0">
                          <a:solidFill>
                            <a:schemeClr val="bg1"/>
                          </a:solidFill>
                        </a:rPr>
                        <a:t>חיפה</a:t>
                      </a:r>
                    </a:p>
                  </a:txBody>
                  <a:tcPr anchor="ctr">
                    <a:solidFill>
                      <a:srgbClr val="5B2E76"/>
                    </a:solidFill>
                  </a:tcPr>
                </a:tc>
                <a:tc>
                  <a:txBody>
                    <a:bodyPr/>
                    <a:lstStyle/>
                    <a:p>
                      <a:pPr algn="ctr" rtl="1"/>
                      <a:r>
                        <a:rPr lang="he-IL" sz="1600" dirty="0">
                          <a:solidFill>
                            <a:schemeClr val="bg1"/>
                          </a:solidFill>
                        </a:rPr>
                        <a:t>ירושלים</a:t>
                      </a:r>
                    </a:p>
                  </a:txBody>
                  <a:tcPr anchor="ctr">
                    <a:solidFill>
                      <a:srgbClr val="1C6B75"/>
                    </a:solidFill>
                  </a:tcPr>
                </a:tc>
                <a:tc>
                  <a:txBody>
                    <a:bodyPr/>
                    <a:lstStyle/>
                    <a:p>
                      <a:pPr algn="ctr" rtl="1"/>
                      <a:r>
                        <a:rPr lang="he-IL" sz="1600" dirty="0">
                          <a:solidFill>
                            <a:schemeClr val="bg1"/>
                          </a:solidFill>
                        </a:rPr>
                        <a:t>תל-אביב-יפו</a:t>
                      </a:r>
                    </a:p>
                  </a:txBody>
                  <a:tcPr anchor="ctr">
                    <a:solidFill>
                      <a:srgbClr val="C85100"/>
                    </a:solidFill>
                  </a:tcPr>
                </a:tc>
                <a:tc>
                  <a:txBody>
                    <a:bodyPr/>
                    <a:lstStyle/>
                    <a:p>
                      <a:pPr algn="ctr" rtl="1"/>
                      <a:r>
                        <a:rPr lang="he-IL" sz="1600" dirty="0">
                          <a:solidFill>
                            <a:schemeClr val="bg1"/>
                          </a:solidFill>
                        </a:rPr>
                        <a:t>ישראל</a:t>
                      </a:r>
                    </a:p>
                  </a:txBody>
                  <a:tcPr anchor="ctr">
                    <a:solidFill>
                      <a:srgbClr val="5E5E5E"/>
                    </a:solidFill>
                  </a:tcPr>
                </a:tc>
                <a:extLst>
                  <a:ext uri="{0D108BD9-81ED-4DB2-BD59-A6C34878D82A}">
                    <a16:rowId xmlns:a16="http://schemas.microsoft.com/office/drawing/2014/main" val="10001"/>
                  </a:ext>
                </a:extLst>
              </a:tr>
              <a:tr h="344671">
                <a:tc>
                  <a:txBody>
                    <a:bodyPr/>
                    <a:lstStyle/>
                    <a:p>
                      <a:pPr algn="ctr" rtl="1"/>
                      <a:r>
                        <a:rPr lang="he-IL" sz="1600" b="1" dirty="0">
                          <a:solidFill>
                            <a:schemeClr val="tx1"/>
                          </a:solidFill>
                        </a:rPr>
                        <a:t>2.5</a:t>
                      </a:r>
                    </a:p>
                  </a:txBody>
                  <a:tcPr anchor="ctr"/>
                </a:tc>
                <a:tc>
                  <a:txBody>
                    <a:bodyPr/>
                    <a:lstStyle/>
                    <a:p>
                      <a:pPr algn="ctr" rtl="1"/>
                      <a:r>
                        <a:rPr lang="he-IL" sz="1600" b="1" dirty="0" smtClean="0">
                          <a:solidFill>
                            <a:schemeClr val="tx1"/>
                          </a:solidFill>
                        </a:rPr>
                        <a:t>3.8</a:t>
                      </a:r>
                      <a:endParaRPr lang="he-IL" sz="1600" b="1" dirty="0">
                        <a:solidFill>
                          <a:schemeClr val="tx1"/>
                        </a:solidFill>
                      </a:endParaRPr>
                    </a:p>
                  </a:txBody>
                  <a:tcPr anchor="ctr"/>
                </a:tc>
                <a:tc>
                  <a:txBody>
                    <a:bodyPr/>
                    <a:lstStyle/>
                    <a:p>
                      <a:pPr algn="ctr" rtl="1"/>
                      <a:r>
                        <a:rPr lang="he-IL" sz="1600" b="1" dirty="0" smtClean="0">
                          <a:solidFill>
                            <a:schemeClr val="tx1"/>
                          </a:solidFill>
                        </a:rPr>
                        <a:t>2.2</a:t>
                      </a:r>
                      <a:endParaRPr lang="he-IL" sz="1600" b="1" dirty="0">
                        <a:solidFill>
                          <a:schemeClr val="tx1"/>
                        </a:solidFill>
                      </a:endParaRPr>
                    </a:p>
                  </a:txBody>
                  <a:tcPr anchor="ctr"/>
                </a:tc>
                <a:tc>
                  <a:txBody>
                    <a:bodyPr/>
                    <a:lstStyle/>
                    <a:p>
                      <a:pPr algn="ctr" rtl="1"/>
                      <a:r>
                        <a:rPr lang="he-IL" sz="1600" b="1" dirty="0" smtClean="0">
                          <a:solidFill>
                            <a:schemeClr val="tx1"/>
                          </a:solidFill>
                        </a:rPr>
                        <a:t>3.2</a:t>
                      </a:r>
                      <a:endParaRPr lang="he-IL" sz="1600" b="1" dirty="0">
                        <a:solidFill>
                          <a:schemeClr val="tx1"/>
                        </a:solidFill>
                      </a:endParaRPr>
                    </a:p>
                  </a:txBody>
                  <a:tcPr anchor="ctr"/>
                </a:tc>
                <a:extLst>
                  <a:ext uri="{0D108BD9-81ED-4DB2-BD59-A6C34878D82A}">
                    <a16:rowId xmlns:a16="http://schemas.microsoft.com/office/drawing/2014/main" val="10002"/>
                  </a:ext>
                </a:extLst>
              </a:tr>
            </a:tbl>
          </a:graphicData>
        </a:graphic>
      </p:graphicFrame>
      <p:sp>
        <p:nvSpPr>
          <p:cNvPr id="13"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אדם, </a:t>
            </a:r>
            <a:r>
              <a:rPr lang="he-IL" altLang="he-IL" sz="900" dirty="0" smtClean="0">
                <a:solidFill>
                  <a:schemeClr val="bg1">
                    <a:lumMod val="85000"/>
                  </a:schemeClr>
                </a:solidFill>
                <a:latin typeface="Arial" pitchFamily="34" charset="0"/>
                <a:cs typeface="Arial" pitchFamily="34" charset="0"/>
              </a:rPr>
              <a:t>2019</a:t>
            </a:r>
            <a:endParaRPr lang="he-IL" altLang="he-IL" sz="900" dirty="0">
              <a:solidFill>
                <a:schemeClr val="bg1">
                  <a:lumMod val="85000"/>
                </a:schemeClr>
              </a:solidFill>
              <a:latin typeface="Arial" pitchFamily="34" charset="0"/>
              <a:cs typeface="Arial" pitchFamily="34" charset="0"/>
            </a:endParaRPr>
          </a:p>
        </p:txBody>
      </p:sp>
      <p:sp>
        <p:nvSpPr>
          <p:cNvPr id="19" name="TextBox 18">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14"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5" name="TextBox 14"/>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17</a:t>
            </a:r>
          </a:p>
        </p:txBody>
      </p:sp>
    </p:spTree>
    <p:extLst>
      <p:ext uri="{BB962C8B-B14F-4D97-AF65-F5344CB8AC3E}">
        <p14:creationId xmlns:p14="http://schemas.microsoft.com/office/powerpoint/2010/main" val="669989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id="{ADDB38F9-B0E8-464D-A244-7595007B682E}"/>
              </a:ext>
            </a:extLst>
          </p:cNvPr>
          <p:cNvPicPr>
            <a:picLocks/>
          </p:cNvPicPr>
          <p:nvPr/>
        </p:nvPicPr>
        <p:blipFill>
          <a:blip r:embed="rId3"/>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id="{C1A5DAC5-DEE8-4450-A39A-BFE7C5F22FF0}"/>
              </a:ext>
            </a:extLst>
          </p:cNvPr>
          <p:cNvSpPr txBox="1">
            <a:spLocks/>
          </p:cNvSpPr>
          <p:nvPr/>
        </p:nvSpPr>
        <p:spPr>
          <a:xfrm>
            <a:off x="47331" y="434628"/>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127448" y="260965"/>
            <a:ext cx="7200800" cy="1583859"/>
          </a:xfrm>
        </p:spPr>
        <p:txBody>
          <a:bodyPr/>
          <a:lstStyle/>
          <a:p>
            <a:r>
              <a:rPr lang="he-IL" altLang="he-IL" sz="3000" dirty="0">
                <a:solidFill>
                  <a:srgbClr val="5E5E5E"/>
                </a:solidFill>
                <a:ea typeface="+mn-ea"/>
                <a:cs typeface="Blender" pitchFamily="18" charset="-79"/>
              </a:rPr>
              <a:t>הכנסה חודשית ברוטו (לנפש סטנדרטית*)</a:t>
            </a:r>
            <a:br>
              <a:rPr lang="he-IL" altLang="he-IL" sz="3000" dirty="0">
                <a:solidFill>
                  <a:srgbClr val="5E5E5E"/>
                </a:solidFill>
                <a:ea typeface="+mn-ea"/>
                <a:cs typeface="Blender" pitchFamily="18" charset="-79"/>
              </a:rPr>
            </a:br>
            <a:r>
              <a:rPr lang="he-IL" altLang="he-IL" sz="3000" dirty="0">
                <a:solidFill>
                  <a:srgbClr val="5E5E5E"/>
                </a:solidFill>
                <a:ea typeface="+mn-ea"/>
                <a:cs typeface="Blender" pitchFamily="18" charset="-79"/>
              </a:rPr>
              <a:t>במשקי בית בהם ראש משק הבית שכיר,</a:t>
            </a:r>
            <a:br>
              <a:rPr lang="he-IL" altLang="he-IL" sz="3000" dirty="0">
                <a:solidFill>
                  <a:srgbClr val="5E5E5E"/>
                </a:solidFill>
                <a:ea typeface="+mn-ea"/>
                <a:cs typeface="Blender" pitchFamily="18" charset="-79"/>
              </a:rPr>
            </a:br>
            <a:r>
              <a:rPr lang="he-IL" altLang="he-IL" sz="3000" dirty="0">
                <a:solidFill>
                  <a:srgbClr val="5E5E5E"/>
                </a:solidFill>
                <a:ea typeface="+mn-ea"/>
                <a:cs typeface="Blender" pitchFamily="18" charset="-79"/>
              </a:rPr>
              <a:t>בהשוואה לנתון הארצי**</a:t>
            </a:r>
            <a:endParaRPr lang="he-IL" sz="3000" dirty="0">
              <a:solidFill>
                <a:srgbClr val="5E5E5E"/>
              </a:solidFill>
              <a:ea typeface="+mn-ea"/>
              <a:cs typeface="Blender" pitchFamily="18" charset="-79"/>
            </a:endParaRPr>
          </a:p>
        </p:txBody>
      </p:sp>
      <p:sp>
        <p:nvSpPr>
          <p:cNvPr id="10" name="מציין מיקום תוכן 3"/>
          <p:cNvSpPr>
            <a:spLocks noGrp="1"/>
          </p:cNvSpPr>
          <p:nvPr>
            <p:ph sz="quarter" idx="14"/>
          </p:nvPr>
        </p:nvSpPr>
        <p:spPr>
          <a:xfrm>
            <a:off x="8976320" y="2852936"/>
            <a:ext cx="2968311" cy="1728192"/>
          </a:xfrm>
        </p:spPr>
        <p:txBody>
          <a:bodyPr/>
          <a:lstStyle/>
          <a:p>
            <a:pPr algn="just"/>
            <a:r>
              <a:rPr lang="he-IL" sz="2000" dirty="0">
                <a:solidFill>
                  <a:schemeClr val="bg1"/>
                </a:solidFill>
                <a:cs typeface="Blender" pitchFamily="18" charset="-79"/>
              </a:rPr>
              <a:t>בשנת </a:t>
            </a:r>
            <a:r>
              <a:rPr lang="he-IL" sz="2000" dirty="0" smtClean="0">
                <a:solidFill>
                  <a:schemeClr val="bg1"/>
                </a:solidFill>
                <a:cs typeface="Blender" pitchFamily="18" charset="-79"/>
              </a:rPr>
              <a:t>2018, </a:t>
            </a:r>
            <a:r>
              <a:rPr lang="he-IL" sz="2000" dirty="0">
                <a:solidFill>
                  <a:schemeClr val="bg1"/>
                </a:solidFill>
                <a:cs typeface="Blender" pitchFamily="18" charset="-79"/>
              </a:rPr>
              <a:t>ההכנסה החודשית ברוטו לנפש סטנדרטית בתל-אביב-יפו עמדה על </a:t>
            </a:r>
            <a:r>
              <a:rPr lang="he-IL" sz="2000" dirty="0" smtClean="0">
                <a:solidFill>
                  <a:schemeClr val="bg1"/>
                </a:solidFill>
                <a:cs typeface="Blender" pitchFamily="18" charset="-79"/>
              </a:rPr>
              <a:t>13,413 ₪ והיא </a:t>
            </a:r>
            <a:r>
              <a:rPr lang="he-IL" sz="2000" dirty="0">
                <a:solidFill>
                  <a:schemeClr val="bg1"/>
                </a:solidFill>
                <a:cs typeface="Blender" pitchFamily="18" charset="-79"/>
              </a:rPr>
              <a:t>גבוהה </a:t>
            </a:r>
            <a:r>
              <a:rPr lang="he-IL" sz="2000" dirty="0" smtClean="0">
                <a:solidFill>
                  <a:schemeClr val="bg1"/>
                </a:solidFill>
                <a:cs typeface="Blender" pitchFamily="18" charset="-79"/>
              </a:rPr>
              <a:t>בכ-64%</a:t>
            </a:r>
            <a:r>
              <a:rPr lang="en-US" sz="2000" dirty="0" smtClean="0">
                <a:solidFill>
                  <a:schemeClr val="bg1"/>
                </a:solidFill>
                <a:cs typeface="Blender" pitchFamily="18" charset="-79"/>
              </a:rPr>
              <a:t> </a:t>
            </a:r>
            <a:r>
              <a:rPr lang="he-IL" sz="2000" dirty="0">
                <a:solidFill>
                  <a:schemeClr val="bg1"/>
                </a:solidFill>
                <a:cs typeface="Blender" pitchFamily="18" charset="-79"/>
              </a:rPr>
              <a:t>בהשוואה לנתון הארצי.</a:t>
            </a:r>
          </a:p>
        </p:txBody>
      </p:sp>
      <p:graphicFrame>
        <p:nvGraphicFramePr>
          <p:cNvPr id="14" name="מציין מיקום של טבלה 7" title="הכנסה חודשית ברוטו לנפש סטנדרטית בהשוואה לנתון הארצי, בשלוש הערים הגדולות, לפי שנה"/>
          <p:cNvGraphicFramePr>
            <a:graphicFrameLocks/>
          </p:cNvGraphicFramePr>
          <p:nvPr>
            <p:extLst>
              <p:ext uri="{D42A27DB-BD31-4B8C-83A1-F6EECF244321}">
                <p14:modId xmlns:p14="http://schemas.microsoft.com/office/powerpoint/2010/main" val="1167235436"/>
              </p:ext>
            </p:extLst>
          </p:nvPr>
        </p:nvGraphicFramePr>
        <p:xfrm>
          <a:off x="983432" y="2070621"/>
          <a:ext cx="6808464" cy="3753024"/>
        </p:xfrm>
        <a:graphic>
          <a:graphicData uri="http://schemas.openxmlformats.org/drawingml/2006/table">
            <a:tbl>
              <a:tblPr rtl="1" firstRow="1" bandRow="1">
                <a:tableStyleId>{073A0DAA-6AF3-43AB-8588-CEC1D06C72B9}</a:tableStyleId>
              </a:tblPr>
              <a:tblGrid>
                <a:gridCol w="1702116">
                  <a:extLst>
                    <a:ext uri="{9D8B030D-6E8A-4147-A177-3AD203B41FA5}">
                      <a16:colId xmlns:a16="http://schemas.microsoft.com/office/drawing/2014/main" val="20000"/>
                    </a:ext>
                  </a:extLst>
                </a:gridCol>
                <a:gridCol w="1702116">
                  <a:extLst>
                    <a:ext uri="{9D8B030D-6E8A-4147-A177-3AD203B41FA5}">
                      <a16:colId xmlns:a16="http://schemas.microsoft.com/office/drawing/2014/main" val="20001"/>
                    </a:ext>
                  </a:extLst>
                </a:gridCol>
                <a:gridCol w="1702116">
                  <a:extLst>
                    <a:ext uri="{9D8B030D-6E8A-4147-A177-3AD203B41FA5}">
                      <a16:colId xmlns:a16="http://schemas.microsoft.com/office/drawing/2014/main" val="20002"/>
                    </a:ext>
                  </a:extLst>
                </a:gridCol>
                <a:gridCol w="1702116">
                  <a:extLst>
                    <a:ext uri="{9D8B030D-6E8A-4147-A177-3AD203B41FA5}">
                      <a16:colId xmlns:a16="http://schemas.microsoft.com/office/drawing/2014/main" val="20003"/>
                    </a:ext>
                  </a:extLst>
                </a:gridCol>
              </a:tblGrid>
              <a:tr h="732184">
                <a:tc>
                  <a:txBody>
                    <a:bodyPr/>
                    <a:lstStyle/>
                    <a:p>
                      <a:pPr algn="ctr" rtl="1"/>
                      <a:endParaRPr lang="he-IL" dirty="0"/>
                    </a:p>
                  </a:txBody>
                  <a:tcPr anchor="ctr">
                    <a:noFill/>
                  </a:tcPr>
                </a:tc>
                <a:tc>
                  <a:txBody>
                    <a:bodyPr/>
                    <a:lstStyle/>
                    <a:p>
                      <a:pPr algn="ctr" rtl="1"/>
                      <a:r>
                        <a:rPr lang="he-IL" b="1" dirty="0"/>
                        <a:t>תל-אביב-יפו</a:t>
                      </a:r>
                    </a:p>
                  </a:txBody>
                  <a:tcPr anchor="ctr">
                    <a:solidFill>
                      <a:srgbClr val="C85100"/>
                    </a:solidFill>
                  </a:tcPr>
                </a:tc>
                <a:tc>
                  <a:txBody>
                    <a:bodyPr/>
                    <a:lstStyle/>
                    <a:p>
                      <a:pPr algn="ctr" rtl="1"/>
                      <a:r>
                        <a:rPr lang="he-IL" b="1" dirty="0"/>
                        <a:t>ירושלים</a:t>
                      </a:r>
                    </a:p>
                  </a:txBody>
                  <a:tcPr anchor="ctr">
                    <a:solidFill>
                      <a:srgbClr val="1C6B75"/>
                    </a:solidFill>
                  </a:tcPr>
                </a:tc>
                <a:tc>
                  <a:txBody>
                    <a:bodyPr/>
                    <a:lstStyle/>
                    <a:p>
                      <a:pPr algn="ctr" rtl="1"/>
                      <a:r>
                        <a:rPr lang="he-IL" b="1" dirty="0"/>
                        <a:t>חיפה</a:t>
                      </a:r>
                    </a:p>
                  </a:txBody>
                  <a:tcPr anchor="ctr">
                    <a:solidFill>
                      <a:srgbClr val="5B2E76"/>
                    </a:solidFill>
                  </a:tcPr>
                </a:tc>
                <a:extLst>
                  <a:ext uri="{0D108BD9-81ED-4DB2-BD59-A6C34878D82A}">
                    <a16:rowId xmlns:a16="http://schemas.microsoft.com/office/drawing/2014/main" val="10000"/>
                  </a:ext>
                </a:extLst>
              </a:tr>
              <a:tr h="604168">
                <a:tc>
                  <a:txBody>
                    <a:bodyPr/>
                    <a:lstStyle/>
                    <a:p>
                      <a:pPr algn="ctr" rtl="1"/>
                      <a:r>
                        <a:rPr lang="he-IL" sz="1600" b="1" dirty="0"/>
                        <a:t>2014</a:t>
                      </a:r>
                    </a:p>
                  </a:txBody>
                  <a:tcPr anchor="ctr">
                    <a:solidFill>
                      <a:schemeClr val="bg1">
                        <a:lumMod val="95000"/>
                      </a:schemeClr>
                    </a:solidFill>
                  </a:tcPr>
                </a:tc>
                <a:tc>
                  <a:txBody>
                    <a:bodyPr/>
                    <a:lstStyle/>
                    <a:p>
                      <a:pPr algn="ctr" rtl="1"/>
                      <a:r>
                        <a:rPr lang="he-IL" sz="1600" kern="1200" dirty="0">
                          <a:solidFill>
                            <a:schemeClr val="tx1"/>
                          </a:solidFill>
                          <a:latin typeface="+mn-lt"/>
                          <a:ea typeface="+mn-ea"/>
                          <a:cs typeface="+mn-cs"/>
                        </a:rPr>
                        <a:t>142%</a:t>
                      </a:r>
                    </a:p>
                  </a:txBody>
                  <a:tcPr anchor="ctr">
                    <a:solidFill>
                      <a:schemeClr val="bg1">
                        <a:lumMod val="95000"/>
                      </a:schemeClr>
                    </a:solidFill>
                  </a:tcPr>
                </a:tc>
                <a:tc>
                  <a:txBody>
                    <a:bodyPr/>
                    <a:lstStyle/>
                    <a:p>
                      <a:pPr algn="ctr" rtl="1"/>
                      <a:r>
                        <a:rPr lang="he-IL" sz="1600" kern="1200" dirty="0">
                          <a:solidFill>
                            <a:schemeClr val="tx1"/>
                          </a:solidFill>
                          <a:latin typeface="+mn-lt"/>
                          <a:ea typeface="+mn-ea"/>
                          <a:cs typeface="+mn-cs"/>
                        </a:rPr>
                        <a:t>68%</a:t>
                      </a:r>
                    </a:p>
                  </a:txBody>
                  <a:tcPr anchor="ctr">
                    <a:solidFill>
                      <a:schemeClr val="bg1">
                        <a:lumMod val="95000"/>
                      </a:schemeClr>
                    </a:solidFill>
                  </a:tcPr>
                </a:tc>
                <a:tc>
                  <a:txBody>
                    <a:bodyPr/>
                    <a:lstStyle/>
                    <a:p>
                      <a:pPr algn="ctr" rtl="1"/>
                      <a:r>
                        <a:rPr lang="he-IL" sz="1600" kern="1200" dirty="0">
                          <a:solidFill>
                            <a:schemeClr val="tx1"/>
                          </a:solidFill>
                          <a:latin typeface="+mn-lt"/>
                          <a:ea typeface="+mn-ea"/>
                          <a:cs typeface="+mn-cs"/>
                        </a:rPr>
                        <a:t>123%</a:t>
                      </a:r>
                    </a:p>
                  </a:txBody>
                  <a:tcPr anchor="ctr">
                    <a:solidFill>
                      <a:schemeClr val="bg1">
                        <a:lumMod val="95000"/>
                      </a:schemeClr>
                    </a:solidFill>
                  </a:tcPr>
                </a:tc>
                <a:extLst>
                  <a:ext uri="{0D108BD9-81ED-4DB2-BD59-A6C34878D82A}">
                    <a16:rowId xmlns:a16="http://schemas.microsoft.com/office/drawing/2014/main" val="10002"/>
                  </a:ext>
                </a:extLst>
              </a:tr>
              <a:tr h="604168">
                <a:tc>
                  <a:txBody>
                    <a:bodyPr/>
                    <a:lstStyle/>
                    <a:p>
                      <a:pPr algn="ctr" rtl="1"/>
                      <a:r>
                        <a:rPr lang="he-IL" sz="1600" b="1" dirty="0"/>
                        <a:t>2015</a:t>
                      </a:r>
                    </a:p>
                  </a:txBody>
                  <a:tcPr anchor="ctr">
                    <a:solidFill>
                      <a:schemeClr val="bg1">
                        <a:lumMod val="85000"/>
                      </a:schemeClr>
                    </a:solidFill>
                  </a:tcPr>
                </a:tc>
                <a:tc>
                  <a:txBody>
                    <a:bodyPr/>
                    <a:lstStyle/>
                    <a:p>
                      <a:pPr algn="ctr" rtl="1"/>
                      <a:r>
                        <a:rPr lang="he-IL" sz="1600" kern="1200" dirty="0">
                          <a:solidFill>
                            <a:schemeClr val="tx1"/>
                          </a:solidFill>
                          <a:latin typeface="+mn-lt"/>
                          <a:ea typeface="+mn-ea"/>
                          <a:cs typeface="+mn-cs"/>
                        </a:rPr>
                        <a:t>159%</a:t>
                      </a:r>
                    </a:p>
                  </a:txBody>
                  <a:tcPr anchor="ctr">
                    <a:solidFill>
                      <a:schemeClr val="bg1">
                        <a:lumMod val="85000"/>
                      </a:schemeClr>
                    </a:solidFill>
                  </a:tcPr>
                </a:tc>
                <a:tc>
                  <a:txBody>
                    <a:bodyPr/>
                    <a:lstStyle/>
                    <a:p>
                      <a:pPr algn="ctr" rtl="1"/>
                      <a:r>
                        <a:rPr lang="he-IL" sz="1600" kern="1200" dirty="0">
                          <a:solidFill>
                            <a:schemeClr val="tx1"/>
                          </a:solidFill>
                          <a:latin typeface="+mn-lt"/>
                          <a:ea typeface="+mn-ea"/>
                          <a:cs typeface="+mn-cs"/>
                        </a:rPr>
                        <a:t>66%</a:t>
                      </a:r>
                    </a:p>
                  </a:txBody>
                  <a:tcPr anchor="ctr">
                    <a:solidFill>
                      <a:schemeClr val="bg1">
                        <a:lumMod val="85000"/>
                      </a:schemeClr>
                    </a:solidFill>
                  </a:tcPr>
                </a:tc>
                <a:tc>
                  <a:txBody>
                    <a:bodyPr/>
                    <a:lstStyle/>
                    <a:p>
                      <a:pPr algn="ctr" rtl="1"/>
                      <a:r>
                        <a:rPr lang="he-IL" sz="1600" kern="1200" dirty="0">
                          <a:solidFill>
                            <a:schemeClr val="tx1"/>
                          </a:solidFill>
                          <a:latin typeface="+mn-lt"/>
                          <a:ea typeface="+mn-ea"/>
                          <a:cs typeface="+mn-cs"/>
                        </a:rPr>
                        <a:t>111%</a:t>
                      </a:r>
                    </a:p>
                  </a:txBody>
                  <a:tcPr anchor="ctr">
                    <a:solidFill>
                      <a:schemeClr val="bg1">
                        <a:lumMod val="85000"/>
                      </a:schemeClr>
                    </a:solidFill>
                  </a:tcPr>
                </a:tc>
                <a:extLst>
                  <a:ext uri="{0D108BD9-81ED-4DB2-BD59-A6C34878D82A}">
                    <a16:rowId xmlns:a16="http://schemas.microsoft.com/office/drawing/2014/main" val="10003"/>
                  </a:ext>
                </a:extLst>
              </a:tr>
              <a:tr h="604168">
                <a:tc>
                  <a:txBody>
                    <a:bodyPr/>
                    <a:lstStyle/>
                    <a:p>
                      <a:pPr algn="ctr" rtl="1"/>
                      <a:r>
                        <a:rPr lang="he-IL" sz="1600" b="1" dirty="0" smtClean="0"/>
                        <a:t>2016</a:t>
                      </a:r>
                      <a:endParaRPr lang="he-IL" sz="1600" b="1" dirty="0"/>
                    </a:p>
                  </a:txBody>
                  <a:tcPr anchor="ctr">
                    <a:solidFill>
                      <a:schemeClr val="bg1">
                        <a:lumMod val="95000"/>
                      </a:schemeClr>
                    </a:solidFill>
                  </a:tcPr>
                </a:tc>
                <a:tc>
                  <a:txBody>
                    <a:bodyPr/>
                    <a:lstStyle/>
                    <a:p>
                      <a:pPr algn="ctr" rtl="1"/>
                      <a:r>
                        <a:rPr lang="he-IL" sz="1600" kern="1200" dirty="0" smtClean="0">
                          <a:solidFill>
                            <a:schemeClr val="tx1"/>
                          </a:solidFill>
                          <a:latin typeface="+mn-lt"/>
                          <a:ea typeface="+mn-ea"/>
                          <a:cs typeface="+mn-cs"/>
                        </a:rPr>
                        <a:t>147%</a:t>
                      </a:r>
                      <a:endParaRPr lang="he-IL" sz="16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sz="1600" kern="1200" dirty="0" smtClean="0">
                          <a:solidFill>
                            <a:schemeClr val="tx1"/>
                          </a:solidFill>
                          <a:latin typeface="+mn-lt"/>
                          <a:ea typeface="+mn-ea"/>
                          <a:cs typeface="+mn-cs"/>
                        </a:rPr>
                        <a:t>67%</a:t>
                      </a:r>
                      <a:endParaRPr lang="he-IL" sz="16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sz="1600" kern="1200" dirty="0" smtClean="0">
                          <a:solidFill>
                            <a:schemeClr val="tx1"/>
                          </a:solidFill>
                          <a:latin typeface="+mn-lt"/>
                          <a:ea typeface="+mn-ea"/>
                          <a:cs typeface="+mn-cs"/>
                        </a:rPr>
                        <a:t>116%</a:t>
                      </a:r>
                      <a:endParaRPr lang="he-IL" sz="1600" kern="1200" dirty="0">
                        <a:solidFill>
                          <a:schemeClr val="tx1"/>
                        </a:solidFill>
                        <a:latin typeface="+mn-lt"/>
                        <a:ea typeface="+mn-ea"/>
                        <a:cs typeface="+mn-cs"/>
                      </a:endParaRPr>
                    </a:p>
                  </a:txBody>
                  <a:tcPr anchor="ctr">
                    <a:solidFill>
                      <a:schemeClr val="bg1">
                        <a:lumMod val="95000"/>
                      </a:schemeClr>
                    </a:solidFill>
                  </a:tcPr>
                </a:tc>
                <a:extLst>
                  <a:ext uri="{0D108BD9-81ED-4DB2-BD59-A6C34878D82A}">
                    <a16:rowId xmlns:a16="http://schemas.microsoft.com/office/drawing/2014/main" val="10004"/>
                  </a:ext>
                </a:extLst>
              </a:tr>
              <a:tr h="604168">
                <a:tc>
                  <a:txBody>
                    <a:bodyPr/>
                    <a:lstStyle/>
                    <a:p>
                      <a:pPr marL="0" algn="ctr" defTabSz="914400" rtl="1" eaLnBrk="1" latinLnBrk="0" hangingPunct="1"/>
                      <a:r>
                        <a:rPr lang="he-IL" sz="1600" b="1" kern="1200" dirty="0" smtClean="0">
                          <a:solidFill>
                            <a:schemeClr val="dk1"/>
                          </a:solidFill>
                          <a:latin typeface="+mn-lt"/>
                          <a:ea typeface="+mn-ea"/>
                          <a:cs typeface="+mn-cs"/>
                        </a:rPr>
                        <a:t>2017</a:t>
                      </a:r>
                      <a:endParaRPr lang="he-IL" sz="1600" b="1" kern="1200" dirty="0">
                        <a:solidFill>
                          <a:schemeClr val="dk1"/>
                        </a:solidFill>
                        <a:latin typeface="+mn-lt"/>
                        <a:ea typeface="+mn-ea"/>
                        <a:cs typeface="+mn-cs"/>
                      </a:endParaRPr>
                    </a:p>
                  </a:txBody>
                  <a:tcPr anchor="ctr">
                    <a:solidFill>
                      <a:srgbClr val="D9D9D9"/>
                    </a:solidFill>
                  </a:tcPr>
                </a:tc>
                <a:tc>
                  <a:txBody>
                    <a:bodyPr/>
                    <a:lstStyle/>
                    <a:p>
                      <a:pPr marL="0" algn="ctr" defTabSz="914400" rtl="1" eaLnBrk="1" latinLnBrk="0" hangingPunct="1"/>
                      <a:r>
                        <a:rPr lang="he-IL" sz="1600" kern="1200" dirty="0" smtClean="0">
                          <a:solidFill>
                            <a:schemeClr val="tx1"/>
                          </a:solidFill>
                          <a:latin typeface="+mn-lt"/>
                          <a:ea typeface="+mn-ea"/>
                          <a:cs typeface="+mn-cs"/>
                        </a:rPr>
                        <a:t>148%</a:t>
                      </a:r>
                      <a:endParaRPr lang="he-IL" sz="1600" kern="1200" dirty="0">
                        <a:solidFill>
                          <a:schemeClr val="tx1"/>
                        </a:solidFill>
                        <a:latin typeface="+mn-lt"/>
                        <a:ea typeface="+mn-ea"/>
                        <a:cs typeface="+mn-cs"/>
                      </a:endParaRPr>
                    </a:p>
                  </a:txBody>
                  <a:tcPr anchor="ctr">
                    <a:solidFill>
                      <a:srgbClr val="D9D9D9"/>
                    </a:solidFill>
                  </a:tcPr>
                </a:tc>
                <a:tc>
                  <a:txBody>
                    <a:bodyPr/>
                    <a:lstStyle/>
                    <a:p>
                      <a:pPr marL="0" algn="ctr" defTabSz="914400" rtl="1" eaLnBrk="1" latinLnBrk="0" hangingPunct="1"/>
                      <a:r>
                        <a:rPr lang="he-IL" sz="1600" kern="1200" dirty="0" smtClean="0">
                          <a:solidFill>
                            <a:schemeClr val="tx1"/>
                          </a:solidFill>
                          <a:latin typeface="+mn-lt"/>
                          <a:ea typeface="+mn-ea"/>
                          <a:cs typeface="+mn-cs"/>
                        </a:rPr>
                        <a:t>68%</a:t>
                      </a:r>
                      <a:endParaRPr lang="he-IL" sz="1600" kern="1200" dirty="0">
                        <a:solidFill>
                          <a:schemeClr val="tx1"/>
                        </a:solidFill>
                        <a:latin typeface="+mn-lt"/>
                        <a:ea typeface="+mn-ea"/>
                        <a:cs typeface="+mn-cs"/>
                      </a:endParaRPr>
                    </a:p>
                  </a:txBody>
                  <a:tcPr anchor="ctr">
                    <a:solidFill>
                      <a:srgbClr val="D9D9D9"/>
                    </a:solidFill>
                  </a:tcPr>
                </a:tc>
                <a:tc>
                  <a:txBody>
                    <a:bodyPr/>
                    <a:lstStyle/>
                    <a:p>
                      <a:pPr marL="0" algn="ctr" defTabSz="914400" rtl="1" eaLnBrk="1" latinLnBrk="0" hangingPunct="1"/>
                      <a:r>
                        <a:rPr lang="he-IL" sz="1600" kern="1200" dirty="0" smtClean="0">
                          <a:solidFill>
                            <a:schemeClr val="tx1"/>
                          </a:solidFill>
                          <a:latin typeface="+mn-lt"/>
                          <a:ea typeface="+mn-ea"/>
                          <a:cs typeface="+mn-cs"/>
                        </a:rPr>
                        <a:t>114%</a:t>
                      </a:r>
                      <a:endParaRPr lang="he-IL" sz="1600" kern="1200" dirty="0">
                        <a:solidFill>
                          <a:schemeClr val="tx1"/>
                        </a:solidFill>
                        <a:latin typeface="+mn-lt"/>
                        <a:ea typeface="+mn-ea"/>
                        <a:cs typeface="+mn-cs"/>
                      </a:endParaRPr>
                    </a:p>
                  </a:txBody>
                  <a:tcPr anchor="ctr">
                    <a:solidFill>
                      <a:srgbClr val="D9D9D9"/>
                    </a:solidFill>
                  </a:tcPr>
                </a:tc>
                <a:extLst>
                  <a:ext uri="{0D108BD9-81ED-4DB2-BD59-A6C34878D82A}">
                    <a16:rowId xmlns:a16="http://schemas.microsoft.com/office/drawing/2014/main" val="10005"/>
                  </a:ext>
                </a:extLst>
              </a:tr>
              <a:tr h="604168">
                <a:tc>
                  <a:txBody>
                    <a:bodyPr/>
                    <a:lstStyle/>
                    <a:p>
                      <a:pPr marL="0" algn="ctr" defTabSz="914400" rtl="1" eaLnBrk="1" latinLnBrk="0" hangingPunct="1"/>
                      <a:r>
                        <a:rPr lang="he-IL" sz="1600" b="1" kern="1200" dirty="0" smtClean="0">
                          <a:solidFill>
                            <a:schemeClr val="dk1"/>
                          </a:solidFill>
                          <a:latin typeface="+mn-lt"/>
                          <a:ea typeface="+mn-ea"/>
                          <a:cs typeface="+mn-cs"/>
                        </a:rPr>
                        <a:t>2018</a:t>
                      </a:r>
                      <a:endParaRPr lang="he-IL" sz="1600" b="1" kern="1200" dirty="0">
                        <a:solidFill>
                          <a:schemeClr val="dk1"/>
                        </a:solidFill>
                        <a:latin typeface="+mn-lt"/>
                        <a:ea typeface="+mn-ea"/>
                        <a:cs typeface="+mn-cs"/>
                      </a:endParaRPr>
                    </a:p>
                  </a:txBody>
                  <a:tcPr anchor="ctr">
                    <a:solidFill>
                      <a:srgbClr val="D9D9D9"/>
                    </a:solidFill>
                  </a:tcPr>
                </a:tc>
                <a:tc>
                  <a:txBody>
                    <a:bodyPr/>
                    <a:lstStyle/>
                    <a:p>
                      <a:pPr marL="0" algn="ctr" defTabSz="914400" rtl="1" eaLnBrk="1" latinLnBrk="0" hangingPunct="1"/>
                      <a:r>
                        <a:rPr lang="he-IL" sz="1600" kern="1200" dirty="0" smtClean="0">
                          <a:solidFill>
                            <a:schemeClr val="tx1"/>
                          </a:solidFill>
                          <a:latin typeface="+mn-lt"/>
                          <a:ea typeface="+mn-ea"/>
                          <a:cs typeface="+mn-cs"/>
                        </a:rPr>
                        <a:t>164%</a:t>
                      </a:r>
                      <a:endParaRPr lang="he-IL" sz="1600" kern="1200" dirty="0">
                        <a:solidFill>
                          <a:schemeClr val="tx1"/>
                        </a:solidFill>
                        <a:latin typeface="+mn-lt"/>
                        <a:ea typeface="+mn-ea"/>
                        <a:cs typeface="+mn-cs"/>
                      </a:endParaRPr>
                    </a:p>
                  </a:txBody>
                  <a:tcPr anchor="ctr">
                    <a:solidFill>
                      <a:srgbClr val="D9D9D9"/>
                    </a:solidFill>
                  </a:tcPr>
                </a:tc>
                <a:tc>
                  <a:txBody>
                    <a:bodyPr/>
                    <a:lstStyle/>
                    <a:p>
                      <a:pPr marL="0" algn="ctr" defTabSz="914400" rtl="1" eaLnBrk="1" latinLnBrk="0" hangingPunct="1"/>
                      <a:r>
                        <a:rPr lang="he-IL" sz="1600" kern="1200" dirty="0" smtClean="0">
                          <a:solidFill>
                            <a:schemeClr val="tx1"/>
                          </a:solidFill>
                          <a:latin typeface="+mn-lt"/>
                          <a:ea typeface="+mn-ea"/>
                          <a:cs typeface="+mn-cs"/>
                        </a:rPr>
                        <a:t>70%</a:t>
                      </a:r>
                      <a:endParaRPr lang="he-IL" sz="1600" kern="1200" dirty="0">
                        <a:solidFill>
                          <a:schemeClr val="tx1"/>
                        </a:solidFill>
                        <a:latin typeface="+mn-lt"/>
                        <a:ea typeface="+mn-ea"/>
                        <a:cs typeface="+mn-cs"/>
                      </a:endParaRPr>
                    </a:p>
                  </a:txBody>
                  <a:tcPr anchor="ctr">
                    <a:solidFill>
                      <a:srgbClr val="D9D9D9"/>
                    </a:solidFill>
                  </a:tcPr>
                </a:tc>
                <a:tc>
                  <a:txBody>
                    <a:bodyPr/>
                    <a:lstStyle/>
                    <a:p>
                      <a:pPr marL="0" algn="ctr" defTabSz="914400" rtl="1" eaLnBrk="1" latinLnBrk="0" hangingPunct="1"/>
                      <a:r>
                        <a:rPr lang="he-IL" sz="1600" kern="1200" dirty="0" smtClean="0">
                          <a:solidFill>
                            <a:schemeClr val="tx1"/>
                          </a:solidFill>
                          <a:latin typeface="+mn-lt"/>
                          <a:ea typeface="+mn-ea"/>
                          <a:cs typeface="+mn-cs"/>
                        </a:rPr>
                        <a:t>117%</a:t>
                      </a:r>
                      <a:endParaRPr lang="he-IL" sz="1600" kern="1200" dirty="0">
                        <a:solidFill>
                          <a:schemeClr val="tx1"/>
                        </a:solidFill>
                        <a:latin typeface="+mn-lt"/>
                        <a:ea typeface="+mn-ea"/>
                        <a:cs typeface="+mn-cs"/>
                      </a:endParaRPr>
                    </a:p>
                  </a:txBody>
                  <a:tcPr anchor="ctr">
                    <a:solidFill>
                      <a:srgbClr val="D9D9D9"/>
                    </a:solidFill>
                  </a:tcPr>
                </a:tc>
                <a:extLst>
                  <a:ext uri="{0D108BD9-81ED-4DB2-BD59-A6C34878D82A}">
                    <a16:rowId xmlns:a16="http://schemas.microsoft.com/office/drawing/2014/main" val="1357254596"/>
                  </a:ext>
                </a:extLst>
              </a:tr>
            </a:tbl>
          </a:graphicData>
        </a:graphic>
      </p:graphicFrame>
      <p:sp>
        <p:nvSpPr>
          <p:cNvPr id="16" name="מלבן 15"/>
          <p:cNvSpPr/>
          <p:nvPr/>
        </p:nvSpPr>
        <p:spPr>
          <a:xfrm>
            <a:off x="835229" y="5991671"/>
            <a:ext cx="6956667" cy="461665"/>
          </a:xfrm>
          <a:prstGeom prst="rect">
            <a:avLst/>
          </a:prstGeom>
        </p:spPr>
        <p:txBody>
          <a:bodyPr wrap="square">
            <a:spAutoFit/>
          </a:bodyPr>
          <a:lstStyle/>
          <a:p>
            <a:pPr marL="108000" indent="-631825"/>
            <a:r>
              <a:rPr lang="he-IL" altLang="he-IL" sz="1200" dirty="0">
                <a:solidFill>
                  <a:srgbClr val="5E5E5E"/>
                </a:solidFill>
                <a:latin typeface="Arial" pitchFamily="34" charset="0"/>
                <a:cs typeface="Arial" pitchFamily="34" charset="0"/>
              </a:rPr>
              <a:t>* </a:t>
            </a:r>
            <a:r>
              <a:rPr lang="he-IL" altLang="he-IL" sz="1200" dirty="0" smtClean="0">
                <a:solidFill>
                  <a:srgbClr val="5E5E5E"/>
                </a:solidFill>
                <a:latin typeface="Arial" pitchFamily="34" charset="0"/>
                <a:cs typeface="Arial" pitchFamily="34" charset="0"/>
              </a:rPr>
              <a:t> </a:t>
            </a:r>
            <a:r>
              <a:rPr lang="he-IL" sz="1200" dirty="0" smtClean="0">
                <a:solidFill>
                  <a:srgbClr val="5E5E5E"/>
                </a:solidFill>
              </a:rPr>
              <a:t>נפש </a:t>
            </a:r>
            <a:r>
              <a:rPr lang="he-IL" sz="1200" dirty="0">
                <a:solidFill>
                  <a:srgbClr val="5E5E5E"/>
                </a:solidFill>
              </a:rPr>
              <a:t>סטנדרטית הוא מושג מחושב שנועד ליצור בסיס להשוואה בין משקי בית בעלי מספר נפשות שונה. </a:t>
            </a:r>
          </a:p>
          <a:p>
            <a:pPr marL="108000" indent="-631825"/>
            <a:r>
              <a:rPr lang="he-IL" sz="1200" dirty="0">
                <a:solidFill>
                  <a:srgbClr val="5E5E5E"/>
                </a:solidFill>
              </a:rPr>
              <a:t>** נתון ארצי = 100%</a:t>
            </a:r>
          </a:p>
        </p:txBody>
      </p:sp>
      <p:sp>
        <p:nvSpPr>
          <p:cNvPr id="13" name="מציין מיקום תוכן 5"/>
          <p:cNvSpPr txBox="1">
            <a:spLocks/>
          </p:cNvSpPr>
          <p:nvPr/>
        </p:nvSpPr>
        <p:spPr>
          <a:xfrm>
            <a:off x="8112225" y="6453336"/>
            <a:ext cx="4048427"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הוצאות משק הבית,</a:t>
            </a:r>
          </a:p>
          <a:p>
            <a:pPr>
              <a:spcBef>
                <a:spcPct val="0"/>
              </a:spcBef>
            </a:pPr>
            <a:r>
              <a:rPr lang="he-IL" altLang="he-IL" sz="900" b="1" dirty="0" smtClean="0">
                <a:solidFill>
                  <a:schemeClr val="bg1">
                    <a:lumMod val="85000"/>
                  </a:schemeClr>
                </a:solidFill>
                <a:latin typeface="Arial" pitchFamily="34" charset="0"/>
                <a:cs typeface="Arial" pitchFamily="34" charset="0"/>
              </a:rPr>
              <a:t>2018</a:t>
            </a:r>
            <a:endParaRPr lang="he-IL" altLang="he-IL" sz="900" b="1" dirty="0">
              <a:solidFill>
                <a:schemeClr val="bg1">
                  <a:lumMod val="85000"/>
                </a:schemeClr>
              </a:solidFill>
              <a:latin typeface="Arial" pitchFamily="34" charset="0"/>
              <a:cs typeface="Arial" pitchFamily="34" charset="0"/>
            </a:endParaRPr>
          </a:p>
        </p:txBody>
      </p:sp>
      <p:sp>
        <p:nvSpPr>
          <p:cNvPr id="22" name="TextBox 21">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9"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5"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17"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8" name="TextBox 17"/>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18</a:t>
            </a:r>
          </a:p>
        </p:txBody>
      </p:sp>
    </p:spTree>
    <p:extLst>
      <p:ext uri="{BB962C8B-B14F-4D97-AF65-F5344CB8AC3E}">
        <p14:creationId xmlns:p14="http://schemas.microsoft.com/office/powerpoint/2010/main" val="3012981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תמונה 12" title="רקע">
            <a:extLst>
              <a:ext uri="{FF2B5EF4-FFF2-40B4-BE49-F238E27FC236}">
                <a16:creationId xmlns:a16="http://schemas.microsoft.com/office/drawing/2014/main" id="{4C9E4AA3-ABCC-4535-B569-2DF91D705778}"/>
              </a:ext>
            </a:extLst>
          </p:cNvPr>
          <p:cNvPicPr>
            <a:picLocks/>
          </p:cNvPicPr>
          <p:nvPr/>
        </p:nvPicPr>
        <p:blipFill>
          <a:blip r:embed="rId3"/>
          <a:stretch>
            <a:fillRect/>
          </a:stretch>
        </p:blipFill>
        <p:spPr>
          <a:xfrm>
            <a:off x="8697600" y="-14400"/>
            <a:ext cx="3596400" cy="6886800"/>
          </a:xfrm>
          <a:prstGeom prst="rect">
            <a:avLst/>
          </a:prstGeom>
        </p:spPr>
      </p:pic>
      <p:sp>
        <p:nvSpPr>
          <p:cNvPr id="16" name="כותרת 1">
            <a:extLst>
              <a:ext uri="{FF2B5EF4-FFF2-40B4-BE49-F238E27FC236}">
                <a16:creationId xmlns:a16="http://schemas.microsoft.com/office/drawing/2014/main" id="{C178354D-C2CF-4754-9EB7-101392DF30F6}"/>
              </a:ext>
            </a:extLst>
          </p:cNvPr>
          <p:cNvSpPr txBox="1">
            <a:spLocks/>
          </p:cNvSpPr>
          <p:nvPr/>
        </p:nvSpPr>
        <p:spPr>
          <a:xfrm>
            <a:off x="1329002" y="357202"/>
            <a:ext cx="10020769" cy="503739"/>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3200" i="1" dirty="0">
                <a:solidFill>
                  <a:schemeClr val="bg1"/>
                </a:solidFill>
                <a:latin typeface="Blender" pitchFamily="18" charset="-79"/>
                <a:ea typeface="Blender Black" charset="0"/>
                <a:cs typeface="Blender" pitchFamily="18" charset="-79"/>
              </a:rPr>
              <a:t>אוכלוסייה</a:t>
            </a:r>
            <a:endParaRPr lang="x-none" sz="3200" dirty="0"/>
          </a:p>
        </p:txBody>
      </p:sp>
      <p:sp>
        <p:nvSpPr>
          <p:cNvPr id="20" name="כותרת 1">
            <a:extLst>
              <a:ext uri="{FF2B5EF4-FFF2-40B4-BE49-F238E27FC236}">
                <a16:creationId xmlns:a16="http://schemas.microsoft.com/office/drawing/2014/main" id="{1B7426E0-73AD-4212-96ED-ED41EF4A9338}"/>
              </a:ext>
            </a:extLst>
          </p:cNvPr>
          <p:cNvSpPr>
            <a:spLocks noGrp="1"/>
          </p:cNvSpPr>
          <p:nvPr>
            <p:ph type="ctrTitle"/>
          </p:nvPr>
        </p:nvSpPr>
        <p:spPr>
          <a:xfrm>
            <a:off x="1415397" y="229806"/>
            <a:ext cx="7129523" cy="503739"/>
          </a:xfrm>
        </p:spPr>
        <p:txBody>
          <a:bodyPr/>
          <a:lstStyle/>
          <a:p>
            <a:r>
              <a:rPr lang="he-IL" dirty="0">
                <a:solidFill>
                  <a:srgbClr val="5E5E5E"/>
                </a:solidFill>
                <a:latin typeface="Blender" pitchFamily="18" charset="-79"/>
                <a:cs typeface="Blender" pitchFamily="18" charset="-79"/>
              </a:rPr>
              <a:t>אוכלוסיית העיר לאורך זמן </a:t>
            </a:r>
            <a:br>
              <a:rPr lang="he-IL" dirty="0">
                <a:solidFill>
                  <a:srgbClr val="5E5E5E"/>
                </a:solidFill>
                <a:latin typeface="Blender" pitchFamily="18" charset="-79"/>
                <a:cs typeface="Blender" pitchFamily="18" charset="-79"/>
              </a:rPr>
            </a:br>
            <a:r>
              <a:rPr lang="he-IL" sz="2000" dirty="0">
                <a:solidFill>
                  <a:srgbClr val="5E5E5E"/>
                </a:solidFill>
                <a:latin typeface="Blender" pitchFamily="18" charset="-79"/>
                <a:cs typeface="Blender" pitchFamily="18" charset="-79"/>
              </a:rPr>
              <a:t>(אלפים ואחוז שינוי שנתי)</a:t>
            </a:r>
            <a:endParaRPr lang="x-none" dirty="0"/>
          </a:p>
        </p:txBody>
      </p:sp>
      <p:sp>
        <p:nvSpPr>
          <p:cNvPr id="44" name="מציין מיקום טקסט 5" descr="משנות ה-90' אוכלוסיית תל-אביב-יפו נמצאת במגמת עלייה&#10;" title="מגמה עיקרית באוכלוסייה"/>
          <p:cNvSpPr txBox="1">
            <a:spLocks/>
          </p:cNvSpPr>
          <p:nvPr/>
        </p:nvSpPr>
        <p:spPr>
          <a:xfrm>
            <a:off x="8785877" y="2780928"/>
            <a:ext cx="3142772" cy="792162"/>
          </a:xfrm>
          <a:prstGeom prst="rect">
            <a:avLst/>
          </a:prstGeom>
        </p:spPr>
        <p:txBody>
          <a:bodyPr/>
          <a:lstStyle>
            <a:lvl1pPr marL="0" indent="0" algn="r" defTabSz="914400" rtl="1" eaLnBrk="1" latinLnBrk="0" hangingPunct="1">
              <a:spcBef>
                <a:spcPct val="20000"/>
              </a:spcBef>
              <a:buFont typeface="Arial" panose="020B0604020202020204" pitchFamily="34" charset="0"/>
              <a:buNone/>
              <a:defRPr sz="3200" b="1" kern="1200">
                <a:solidFill>
                  <a:schemeClr val="tx1"/>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b="1"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he-IL" sz="2000" dirty="0">
                <a:solidFill>
                  <a:schemeClr val="bg1"/>
                </a:solidFill>
                <a:latin typeface="Blender" pitchFamily="18" charset="-79"/>
                <a:cs typeface="Blender" pitchFamily="18" charset="-79"/>
              </a:rPr>
              <a:t>משנות ה-90' אוכלוסיית תל-אביב-יפו נמצאת במגמת עלייה</a:t>
            </a:r>
          </a:p>
        </p:txBody>
      </p:sp>
      <p:sp>
        <p:nvSpPr>
          <p:cNvPr id="43" name="מציין מיקום טקסט 5"/>
          <p:cNvSpPr>
            <a:spLocks noGrp="1"/>
          </p:cNvSpPr>
          <p:nvPr>
            <p:ph type="body" sz="quarter" idx="16"/>
          </p:nvPr>
        </p:nvSpPr>
        <p:spPr>
          <a:xfrm>
            <a:off x="888557" y="5805190"/>
            <a:ext cx="7367683" cy="792162"/>
          </a:xfrm>
        </p:spPr>
        <p:txBody>
          <a:bodyPr/>
          <a:lstStyle/>
          <a:p>
            <a:pPr marL="447675" indent="-447675" algn="just"/>
            <a:r>
              <a:rPr lang="he-IL" altLang="he-IL" sz="1200" dirty="0">
                <a:solidFill>
                  <a:srgbClr val="5E5E5E"/>
                </a:solidFill>
                <a:latin typeface="Arial" pitchFamily="34" charset="0"/>
                <a:cs typeface="Arial" pitchFamily="34" charset="0"/>
              </a:rPr>
              <a:t>הערה: </a:t>
            </a:r>
            <a:r>
              <a:rPr lang="he-IL" altLang="he-IL" sz="1200" b="0" dirty="0">
                <a:solidFill>
                  <a:srgbClr val="5E5E5E"/>
                </a:solidFill>
                <a:latin typeface="Arial" pitchFamily="34" charset="0"/>
                <a:cs typeface="Arial" pitchFamily="34" charset="0"/>
              </a:rPr>
              <a:t>הנתונים אינם כוללים את האוכלוסייה הזרה בעיר (עובדים זרים חוקיים ולא חוקיים, מסתננים/מבקשי מקלט ופליטים). </a:t>
            </a:r>
            <a:r>
              <a:rPr lang="he-IL" altLang="he-IL" sz="1200" b="0" dirty="0">
                <a:solidFill>
                  <a:srgbClr val="5E5E5E"/>
                </a:solidFill>
                <a:ea typeface="Tahoma (Hebrew)"/>
              </a:rPr>
              <a:t>התרשים מציג את נתוני האוכלוסייה בקפיצות של שנתיים עד שנת </a:t>
            </a:r>
            <a:r>
              <a:rPr lang="he-IL" altLang="he-IL" sz="1200" b="0" dirty="0" smtClean="0">
                <a:solidFill>
                  <a:srgbClr val="5E5E5E"/>
                </a:solidFill>
                <a:ea typeface="Tahoma (Hebrew)"/>
              </a:rPr>
              <a:t>2018. </a:t>
            </a:r>
            <a:r>
              <a:rPr lang="he-IL" altLang="he-IL" sz="1200" b="0" dirty="0">
                <a:solidFill>
                  <a:srgbClr val="5E5E5E"/>
                </a:solidFill>
                <a:ea typeface="Tahoma (Hebrew)"/>
              </a:rPr>
              <a:t>התרשים מציג גם את אחוז הגידול השנתי בכל שנה לעומת השנה הקודמת.</a:t>
            </a:r>
            <a:endParaRPr lang="he-IL" sz="1200" b="0" dirty="0">
              <a:solidFill>
                <a:srgbClr val="5E5E5E"/>
              </a:solidFill>
            </a:endParaRPr>
          </a:p>
        </p:txBody>
      </p:sp>
      <p:sp>
        <p:nvSpPr>
          <p:cNvPr id="39" name="מציין מיקום תוכן 5" descr="מקור הנתונים: הלשכה המרכזית לסטטיסטיקה, שנתון סטטיסטי לישראל, 2017 &#10;" title="מקור הנתונים"/>
          <p:cNvSpPr>
            <a:spLocks noGrp="1"/>
          </p:cNvSpPr>
          <p:nvPr>
            <p:ph sz="quarter" idx="15"/>
          </p:nvPr>
        </p:nvSpPr>
        <p:spPr>
          <a:xfrm>
            <a:off x="8240261" y="6604669"/>
            <a:ext cx="4048427" cy="260102"/>
          </a:xfrm>
        </p:spPr>
        <p:txBody>
          <a:body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a:t>
            </a:r>
            <a:r>
              <a:rPr lang="he-IL" altLang="he-IL" sz="900" dirty="0" smtClean="0">
                <a:solidFill>
                  <a:schemeClr val="bg1">
                    <a:lumMod val="85000"/>
                  </a:schemeClr>
                </a:solidFill>
                <a:latin typeface="Arial" pitchFamily="34" charset="0"/>
                <a:cs typeface="Arial" pitchFamily="34" charset="0"/>
              </a:rPr>
              <a:t>2020</a:t>
            </a:r>
            <a:endParaRPr lang="he-IL" altLang="he-IL" sz="900" dirty="0">
              <a:solidFill>
                <a:schemeClr val="bg1">
                  <a:lumMod val="85000"/>
                </a:schemeClr>
              </a:solidFill>
              <a:latin typeface="Arial" pitchFamily="34" charset="0"/>
              <a:cs typeface="Arial" pitchFamily="34" charset="0"/>
            </a:endParaRPr>
          </a:p>
        </p:txBody>
      </p:sp>
      <p:sp>
        <p:nvSpPr>
          <p:cNvPr id="4" name="TextBox 3">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56"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5"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38"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1</a:t>
            </a:r>
            <a:endParaRPr lang="en-US" dirty="0">
              <a:latin typeface="Blender" pitchFamily="18" charset="-79"/>
              <a:cs typeface="Blender" pitchFamily="18" charset="-79"/>
            </a:endParaRPr>
          </a:p>
        </p:txBody>
      </p:sp>
      <p:grpSp>
        <p:nvGrpSpPr>
          <p:cNvPr id="8" name="קבוצה 7"/>
          <p:cNvGrpSpPr/>
          <p:nvPr/>
        </p:nvGrpSpPr>
        <p:grpSpPr>
          <a:xfrm>
            <a:off x="-196" y="1340768"/>
            <a:ext cx="8603149" cy="4366393"/>
            <a:chOff x="-199" y="1340768"/>
            <a:chExt cx="8603149" cy="4366393"/>
          </a:xfrm>
        </p:grpSpPr>
        <p:grpSp>
          <p:nvGrpSpPr>
            <p:cNvPr id="3" name="קבוצה 2"/>
            <p:cNvGrpSpPr/>
            <p:nvPr/>
          </p:nvGrpSpPr>
          <p:grpSpPr>
            <a:xfrm>
              <a:off x="-199" y="1340768"/>
              <a:ext cx="8544272" cy="4366393"/>
              <a:chOff x="-199" y="1340768"/>
              <a:chExt cx="8544272" cy="4366393"/>
            </a:xfrm>
          </p:grpSpPr>
          <p:grpSp>
            <p:nvGrpSpPr>
              <p:cNvPr id="5" name="קבוצה 4">
                <a:extLst>
                  <a:ext uri="{FF2B5EF4-FFF2-40B4-BE49-F238E27FC236}">
                    <a16:creationId xmlns:a16="http://schemas.microsoft.com/office/drawing/2014/main" id="{610BEB43-CF83-4E54-B211-A24A349DF39F}"/>
                  </a:ext>
                </a:extLst>
              </p:cNvPr>
              <p:cNvGrpSpPr/>
              <p:nvPr/>
            </p:nvGrpSpPr>
            <p:grpSpPr>
              <a:xfrm>
                <a:off x="928981" y="1902024"/>
                <a:ext cx="7095222" cy="992842"/>
                <a:chOff x="931002" y="1902024"/>
                <a:chExt cx="7300620" cy="992842"/>
              </a:xfrm>
            </p:grpSpPr>
            <p:sp>
              <p:nvSpPr>
                <p:cNvPr id="24" name="Text Box 18">
                  <a:extLst>
                    <a:ext uri="{FF2B5EF4-FFF2-40B4-BE49-F238E27FC236}">
                      <a16:creationId xmlns:a16="http://schemas.microsoft.com/office/drawing/2014/main" id="{9924D4AA-29B8-4519-9BE6-F167D1F402FD}"/>
                    </a:ext>
                  </a:extLst>
                </p:cNvPr>
                <p:cNvSpPr txBox="1">
                  <a:spLocks noChangeArrowheads="1"/>
                </p:cNvSpPr>
                <p:nvPr/>
              </p:nvSpPr>
              <p:spPr bwMode="auto">
                <a:xfrm>
                  <a:off x="6766246" y="2117626"/>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0.1+</a:t>
                  </a:r>
                  <a:endParaRPr lang="en-US" sz="900" baseline="0" dirty="0">
                    <a:solidFill>
                      <a:srgbClr val="5E5E5E"/>
                    </a:solidFill>
                    <a:latin typeface="Arial" pitchFamily="34" charset="0"/>
                    <a:cs typeface="Arial" pitchFamily="34" charset="0"/>
                  </a:endParaRPr>
                </a:p>
              </p:txBody>
            </p:sp>
            <p:sp>
              <p:nvSpPr>
                <p:cNvPr id="25" name="Text Box 18">
                  <a:extLst>
                    <a:ext uri="{FF2B5EF4-FFF2-40B4-BE49-F238E27FC236}">
                      <a16:creationId xmlns:a16="http://schemas.microsoft.com/office/drawing/2014/main" id="{0C6A7973-2D93-4BE3-AD5E-47BCE779937A}"/>
                    </a:ext>
                  </a:extLst>
                </p:cNvPr>
                <p:cNvSpPr txBox="1">
                  <a:spLocks noChangeArrowheads="1"/>
                </p:cNvSpPr>
                <p:nvPr/>
              </p:nvSpPr>
              <p:spPr bwMode="auto">
                <a:xfrm>
                  <a:off x="7062616" y="2045617"/>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1.4+</a:t>
                  </a:r>
                  <a:endParaRPr lang="en-US" sz="900" baseline="0" dirty="0">
                    <a:solidFill>
                      <a:srgbClr val="5E5E5E"/>
                    </a:solidFill>
                    <a:latin typeface="Arial" pitchFamily="34" charset="0"/>
                    <a:cs typeface="Arial" pitchFamily="34" charset="0"/>
                  </a:endParaRPr>
                </a:p>
              </p:txBody>
            </p:sp>
            <p:sp>
              <p:nvSpPr>
                <p:cNvPr id="27" name="Text Box 18">
                  <a:extLst>
                    <a:ext uri="{FF2B5EF4-FFF2-40B4-BE49-F238E27FC236}">
                      <a16:creationId xmlns:a16="http://schemas.microsoft.com/office/drawing/2014/main" id="{466CCBEA-3224-46A8-AD98-6FE4A732C18D}"/>
                    </a:ext>
                  </a:extLst>
                </p:cNvPr>
                <p:cNvSpPr txBox="1">
                  <a:spLocks noChangeArrowheads="1"/>
                </p:cNvSpPr>
                <p:nvPr/>
              </p:nvSpPr>
              <p:spPr bwMode="auto">
                <a:xfrm>
                  <a:off x="6115892" y="2262064"/>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1.5+</a:t>
                  </a:r>
                  <a:endParaRPr lang="en-US" sz="900" baseline="0" dirty="0">
                    <a:solidFill>
                      <a:srgbClr val="5E5E5E"/>
                    </a:solidFill>
                    <a:latin typeface="Arial" pitchFamily="34" charset="0"/>
                    <a:cs typeface="Arial" pitchFamily="34" charset="0"/>
                  </a:endParaRPr>
                </a:p>
              </p:txBody>
            </p:sp>
            <p:sp>
              <p:nvSpPr>
                <p:cNvPr id="28" name="Text Box 18">
                  <a:extLst>
                    <a:ext uri="{FF2B5EF4-FFF2-40B4-BE49-F238E27FC236}">
                      <a16:creationId xmlns:a16="http://schemas.microsoft.com/office/drawing/2014/main" id="{B279BD6A-FE9F-4A2E-A520-95CF3B328CE0}"/>
                    </a:ext>
                  </a:extLst>
                </p:cNvPr>
                <p:cNvSpPr txBox="1">
                  <a:spLocks noChangeArrowheads="1"/>
                </p:cNvSpPr>
                <p:nvPr/>
              </p:nvSpPr>
              <p:spPr bwMode="auto">
                <a:xfrm>
                  <a:off x="5877137" y="2334072"/>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2.2+</a:t>
                  </a:r>
                  <a:endParaRPr lang="en-US" sz="900" baseline="0" dirty="0">
                    <a:solidFill>
                      <a:srgbClr val="5E5E5E"/>
                    </a:solidFill>
                    <a:latin typeface="Arial" pitchFamily="34" charset="0"/>
                    <a:cs typeface="Arial" pitchFamily="34" charset="0"/>
                  </a:endParaRPr>
                </a:p>
              </p:txBody>
            </p:sp>
            <p:sp>
              <p:nvSpPr>
                <p:cNvPr id="29" name="Text Box 18">
                  <a:extLst>
                    <a:ext uri="{FF2B5EF4-FFF2-40B4-BE49-F238E27FC236}">
                      <a16:creationId xmlns:a16="http://schemas.microsoft.com/office/drawing/2014/main" id="{7446A960-02BD-4EBE-A75E-0BF876F9ED10}"/>
                    </a:ext>
                  </a:extLst>
                </p:cNvPr>
                <p:cNvSpPr txBox="1">
                  <a:spLocks noChangeArrowheads="1"/>
                </p:cNvSpPr>
                <p:nvPr/>
              </p:nvSpPr>
              <p:spPr bwMode="auto">
                <a:xfrm>
                  <a:off x="5597244" y="2396827"/>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0.4+</a:t>
                  </a:r>
                  <a:endParaRPr lang="en-US" sz="900" baseline="0" dirty="0">
                    <a:solidFill>
                      <a:srgbClr val="5E5E5E"/>
                    </a:solidFill>
                    <a:latin typeface="Arial" pitchFamily="34" charset="0"/>
                    <a:cs typeface="Arial" pitchFamily="34" charset="0"/>
                  </a:endParaRPr>
                </a:p>
              </p:txBody>
            </p:sp>
            <p:sp>
              <p:nvSpPr>
                <p:cNvPr id="30" name="Text Box 18">
                  <a:extLst>
                    <a:ext uri="{FF2B5EF4-FFF2-40B4-BE49-F238E27FC236}">
                      <a16:creationId xmlns:a16="http://schemas.microsoft.com/office/drawing/2014/main" id="{3045E11A-FEED-43C9-AC5A-DB0D5CB57EFE}"/>
                    </a:ext>
                  </a:extLst>
                </p:cNvPr>
                <p:cNvSpPr txBox="1">
                  <a:spLocks noChangeArrowheads="1"/>
                </p:cNvSpPr>
                <p:nvPr/>
              </p:nvSpPr>
              <p:spPr bwMode="auto">
                <a:xfrm>
                  <a:off x="5300874" y="2450926"/>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1.0+</a:t>
                  </a:r>
                  <a:endParaRPr lang="en-US" sz="900" baseline="0" dirty="0">
                    <a:solidFill>
                      <a:srgbClr val="5E5E5E"/>
                    </a:solidFill>
                    <a:latin typeface="Arial" pitchFamily="34" charset="0"/>
                    <a:cs typeface="Arial" pitchFamily="34" charset="0"/>
                  </a:endParaRPr>
                </a:p>
              </p:txBody>
            </p:sp>
            <p:sp>
              <p:nvSpPr>
                <p:cNvPr id="31" name="Text Box 18">
                  <a:extLst>
                    <a:ext uri="{FF2B5EF4-FFF2-40B4-BE49-F238E27FC236}">
                      <a16:creationId xmlns:a16="http://schemas.microsoft.com/office/drawing/2014/main" id="{0801FFA0-0DE1-41EF-9E9B-A13A1E4F0006}"/>
                    </a:ext>
                  </a:extLst>
                </p:cNvPr>
                <p:cNvSpPr txBox="1">
                  <a:spLocks noChangeArrowheads="1"/>
                </p:cNvSpPr>
                <p:nvPr/>
              </p:nvSpPr>
              <p:spPr bwMode="auto">
                <a:xfrm>
                  <a:off x="4691656" y="2492896"/>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0.3+</a:t>
                  </a:r>
                  <a:endParaRPr lang="en-US" sz="900" baseline="0" dirty="0">
                    <a:solidFill>
                      <a:srgbClr val="5E5E5E"/>
                    </a:solidFill>
                    <a:latin typeface="Arial" pitchFamily="34" charset="0"/>
                    <a:cs typeface="Arial" pitchFamily="34" charset="0"/>
                  </a:endParaRPr>
                </a:p>
              </p:txBody>
            </p:sp>
            <p:sp>
              <p:nvSpPr>
                <p:cNvPr id="32" name="Text Box 18">
                  <a:extLst>
                    <a:ext uri="{FF2B5EF4-FFF2-40B4-BE49-F238E27FC236}">
                      <a16:creationId xmlns:a16="http://schemas.microsoft.com/office/drawing/2014/main" id="{89F41F39-43E3-48D9-86E1-48E1D29EAA8A}"/>
                    </a:ext>
                  </a:extLst>
                </p:cNvPr>
                <p:cNvSpPr txBox="1">
                  <a:spLocks noChangeArrowheads="1"/>
                </p:cNvSpPr>
                <p:nvPr/>
              </p:nvSpPr>
              <p:spPr bwMode="auto">
                <a:xfrm>
                  <a:off x="5004504" y="2492895"/>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0.8+</a:t>
                  </a:r>
                  <a:endParaRPr lang="en-US" sz="900" baseline="0" dirty="0">
                    <a:solidFill>
                      <a:srgbClr val="5E5E5E"/>
                    </a:solidFill>
                    <a:latin typeface="Arial" pitchFamily="34" charset="0"/>
                    <a:cs typeface="Arial" pitchFamily="34" charset="0"/>
                  </a:endParaRPr>
                </a:p>
              </p:txBody>
            </p:sp>
            <p:sp>
              <p:nvSpPr>
                <p:cNvPr id="33" name="Text Box 18">
                  <a:extLst>
                    <a:ext uri="{FF2B5EF4-FFF2-40B4-BE49-F238E27FC236}">
                      <a16:creationId xmlns:a16="http://schemas.microsoft.com/office/drawing/2014/main" id="{F39BCBB9-A5FB-40E6-96D2-016F7312CD9D}"/>
                    </a:ext>
                  </a:extLst>
                </p:cNvPr>
                <p:cNvSpPr txBox="1">
                  <a:spLocks noChangeArrowheads="1"/>
                </p:cNvSpPr>
                <p:nvPr/>
              </p:nvSpPr>
              <p:spPr bwMode="auto">
                <a:xfrm>
                  <a:off x="4173008" y="2420888"/>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0.6-</a:t>
                  </a:r>
                  <a:endParaRPr lang="en-US" sz="900" baseline="0" dirty="0">
                    <a:solidFill>
                      <a:srgbClr val="5E5E5E"/>
                    </a:solidFill>
                    <a:latin typeface="Arial" pitchFamily="34" charset="0"/>
                    <a:cs typeface="Arial" pitchFamily="34" charset="0"/>
                  </a:endParaRPr>
                </a:p>
              </p:txBody>
            </p:sp>
            <p:sp>
              <p:nvSpPr>
                <p:cNvPr id="34" name="Text Box 18">
                  <a:extLst>
                    <a:ext uri="{FF2B5EF4-FFF2-40B4-BE49-F238E27FC236}">
                      <a16:creationId xmlns:a16="http://schemas.microsoft.com/office/drawing/2014/main" id="{7513E3B6-4ABC-48AA-8682-7C6332369ADD}"/>
                    </a:ext>
                  </a:extLst>
                </p:cNvPr>
                <p:cNvSpPr txBox="1">
                  <a:spLocks noChangeArrowheads="1"/>
                </p:cNvSpPr>
                <p:nvPr/>
              </p:nvSpPr>
              <p:spPr bwMode="auto">
                <a:xfrm>
                  <a:off x="3802546" y="2420888"/>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1.0+</a:t>
                  </a:r>
                  <a:endParaRPr lang="en-US" sz="900" baseline="0" dirty="0">
                    <a:solidFill>
                      <a:srgbClr val="5E5E5E"/>
                    </a:solidFill>
                    <a:latin typeface="Arial" pitchFamily="34" charset="0"/>
                    <a:cs typeface="Arial" pitchFamily="34" charset="0"/>
                  </a:endParaRPr>
                </a:p>
              </p:txBody>
            </p:sp>
            <p:sp>
              <p:nvSpPr>
                <p:cNvPr id="35" name="Text Box 18">
                  <a:extLst>
                    <a:ext uri="{FF2B5EF4-FFF2-40B4-BE49-F238E27FC236}">
                      <a16:creationId xmlns:a16="http://schemas.microsoft.com/office/drawing/2014/main" id="{A955824E-85FF-4209-8A9A-9EAD0742867A}"/>
                    </a:ext>
                  </a:extLst>
                </p:cNvPr>
                <p:cNvSpPr txBox="1">
                  <a:spLocks noChangeArrowheads="1"/>
                </p:cNvSpPr>
                <p:nvPr/>
              </p:nvSpPr>
              <p:spPr bwMode="auto">
                <a:xfrm>
                  <a:off x="3522653" y="2512327"/>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5.5+</a:t>
                  </a:r>
                  <a:endParaRPr lang="en-US" sz="900" baseline="0" dirty="0">
                    <a:solidFill>
                      <a:srgbClr val="5E5E5E"/>
                    </a:solidFill>
                    <a:latin typeface="Arial" pitchFamily="34" charset="0"/>
                    <a:cs typeface="Arial" pitchFamily="34" charset="0"/>
                  </a:endParaRPr>
                </a:p>
              </p:txBody>
            </p:sp>
            <p:sp>
              <p:nvSpPr>
                <p:cNvPr id="36" name="Text Box 18">
                  <a:extLst>
                    <a:ext uri="{FF2B5EF4-FFF2-40B4-BE49-F238E27FC236}">
                      <a16:creationId xmlns:a16="http://schemas.microsoft.com/office/drawing/2014/main" id="{C8C3CF40-033E-4C1C-97BF-189A0B979AAA}"/>
                    </a:ext>
                  </a:extLst>
                </p:cNvPr>
                <p:cNvSpPr txBox="1">
                  <a:spLocks noChangeArrowheads="1"/>
                </p:cNvSpPr>
                <p:nvPr/>
              </p:nvSpPr>
              <p:spPr bwMode="auto">
                <a:xfrm>
                  <a:off x="3283898" y="2664034"/>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0.5-</a:t>
                  </a:r>
                  <a:endParaRPr lang="en-US" sz="900" baseline="0" dirty="0">
                    <a:solidFill>
                      <a:srgbClr val="5E5E5E"/>
                    </a:solidFill>
                    <a:latin typeface="Arial" pitchFamily="34" charset="0"/>
                    <a:cs typeface="Arial" pitchFamily="34" charset="0"/>
                  </a:endParaRPr>
                </a:p>
              </p:txBody>
            </p:sp>
            <p:sp>
              <p:nvSpPr>
                <p:cNvPr id="37" name="Text Box 18">
                  <a:extLst>
                    <a:ext uri="{FF2B5EF4-FFF2-40B4-BE49-F238E27FC236}">
                      <a16:creationId xmlns:a16="http://schemas.microsoft.com/office/drawing/2014/main" id="{DAD018CA-21FA-4DFA-96AE-5B8F25BA1037}"/>
                    </a:ext>
                  </a:extLst>
                </p:cNvPr>
                <p:cNvSpPr txBox="1">
                  <a:spLocks noChangeArrowheads="1"/>
                </p:cNvSpPr>
                <p:nvPr/>
              </p:nvSpPr>
              <p:spPr bwMode="auto">
                <a:xfrm>
                  <a:off x="3004005" y="2651720"/>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0.8-</a:t>
                  </a:r>
                  <a:endParaRPr lang="en-US" sz="900" baseline="0" dirty="0">
                    <a:solidFill>
                      <a:srgbClr val="5E5E5E"/>
                    </a:solidFill>
                    <a:latin typeface="Arial" pitchFamily="34" charset="0"/>
                    <a:cs typeface="Arial" pitchFamily="34" charset="0"/>
                  </a:endParaRPr>
                </a:p>
              </p:txBody>
            </p:sp>
            <p:sp>
              <p:nvSpPr>
                <p:cNvPr id="40" name="Text Box 18">
                  <a:extLst>
                    <a:ext uri="{FF2B5EF4-FFF2-40B4-BE49-F238E27FC236}">
                      <a16:creationId xmlns:a16="http://schemas.microsoft.com/office/drawing/2014/main" id="{F269CD1A-0875-4EB3-81E0-DA14BF5CE137}"/>
                    </a:ext>
                  </a:extLst>
                </p:cNvPr>
                <p:cNvSpPr txBox="1">
                  <a:spLocks noChangeArrowheads="1"/>
                </p:cNvSpPr>
                <p:nvPr/>
              </p:nvSpPr>
              <p:spPr bwMode="auto">
                <a:xfrm>
                  <a:off x="2633543" y="2635359"/>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0.6-</a:t>
                  </a:r>
                  <a:endParaRPr lang="en-US" sz="900" baseline="0" dirty="0">
                    <a:solidFill>
                      <a:srgbClr val="5E5E5E"/>
                    </a:solidFill>
                    <a:latin typeface="Arial" pitchFamily="34" charset="0"/>
                    <a:cs typeface="Arial" pitchFamily="34" charset="0"/>
                  </a:endParaRPr>
                </a:p>
              </p:txBody>
            </p:sp>
            <p:sp>
              <p:nvSpPr>
                <p:cNvPr id="41" name="Text Box 18">
                  <a:extLst>
                    <a:ext uri="{FF2B5EF4-FFF2-40B4-BE49-F238E27FC236}">
                      <a16:creationId xmlns:a16="http://schemas.microsoft.com/office/drawing/2014/main" id="{6188FBC3-C42E-4649-B624-C50ED6F1C678}"/>
                    </a:ext>
                  </a:extLst>
                </p:cNvPr>
                <p:cNvSpPr txBox="1">
                  <a:spLocks noChangeArrowheads="1"/>
                </p:cNvSpPr>
                <p:nvPr/>
              </p:nvSpPr>
              <p:spPr bwMode="auto">
                <a:xfrm>
                  <a:off x="2116482" y="2603774"/>
                  <a:ext cx="574675"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1.2-</a:t>
                  </a:r>
                  <a:endParaRPr lang="en-US" sz="900" baseline="0" dirty="0">
                    <a:solidFill>
                      <a:srgbClr val="5E5E5E"/>
                    </a:solidFill>
                    <a:latin typeface="Arial" pitchFamily="34" charset="0"/>
                    <a:cs typeface="Arial" pitchFamily="34" charset="0"/>
                  </a:endParaRPr>
                </a:p>
              </p:txBody>
            </p:sp>
            <p:sp>
              <p:nvSpPr>
                <p:cNvPr id="42" name="Text Box 18">
                  <a:extLst>
                    <a:ext uri="{FF2B5EF4-FFF2-40B4-BE49-F238E27FC236}">
                      <a16:creationId xmlns:a16="http://schemas.microsoft.com/office/drawing/2014/main" id="{F723B542-293C-4332-8FDD-C2558DACB1F7}"/>
                    </a:ext>
                  </a:extLst>
                </p:cNvPr>
                <p:cNvSpPr txBox="1">
                  <a:spLocks noChangeArrowheads="1"/>
                </p:cNvSpPr>
                <p:nvPr/>
              </p:nvSpPr>
              <p:spPr bwMode="auto">
                <a:xfrm>
                  <a:off x="1744432" y="2579712"/>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FFFFFF">
                          <a:lumMod val="50000"/>
                        </a:srgbClr>
                      </a:solidFill>
                      <a:latin typeface="Arial" pitchFamily="34" charset="0"/>
                      <a:cs typeface="Arial" pitchFamily="34" charset="0"/>
                    </a:rPr>
                    <a:t>0.4-</a:t>
                  </a:r>
                  <a:endParaRPr lang="en-US" sz="900" baseline="0" dirty="0">
                    <a:solidFill>
                      <a:srgbClr val="FFFFFF">
                        <a:lumMod val="50000"/>
                      </a:srgbClr>
                    </a:solidFill>
                    <a:latin typeface="Arial" pitchFamily="34" charset="0"/>
                    <a:cs typeface="Arial" pitchFamily="34" charset="0"/>
                  </a:endParaRPr>
                </a:p>
              </p:txBody>
            </p:sp>
            <p:sp>
              <p:nvSpPr>
                <p:cNvPr id="45" name="Text Box 18">
                  <a:extLst>
                    <a:ext uri="{FF2B5EF4-FFF2-40B4-BE49-F238E27FC236}">
                      <a16:creationId xmlns:a16="http://schemas.microsoft.com/office/drawing/2014/main" id="{5D0003F8-E1D7-4563-B2D9-F73BAE59EF3D}"/>
                    </a:ext>
                  </a:extLst>
                </p:cNvPr>
                <p:cNvSpPr txBox="1">
                  <a:spLocks noChangeArrowheads="1"/>
                </p:cNvSpPr>
                <p:nvPr/>
              </p:nvSpPr>
              <p:spPr bwMode="auto">
                <a:xfrm>
                  <a:off x="1505677" y="2532423"/>
                  <a:ext cx="577851"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1.0-</a:t>
                  </a:r>
                  <a:endParaRPr lang="en-US" sz="900" baseline="0" dirty="0">
                    <a:solidFill>
                      <a:srgbClr val="5E5E5E"/>
                    </a:solidFill>
                    <a:latin typeface="Arial" pitchFamily="34" charset="0"/>
                    <a:cs typeface="Arial" pitchFamily="34" charset="0"/>
                  </a:endParaRPr>
                </a:p>
              </p:txBody>
            </p:sp>
            <p:sp>
              <p:nvSpPr>
                <p:cNvPr id="46" name="Text Box 18">
                  <a:extLst>
                    <a:ext uri="{FF2B5EF4-FFF2-40B4-BE49-F238E27FC236}">
                      <a16:creationId xmlns:a16="http://schemas.microsoft.com/office/drawing/2014/main" id="{6702A71B-FC8A-40C3-81B0-8BBFD01E413A}"/>
                    </a:ext>
                  </a:extLst>
                </p:cNvPr>
                <p:cNvSpPr txBox="1">
                  <a:spLocks noChangeArrowheads="1"/>
                </p:cNvSpPr>
                <p:nvPr/>
              </p:nvSpPr>
              <p:spPr bwMode="auto">
                <a:xfrm>
                  <a:off x="1225784" y="2478532"/>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1.5-</a:t>
                  </a:r>
                  <a:endParaRPr lang="en-US" sz="900" baseline="0" dirty="0">
                    <a:solidFill>
                      <a:srgbClr val="5E5E5E"/>
                    </a:solidFill>
                    <a:latin typeface="Arial" pitchFamily="34" charset="0"/>
                    <a:cs typeface="Arial" pitchFamily="34" charset="0"/>
                  </a:endParaRPr>
                </a:p>
              </p:txBody>
            </p:sp>
            <p:sp>
              <p:nvSpPr>
                <p:cNvPr id="47" name="Text Box 18">
                  <a:extLst>
                    <a:ext uri="{FF2B5EF4-FFF2-40B4-BE49-F238E27FC236}">
                      <a16:creationId xmlns:a16="http://schemas.microsoft.com/office/drawing/2014/main" id="{7C109947-42F9-43C5-BA22-279ED85ACF47}"/>
                    </a:ext>
                  </a:extLst>
                </p:cNvPr>
                <p:cNvSpPr txBox="1">
                  <a:spLocks noChangeArrowheads="1"/>
                </p:cNvSpPr>
                <p:nvPr/>
              </p:nvSpPr>
              <p:spPr bwMode="auto">
                <a:xfrm>
                  <a:off x="931002" y="2394649"/>
                  <a:ext cx="574675"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1.3-</a:t>
                  </a:r>
                  <a:endParaRPr lang="en-US" sz="900" baseline="0" dirty="0">
                    <a:solidFill>
                      <a:srgbClr val="5E5E5E"/>
                    </a:solidFill>
                    <a:latin typeface="Arial" pitchFamily="34" charset="0"/>
                    <a:cs typeface="Arial" pitchFamily="34" charset="0"/>
                  </a:endParaRPr>
                </a:p>
              </p:txBody>
            </p:sp>
            <p:sp>
              <p:nvSpPr>
                <p:cNvPr id="48" name="Text Box 18">
                  <a:extLst>
                    <a:ext uri="{FF2B5EF4-FFF2-40B4-BE49-F238E27FC236}">
                      <a16:creationId xmlns:a16="http://schemas.microsoft.com/office/drawing/2014/main" id="{8E9EDCFC-8986-4CBE-A396-5719DA3BB6CA}"/>
                    </a:ext>
                  </a:extLst>
                </p:cNvPr>
                <p:cNvSpPr txBox="1">
                  <a:spLocks noChangeArrowheads="1"/>
                </p:cNvSpPr>
                <p:nvPr/>
              </p:nvSpPr>
              <p:spPr bwMode="auto">
                <a:xfrm>
                  <a:off x="7301371" y="1988840"/>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1.8+</a:t>
                  </a:r>
                  <a:endParaRPr lang="en-US" sz="900" baseline="0" dirty="0">
                    <a:solidFill>
                      <a:srgbClr val="5E5E5E"/>
                    </a:solidFill>
                    <a:latin typeface="Arial" pitchFamily="34" charset="0"/>
                    <a:cs typeface="Arial" pitchFamily="34" charset="0"/>
                  </a:endParaRPr>
                </a:p>
              </p:txBody>
            </p:sp>
            <p:sp>
              <p:nvSpPr>
                <p:cNvPr id="23" name="Text Box 18">
                  <a:extLst>
                    <a:ext uri="{FF2B5EF4-FFF2-40B4-BE49-F238E27FC236}">
                      <a16:creationId xmlns:a16="http://schemas.microsoft.com/office/drawing/2014/main" id="{592A747E-7F8A-4FE7-8C9E-26F12FF585F8}"/>
                    </a:ext>
                  </a:extLst>
                </p:cNvPr>
                <p:cNvSpPr txBox="1">
                  <a:spLocks noChangeArrowheads="1"/>
                </p:cNvSpPr>
                <p:nvPr/>
              </p:nvSpPr>
              <p:spPr bwMode="auto">
                <a:xfrm>
                  <a:off x="7655359" y="1902024"/>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1.4+</a:t>
                  </a:r>
                  <a:endParaRPr lang="en-US" sz="900" baseline="0" dirty="0">
                    <a:solidFill>
                      <a:srgbClr val="5E5E5E"/>
                    </a:solidFill>
                    <a:latin typeface="Arial" pitchFamily="34" charset="0"/>
                    <a:cs typeface="Arial" pitchFamily="34" charset="0"/>
                  </a:endParaRPr>
                </a:p>
              </p:txBody>
            </p:sp>
          </p:grpSp>
          <p:graphicFrame>
            <p:nvGraphicFramePr>
              <p:cNvPr id="18" name="תרשים 17" descr="שינוי גודל אוכלוסיית העיר באז שנת 1961." title="אוכלוסיית העיר לאורך זמן">
                <a:extLst>
                  <a:ext uri="{FF2B5EF4-FFF2-40B4-BE49-F238E27FC236}">
                    <a16:creationId xmlns:a16="http://schemas.microsoft.com/office/drawing/2014/main" id="{313DCC06-AF9E-4554-9CE4-E071D28C563B}"/>
                  </a:ext>
                </a:extLst>
              </p:cNvPr>
              <p:cNvGraphicFramePr/>
              <p:nvPr>
                <p:extLst>
                  <p:ext uri="{D42A27DB-BD31-4B8C-83A1-F6EECF244321}">
                    <p14:modId xmlns:p14="http://schemas.microsoft.com/office/powerpoint/2010/main" val="4280763728"/>
                  </p:ext>
                </p:extLst>
              </p:nvPr>
            </p:nvGraphicFramePr>
            <p:xfrm>
              <a:off x="-199" y="1340768"/>
              <a:ext cx="8544272" cy="4366393"/>
            </p:xfrm>
            <a:graphic>
              <a:graphicData uri="http://schemas.openxmlformats.org/drawingml/2006/chart">
                <c:chart xmlns:c="http://schemas.openxmlformats.org/drawingml/2006/chart" xmlns:r="http://schemas.openxmlformats.org/officeDocument/2006/relationships" r:id="rId5"/>
              </a:graphicData>
            </a:graphic>
          </p:graphicFrame>
        </p:grpSp>
        <p:cxnSp>
          <p:nvCxnSpPr>
            <p:cNvPr id="51" name="מחבר ישר 50">
              <a:extLst>
                <a:ext uri="{FF2B5EF4-FFF2-40B4-BE49-F238E27FC236}">
                  <a16:creationId xmlns:a16="http://schemas.microsoft.com/office/drawing/2014/main" id="{6C3E6501-C6E6-4ED6-A3AD-B60E3782C9E1}"/>
                </a:ext>
              </a:extLst>
            </p:cNvPr>
            <p:cNvCxnSpPr/>
            <p:nvPr/>
          </p:nvCxnSpPr>
          <p:spPr>
            <a:xfrm flipH="1" flipV="1">
              <a:off x="7583483" y="1702311"/>
              <a:ext cx="14808" cy="3178290"/>
            </a:xfrm>
            <a:prstGeom prst="line">
              <a:avLst/>
            </a:prstGeom>
            <a:ln w="19050" cap="sq">
              <a:solidFill>
                <a:schemeClr val="tx1">
                  <a:lumMod val="65000"/>
                  <a:lumOff val="3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824191" y="1844824"/>
              <a:ext cx="490727" cy="230832"/>
            </a:xfrm>
            <a:prstGeom prst="rect">
              <a:avLst/>
            </a:prstGeom>
          </p:spPr>
          <p:txBody>
            <a:bodyPr wrap="square" rtlCol="1">
              <a:spAutoFit/>
            </a:bodyPr>
            <a:lstStyle/>
            <a:p>
              <a:pPr algn="l"/>
              <a:r>
                <a:rPr lang="he-IL" sz="900" dirty="0" smtClean="0">
                  <a:solidFill>
                    <a:schemeClr val="tx1">
                      <a:lumMod val="50000"/>
                      <a:lumOff val="50000"/>
                    </a:schemeClr>
                  </a:solidFill>
                </a:rPr>
                <a:t>1.2+</a:t>
              </a:r>
              <a:endParaRPr lang="he-IL" sz="900" dirty="0">
                <a:solidFill>
                  <a:schemeClr val="tx1">
                    <a:lumMod val="50000"/>
                    <a:lumOff val="50000"/>
                  </a:schemeClr>
                </a:solidFill>
              </a:endParaRPr>
            </a:p>
          </p:txBody>
        </p:sp>
        <p:sp>
          <p:nvSpPr>
            <p:cNvPr id="52" name="TextBox 51"/>
            <p:cNvSpPr txBox="1"/>
            <p:nvPr/>
          </p:nvSpPr>
          <p:spPr>
            <a:xfrm>
              <a:off x="8112223" y="1772816"/>
              <a:ext cx="490727" cy="230832"/>
            </a:xfrm>
            <a:prstGeom prst="rect">
              <a:avLst/>
            </a:prstGeom>
          </p:spPr>
          <p:txBody>
            <a:bodyPr wrap="square" rtlCol="1">
              <a:spAutoFit/>
            </a:bodyPr>
            <a:lstStyle/>
            <a:p>
              <a:pPr algn="l"/>
              <a:r>
                <a:rPr lang="he-IL" sz="900" dirty="0" smtClean="0">
                  <a:solidFill>
                    <a:schemeClr val="tx1">
                      <a:lumMod val="50000"/>
                      <a:lumOff val="50000"/>
                    </a:schemeClr>
                  </a:solidFill>
                </a:rPr>
                <a:t>2.0+</a:t>
              </a:r>
              <a:endParaRPr lang="he-IL" sz="900" dirty="0">
                <a:solidFill>
                  <a:schemeClr val="tx1">
                    <a:lumMod val="50000"/>
                    <a:lumOff val="50000"/>
                  </a:schemeClr>
                </a:solidFill>
              </a:endParaRPr>
            </a:p>
          </p:txBody>
        </p:sp>
      </p:grpSp>
    </p:spTree>
    <p:extLst>
      <p:ext uri="{BB962C8B-B14F-4D97-AF65-F5344CB8AC3E}">
        <p14:creationId xmlns:p14="http://schemas.microsoft.com/office/powerpoint/2010/main" val="1078896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id="{47B24AD5-6A17-405C-BF23-DB5F069B69DE}"/>
              </a:ext>
            </a:extLst>
          </p:cNvPr>
          <p:cNvPicPr>
            <a:picLocks/>
          </p:cNvPicPr>
          <p:nvPr/>
        </p:nvPicPr>
        <p:blipFill>
          <a:blip r:embed="rId3"/>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id="{21F22E9F-1504-4152-9B10-6DCAA5D792FD}"/>
              </a:ext>
            </a:extLst>
          </p:cNvPr>
          <p:cNvSpPr txBox="1">
            <a:spLocks/>
          </p:cNvSpPr>
          <p:nvPr/>
        </p:nvSpPr>
        <p:spPr>
          <a:xfrm>
            <a:off x="47331" y="434628"/>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548505" y="260649"/>
            <a:ext cx="10020769" cy="503739"/>
          </a:xfrm>
        </p:spPr>
        <p:txBody>
          <a:bodyPr/>
          <a:lstStyle/>
          <a:p>
            <a:r>
              <a:rPr lang="he-IL" sz="3200" dirty="0">
                <a:solidFill>
                  <a:srgbClr val="5E5E5E"/>
                </a:solidFill>
                <a:ea typeface="+mn-ea"/>
                <a:cs typeface="Blender" pitchFamily="18" charset="-79"/>
              </a:rPr>
              <a:t>הוצאות </a:t>
            </a:r>
            <a:r>
              <a:rPr lang="he-IL" sz="3200" dirty="0" smtClean="0">
                <a:solidFill>
                  <a:srgbClr val="5E5E5E"/>
                </a:solidFill>
                <a:ea typeface="+mn-ea"/>
                <a:cs typeface="Blender" pitchFamily="18" charset="-79"/>
              </a:rPr>
              <a:t>של </a:t>
            </a:r>
            <a:r>
              <a:rPr lang="he-IL" sz="3200" dirty="0">
                <a:solidFill>
                  <a:srgbClr val="5E5E5E"/>
                </a:solidFill>
                <a:ea typeface="+mn-ea"/>
                <a:cs typeface="Blender" pitchFamily="18" charset="-79"/>
              </a:rPr>
              <a:t>משקי </a:t>
            </a:r>
            <a:r>
              <a:rPr lang="he-IL" sz="3200" dirty="0" smtClean="0">
                <a:solidFill>
                  <a:srgbClr val="5E5E5E"/>
                </a:solidFill>
                <a:ea typeface="+mn-ea"/>
                <a:cs typeface="Blender" pitchFamily="18" charset="-79"/>
              </a:rPr>
              <a:t>בית</a:t>
            </a:r>
            <a:r>
              <a:rPr lang="he-IL" sz="3200" dirty="0">
                <a:solidFill>
                  <a:srgbClr val="5E5E5E"/>
                </a:solidFill>
                <a:ea typeface="+mn-ea"/>
                <a:cs typeface="Blender" pitchFamily="18" charset="-79"/>
              </a:rPr>
              <a:t/>
            </a:r>
            <a:br>
              <a:rPr lang="he-IL" sz="3200" dirty="0">
                <a:solidFill>
                  <a:srgbClr val="5E5E5E"/>
                </a:solidFill>
                <a:ea typeface="+mn-ea"/>
                <a:cs typeface="Blender" pitchFamily="18" charset="-79"/>
              </a:rPr>
            </a:br>
            <a:r>
              <a:rPr lang="he-IL" sz="2400" dirty="0" smtClean="0">
                <a:solidFill>
                  <a:srgbClr val="5E5E5E"/>
                </a:solidFill>
                <a:ea typeface="+mn-ea"/>
                <a:cs typeface="Blender" pitchFamily="18" charset="-79"/>
              </a:rPr>
              <a:t>(2018)</a:t>
            </a:r>
            <a:endParaRPr lang="he-IL" sz="2400" dirty="0">
              <a:solidFill>
                <a:srgbClr val="5E5E5E"/>
              </a:solidFill>
              <a:ea typeface="+mn-ea"/>
              <a:cs typeface="Blender" pitchFamily="18" charset="-79"/>
            </a:endParaRPr>
          </a:p>
        </p:txBody>
      </p:sp>
      <p:sp>
        <p:nvSpPr>
          <p:cNvPr id="11" name="מציין מיקום תוכן 3"/>
          <p:cNvSpPr>
            <a:spLocks noGrp="1"/>
          </p:cNvSpPr>
          <p:nvPr>
            <p:ph sz="quarter" idx="14"/>
          </p:nvPr>
        </p:nvSpPr>
        <p:spPr>
          <a:xfrm>
            <a:off x="8832304" y="2997770"/>
            <a:ext cx="3100862" cy="1511350"/>
          </a:xfrm>
        </p:spPr>
        <p:txBody>
          <a:bodyPr/>
          <a:lstStyle/>
          <a:p>
            <a:pPr algn="just"/>
            <a:r>
              <a:rPr lang="he-IL" sz="2000" dirty="0">
                <a:solidFill>
                  <a:schemeClr val="bg1"/>
                </a:solidFill>
                <a:cs typeface="Blender" pitchFamily="18" charset="-79"/>
              </a:rPr>
              <a:t>ההוצאה הכוללת לתצרוכת לנפש סטנדרטית* בתל-אביב-יפו גבוהה </a:t>
            </a:r>
            <a:r>
              <a:rPr lang="he-IL" sz="2000" dirty="0" smtClean="0">
                <a:solidFill>
                  <a:schemeClr val="bg1"/>
                </a:solidFill>
                <a:cs typeface="Blender" pitchFamily="18" charset="-79"/>
              </a:rPr>
              <a:t>פי כ-1.5 </a:t>
            </a:r>
            <a:r>
              <a:rPr lang="he-IL" sz="2000" dirty="0">
                <a:solidFill>
                  <a:schemeClr val="bg1"/>
                </a:solidFill>
                <a:cs typeface="Blender" pitchFamily="18" charset="-79"/>
              </a:rPr>
              <a:t>מהנתון המקביל </a:t>
            </a:r>
            <a:r>
              <a:rPr lang="he-IL" sz="2000" dirty="0" smtClean="0">
                <a:solidFill>
                  <a:schemeClr val="bg1"/>
                </a:solidFill>
                <a:cs typeface="Blender" pitchFamily="18" charset="-79"/>
              </a:rPr>
              <a:t>בישראל</a:t>
            </a:r>
            <a:r>
              <a:rPr lang="he-IL" sz="2000" dirty="0">
                <a:solidFill>
                  <a:schemeClr val="bg1"/>
                </a:solidFill>
                <a:cs typeface="Blender" pitchFamily="18" charset="-79"/>
              </a:rPr>
              <a:t>.</a:t>
            </a:r>
          </a:p>
          <a:p>
            <a:pPr algn="just"/>
            <a:endParaRPr lang="he-IL" dirty="0"/>
          </a:p>
        </p:txBody>
      </p:sp>
      <p:graphicFrame>
        <p:nvGraphicFramePr>
          <p:cNvPr id="13" name="מציין מיקום של טבלה 7" title="הוצאות כספיות של משקי בית בשלוש הערים הגדולות ובישראל"/>
          <p:cNvGraphicFramePr>
            <a:graphicFrameLocks/>
          </p:cNvGraphicFramePr>
          <p:nvPr>
            <p:extLst>
              <p:ext uri="{D42A27DB-BD31-4B8C-83A1-F6EECF244321}">
                <p14:modId xmlns:p14="http://schemas.microsoft.com/office/powerpoint/2010/main" val="1501791141"/>
              </p:ext>
            </p:extLst>
          </p:nvPr>
        </p:nvGraphicFramePr>
        <p:xfrm>
          <a:off x="307815" y="2204864"/>
          <a:ext cx="8150620" cy="2680262"/>
        </p:xfrm>
        <a:graphic>
          <a:graphicData uri="http://schemas.openxmlformats.org/drawingml/2006/table">
            <a:tbl>
              <a:tblPr rtl="1" firstRow="1" bandRow="1">
                <a:tableStyleId>{073A0DAA-6AF3-43AB-8588-CEC1D06C72B9}</a:tableStyleId>
              </a:tblPr>
              <a:tblGrid>
                <a:gridCol w="2772000">
                  <a:extLst>
                    <a:ext uri="{9D8B030D-6E8A-4147-A177-3AD203B41FA5}">
                      <a16:colId xmlns:a16="http://schemas.microsoft.com/office/drawing/2014/main" val="20000"/>
                    </a:ext>
                  </a:extLst>
                </a:gridCol>
                <a:gridCol w="1344655">
                  <a:extLst>
                    <a:ext uri="{9D8B030D-6E8A-4147-A177-3AD203B41FA5}">
                      <a16:colId xmlns:a16="http://schemas.microsoft.com/office/drawing/2014/main" val="20001"/>
                    </a:ext>
                  </a:extLst>
                </a:gridCol>
                <a:gridCol w="1344655">
                  <a:extLst>
                    <a:ext uri="{9D8B030D-6E8A-4147-A177-3AD203B41FA5}">
                      <a16:colId xmlns:a16="http://schemas.microsoft.com/office/drawing/2014/main" val="20002"/>
                    </a:ext>
                  </a:extLst>
                </a:gridCol>
                <a:gridCol w="1344655">
                  <a:extLst>
                    <a:ext uri="{9D8B030D-6E8A-4147-A177-3AD203B41FA5}">
                      <a16:colId xmlns:a16="http://schemas.microsoft.com/office/drawing/2014/main" val="20003"/>
                    </a:ext>
                  </a:extLst>
                </a:gridCol>
                <a:gridCol w="1344655">
                  <a:extLst>
                    <a:ext uri="{9D8B030D-6E8A-4147-A177-3AD203B41FA5}">
                      <a16:colId xmlns:a16="http://schemas.microsoft.com/office/drawing/2014/main" val="20004"/>
                    </a:ext>
                  </a:extLst>
                </a:gridCol>
              </a:tblGrid>
              <a:tr h="832709">
                <a:tc>
                  <a:txBody>
                    <a:bodyPr/>
                    <a:lstStyle/>
                    <a:p>
                      <a:pPr algn="ctr" rtl="1"/>
                      <a:endParaRPr lang="he-IL" dirty="0"/>
                    </a:p>
                  </a:txBody>
                  <a:tcPr anchor="ctr">
                    <a:noFill/>
                  </a:tcPr>
                </a:tc>
                <a:tc>
                  <a:txBody>
                    <a:bodyPr/>
                    <a:lstStyle/>
                    <a:p>
                      <a:pPr algn="ctr" rtl="1"/>
                      <a:r>
                        <a:rPr lang="he-IL" b="1" dirty="0"/>
                        <a:t>תל-אביב-יפו</a:t>
                      </a:r>
                    </a:p>
                  </a:txBody>
                  <a:tcPr anchor="ctr">
                    <a:solidFill>
                      <a:srgbClr val="C85100"/>
                    </a:solidFill>
                  </a:tcPr>
                </a:tc>
                <a:tc>
                  <a:txBody>
                    <a:bodyPr/>
                    <a:lstStyle/>
                    <a:p>
                      <a:pPr algn="ctr" rtl="1"/>
                      <a:r>
                        <a:rPr lang="he-IL" b="1" dirty="0"/>
                        <a:t>ירושלים</a:t>
                      </a:r>
                    </a:p>
                  </a:txBody>
                  <a:tcPr anchor="ctr">
                    <a:solidFill>
                      <a:srgbClr val="1C6B75"/>
                    </a:solidFill>
                  </a:tcPr>
                </a:tc>
                <a:tc>
                  <a:txBody>
                    <a:bodyPr/>
                    <a:lstStyle/>
                    <a:p>
                      <a:pPr algn="ctr" rtl="1"/>
                      <a:r>
                        <a:rPr lang="he-IL" b="1" dirty="0"/>
                        <a:t>חיפה</a:t>
                      </a:r>
                    </a:p>
                  </a:txBody>
                  <a:tcPr anchor="ctr">
                    <a:solidFill>
                      <a:srgbClr val="5B2E76"/>
                    </a:solidFill>
                  </a:tcPr>
                </a:tc>
                <a:tc>
                  <a:txBody>
                    <a:bodyPr/>
                    <a:lstStyle/>
                    <a:p>
                      <a:pPr algn="ctr" rtl="1"/>
                      <a:r>
                        <a:rPr lang="he-IL" b="1" dirty="0"/>
                        <a:t>ישראל</a:t>
                      </a:r>
                    </a:p>
                  </a:txBody>
                  <a:tcPr anchor="ctr">
                    <a:solidFill>
                      <a:srgbClr val="5E5E5E"/>
                    </a:solidFill>
                  </a:tcPr>
                </a:tc>
                <a:extLst>
                  <a:ext uri="{0D108BD9-81ED-4DB2-BD59-A6C34878D82A}">
                    <a16:rowId xmlns:a16="http://schemas.microsoft.com/office/drawing/2014/main" val="10000"/>
                  </a:ext>
                </a:extLst>
              </a:tr>
              <a:tr h="893126">
                <a:tc>
                  <a:txBody>
                    <a:bodyPr/>
                    <a:lstStyle/>
                    <a:p>
                      <a:pPr algn="r" rtl="1"/>
                      <a:r>
                        <a:rPr lang="he-IL" sz="1600" b="1" strike="noStrike" dirty="0"/>
                        <a:t>הוצאה חודשית כוללת לתצרוכת למשק בית (ש"ח)</a:t>
                      </a:r>
                    </a:p>
                    <a:p>
                      <a:pPr algn="r" rtl="1">
                        <a:spcBef>
                          <a:spcPct val="50000"/>
                        </a:spcBef>
                        <a:buFontTx/>
                        <a:buNone/>
                      </a:pPr>
                      <a:r>
                        <a:rPr lang="he-IL" altLang="he-IL" sz="1200" b="1" kern="1200" dirty="0">
                          <a:solidFill>
                            <a:srgbClr val="5E5E5E"/>
                          </a:solidFill>
                          <a:latin typeface="+mn-lt"/>
                          <a:ea typeface="+mn-ea"/>
                          <a:cs typeface="+mn-cs"/>
                        </a:rPr>
                        <a:t>(ביחס לכלל ישראל =</a:t>
                      </a:r>
                      <a:r>
                        <a:rPr lang="he-IL" altLang="he-IL" sz="1200" b="1" kern="1200" baseline="0" dirty="0">
                          <a:solidFill>
                            <a:srgbClr val="5E5E5E"/>
                          </a:solidFill>
                          <a:latin typeface="+mn-lt"/>
                          <a:ea typeface="+mn-ea"/>
                          <a:cs typeface="+mn-cs"/>
                        </a:rPr>
                        <a:t> 100%)</a:t>
                      </a:r>
                      <a:endParaRPr lang="en-US" altLang="he-IL" sz="1200" b="1"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18,844</a:t>
                      </a:r>
                      <a:r>
                        <a:rPr lang="en-US" altLang="he-IL" sz="1800" strike="noStrike" kern="1200" dirty="0" smtClean="0">
                          <a:solidFill>
                            <a:schemeClr val="tx1"/>
                          </a:solidFill>
                          <a:latin typeface="+mn-lt"/>
                          <a:ea typeface="+mn-ea"/>
                          <a:cs typeface="+mn-cs"/>
                        </a:rPr>
                        <a:t> </a:t>
                      </a:r>
                      <a:endParaRPr lang="he-IL" altLang="he-IL" sz="1800" strike="noStrike" kern="1200" dirty="0">
                        <a:solidFill>
                          <a:schemeClr val="tx1"/>
                        </a:solidFill>
                        <a:latin typeface="+mn-lt"/>
                        <a:ea typeface="+mn-ea"/>
                        <a:cs typeface="+mn-cs"/>
                      </a:endParaRPr>
                    </a:p>
                    <a:p>
                      <a:pPr algn="ctr" rtl="1"/>
                      <a:endParaRPr lang="he-IL" sz="1400" strike="noStrike" kern="1200" dirty="0">
                        <a:solidFill>
                          <a:schemeClr val="bg1"/>
                        </a:solidFill>
                        <a:latin typeface="+mn-lt"/>
                        <a:ea typeface="+mn-ea"/>
                        <a:cs typeface="+mn-cs"/>
                      </a:endParaRPr>
                    </a:p>
                    <a:p>
                      <a:pPr algn="ctr" rtl="1"/>
                      <a:r>
                        <a:rPr lang="he-IL" sz="1400" b="0" strike="noStrike" kern="1200" dirty="0">
                          <a:solidFill>
                            <a:srgbClr val="5E5E5E"/>
                          </a:solidFill>
                          <a:latin typeface="+mn-lt"/>
                          <a:ea typeface="+mn-ea"/>
                          <a:cs typeface="+mn-cs"/>
                        </a:rPr>
                        <a:t>(</a:t>
                      </a:r>
                      <a:r>
                        <a:rPr lang="he-IL" sz="1400" b="0" strike="noStrike" kern="1200" dirty="0" smtClean="0">
                          <a:solidFill>
                            <a:srgbClr val="5E5E5E"/>
                          </a:solidFill>
                          <a:latin typeface="+mn-lt"/>
                          <a:ea typeface="+mn-ea"/>
                          <a:cs typeface="+mn-cs"/>
                        </a:rPr>
                        <a:t>114%)</a:t>
                      </a:r>
                      <a:endParaRPr lang="he-IL" sz="1400" b="0" strike="noStrike"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14,808</a:t>
                      </a:r>
                      <a:endParaRPr lang="he-IL" altLang="he-IL" sz="1800" strike="noStrike" kern="1200" dirty="0">
                        <a:solidFill>
                          <a:schemeClr val="tx1"/>
                        </a:solidFill>
                        <a:latin typeface="+mn-lt"/>
                        <a:ea typeface="+mn-ea"/>
                        <a:cs typeface="+mn-cs"/>
                      </a:endParaRPr>
                    </a:p>
                    <a:p>
                      <a:pPr algn="ctr" rtl="1"/>
                      <a:endParaRPr lang="he-IL" sz="1400" strike="noStrike" kern="1200" dirty="0">
                        <a:solidFill>
                          <a:schemeClr val="bg1"/>
                        </a:solidFill>
                        <a:latin typeface="+mn-lt"/>
                        <a:ea typeface="+mn-ea"/>
                        <a:cs typeface="+mn-cs"/>
                      </a:endParaRPr>
                    </a:p>
                    <a:p>
                      <a:pPr algn="ctr" rtl="1"/>
                      <a:r>
                        <a:rPr lang="he-IL" sz="1400" b="0" strike="noStrike" kern="1200" dirty="0" smtClean="0">
                          <a:solidFill>
                            <a:srgbClr val="5E5E5E"/>
                          </a:solidFill>
                          <a:latin typeface="+mn-lt"/>
                          <a:ea typeface="+mn-ea"/>
                          <a:cs typeface="+mn-cs"/>
                        </a:rPr>
                        <a:t>(90%)</a:t>
                      </a:r>
                      <a:endParaRPr lang="he-IL" sz="1400" b="0" strike="noStrike"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14,727</a:t>
                      </a:r>
                      <a:endParaRPr lang="he-IL" altLang="he-IL" sz="1800" strike="noStrike" kern="1200" dirty="0">
                        <a:solidFill>
                          <a:schemeClr val="tx1"/>
                        </a:solidFill>
                        <a:latin typeface="+mn-lt"/>
                        <a:ea typeface="+mn-ea"/>
                        <a:cs typeface="+mn-cs"/>
                      </a:endParaRPr>
                    </a:p>
                    <a:p>
                      <a:pPr algn="ctr" rtl="1"/>
                      <a:endParaRPr lang="he-IL" sz="1400" b="0" strike="noStrike" kern="1200" dirty="0">
                        <a:solidFill>
                          <a:schemeClr val="bg1"/>
                        </a:solidFill>
                        <a:latin typeface="+mn-lt"/>
                        <a:ea typeface="+mn-ea"/>
                        <a:cs typeface="+mn-cs"/>
                      </a:endParaRPr>
                    </a:p>
                    <a:p>
                      <a:pPr algn="ctr" rtl="1"/>
                      <a:r>
                        <a:rPr lang="he-IL" sz="1400" b="0" strike="noStrike" kern="1200" dirty="0" smtClean="0">
                          <a:solidFill>
                            <a:srgbClr val="5E5E5E"/>
                          </a:solidFill>
                          <a:latin typeface="+mn-lt"/>
                          <a:ea typeface="+mn-ea"/>
                          <a:cs typeface="+mn-cs"/>
                        </a:rPr>
                        <a:t>(89%)</a:t>
                      </a:r>
                      <a:endParaRPr lang="he-IL" sz="1400" b="0" strike="noStrike"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16,475</a:t>
                      </a:r>
                      <a:endParaRPr lang="he-IL" sz="1800" strike="noStrike" kern="1200" dirty="0">
                        <a:solidFill>
                          <a:schemeClr val="tx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10001"/>
                  </a:ext>
                </a:extLst>
              </a:tr>
              <a:tr h="954427">
                <a:tc>
                  <a:txBody>
                    <a:bodyPr/>
                    <a:lstStyle/>
                    <a:p>
                      <a:pPr algn="r" rtl="1"/>
                      <a:r>
                        <a:rPr lang="he-IL" altLang="he-IL" sz="1600" b="1" kern="1200" dirty="0">
                          <a:solidFill>
                            <a:schemeClr val="dk1"/>
                          </a:solidFill>
                          <a:latin typeface="+mn-lt"/>
                          <a:ea typeface="+mn-ea"/>
                          <a:cs typeface="+mn-cs"/>
                        </a:rPr>
                        <a:t>הוצאה חודשית כוללת לתצרוכת לנפש </a:t>
                      </a:r>
                      <a:r>
                        <a:rPr lang="he-IL" altLang="he-IL" sz="1600" b="1" kern="1200" dirty="0" smtClean="0">
                          <a:solidFill>
                            <a:schemeClr val="dk1"/>
                          </a:solidFill>
                          <a:latin typeface="+mn-lt"/>
                          <a:ea typeface="+mn-ea"/>
                          <a:cs typeface="+mn-cs"/>
                        </a:rPr>
                        <a:t>סטנדרטית* </a:t>
                      </a:r>
                      <a:r>
                        <a:rPr lang="he-IL" sz="1600" b="1" dirty="0"/>
                        <a:t>(ש"ח</a:t>
                      </a:r>
                      <a:r>
                        <a:rPr lang="he-IL" sz="1600" b="1" dirty="0" smtClean="0"/>
                        <a:t>)</a:t>
                      </a:r>
                      <a:endParaRPr lang="he-IL" sz="1600" b="1" dirty="0"/>
                    </a:p>
                    <a:p>
                      <a:pPr algn="r" rtl="1">
                        <a:spcBef>
                          <a:spcPct val="50000"/>
                        </a:spcBef>
                        <a:buFontTx/>
                        <a:buNone/>
                      </a:pPr>
                      <a:r>
                        <a:rPr lang="he-IL" altLang="he-IL" sz="1200" b="1" kern="1200" dirty="0">
                          <a:solidFill>
                            <a:srgbClr val="5E5E5E"/>
                          </a:solidFill>
                          <a:latin typeface="+mn-lt"/>
                          <a:ea typeface="+mn-ea"/>
                          <a:cs typeface="+mn-cs"/>
                        </a:rPr>
                        <a:t>(ביחס לכלל ישראל =</a:t>
                      </a:r>
                      <a:r>
                        <a:rPr lang="he-IL" altLang="he-IL" sz="1200" b="1" kern="1200" baseline="0" dirty="0">
                          <a:solidFill>
                            <a:srgbClr val="5E5E5E"/>
                          </a:solidFill>
                          <a:latin typeface="+mn-lt"/>
                          <a:ea typeface="+mn-ea"/>
                          <a:cs typeface="+mn-cs"/>
                        </a:rPr>
                        <a:t> 100%)</a:t>
                      </a:r>
                      <a:endParaRPr lang="en-US" altLang="he-IL" sz="1200" b="1"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9,188</a:t>
                      </a:r>
                    </a:p>
                    <a:p>
                      <a:pPr algn="ctr" rtl="1"/>
                      <a:endParaRPr lang="he-IL" sz="1800" strike="sngStrike" kern="1200" dirty="0">
                        <a:solidFill>
                          <a:schemeClr val="tx1"/>
                        </a:solidFill>
                        <a:latin typeface="+mn-lt"/>
                        <a:ea typeface="+mn-ea"/>
                        <a:cs typeface="+mn-cs"/>
                      </a:endParaRPr>
                    </a:p>
                    <a:p>
                      <a:pPr algn="ctr" rtl="1"/>
                      <a:r>
                        <a:rPr lang="he-IL" sz="1400" b="0" strike="noStrike" kern="1200" dirty="0" smtClean="0">
                          <a:solidFill>
                            <a:srgbClr val="5E5E5E"/>
                          </a:solidFill>
                          <a:latin typeface="+mn-lt"/>
                          <a:ea typeface="+mn-ea"/>
                          <a:cs typeface="+mn-cs"/>
                        </a:rPr>
                        <a:t>(151%)</a:t>
                      </a:r>
                      <a:endParaRPr lang="he-IL" sz="1400" b="0" strike="noStrike"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4,901</a:t>
                      </a:r>
                    </a:p>
                    <a:p>
                      <a:pPr algn="ctr" rtl="1"/>
                      <a:endParaRPr lang="he-IL" altLang="he-IL" sz="1800" strike="sngStrike" kern="1200" dirty="0">
                        <a:solidFill>
                          <a:schemeClr val="tx1"/>
                        </a:solidFill>
                        <a:latin typeface="+mn-lt"/>
                        <a:ea typeface="+mn-ea"/>
                        <a:cs typeface="+mn-cs"/>
                      </a:endParaRPr>
                    </a:p>
                    <a:p>
                      <a:pPr algn="ctr" rtl="1"/>
                      <a:r>
                        <a:rPr lang="he-IL" sz="1400" b="0" strike="noStrike" kern="1200" dirty="0" smtClean="0">
                          <a:solidFill>
                            <a:srgbClr val="5E5E5E"/>
                          </a:solidFill>
                          <a:latin typeface="+mn-lt"/>
                          <a:ea typeface="+mn-ea"/>
                          <a:cs typeface="+mn-cs"/>
                        </a:rPr>
                        <a:t>(80%)</a:t>
                      </a:r>
                      <a:endParaRPr lang="he-IL" sz="1400" b="0" strike="noStrike"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6,718</a:t>
                      </a:r>
                    </a:p>
                    <a:p>
                      <a:pPr algn="ctr" rtl="1"/>
                      <a:endParaRPr lang="he-IL" altLang="he-IL" sz="1800" strike="sngStrike" kern="1200" dirty="0">
                        <a:solidFill>
                          <a:schemeClr val="tx1"/>
                        </a:solidFill>
                        <a:latin typeface="+mn-lt"/>
                        <a:ea typeface="+mn-ea"/>
                        <a:cs typeface="+mn-cs"/>
                      </a:endParaRPr>
                    </a:p>
                    <a:p>
                      <a:pPr algn="ctr" rtl="1"/>
                      <a:r>
                        <a:rPr lang="he-IL" sz="1400" b="0" strike="noStrike" kern="1200" dirty="0" smtClean="0">
                          <a:solidFill>
                            <a:srgbClr val="5E5E5E"/>
                          </a:solidFill>
                          <a:effectLst/>
                          <a:latin typeface="+mn-lt"/>
                          <a:ea typeface="+mn-ea"/>
                          <a:cs typeface="+mn-cs"/>
                        </a:rPr>
                        <a:t>(110%)</a:t>
                      </a:r>
                      <a:endParaRPr lang="he-IL" sz="1400" b="0" strike="noStrike" kern="1200" dirty="0">
                        <a:solidFill>
                          <a:srgbClr val="5E5E5E"/>
                        </a:solidFill>
                        <a:effectLst/>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6,098</a:t>
                      </a:r>
                      <a:endParaRPr lang="he-IL" altLang="he-IL" sz="1800" strike="noStrike" kern="1200" dirty="0">
                        <a:solidFill>
                          <a:schemeClr val="tx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10002"/>
                  </a:ext>
                </a:extLst>
              </a:tr>
            </a:tbl>
          </a:graphicData>
        </a:graphic>
      </p:graphicFrame>
      <p:sp>
        <p:nvSpPr>
          <p:cNvPr id="18" name="מלבן 17"/>
          <p:cNvSpPr/>
          <p:nvPr/>
        </p:nvSpPr>
        <p:spPr>
          <a:xfrm>
            <a:off x="258328" y="5013190"/>
            <a:ext cx="8285951" cy="830997"/>
          </a:xfrm>
          <a:prstGeom prst="rect">
            <a:avLst/>
          </a:prstGeom>
        </p:spPr>
        <p:txBody>
          <a:bodyPr wrap="square">
            <a:spAutoFit/>
          </a:bodyPr>
          <a:lstStyle/>
          <a:p>
            <a:pPr marL="180975" indent="-138113" algn="just"/>
            <a:r>
              <a:rPr lang="he-IL" altLang="he-IL" sz="1200" dirty="0">
                <a:solidFill>
                  <a:srgbClr val="5E5E5E"/>
                </a:solidFill>
                <a:latin typeface="Arial" pitchFamily="34" charset="0"/>
                <a:cs typeface="Arial" pitchFamily="34" charset="0"/>
              </a:rPr>
              <a:t>* </a:t>
            </a:r>
            <a:r>
              <a:rPr lang="he-IL" sz="1200" dirty="0" smtClean="0">
                <a:solidFill>
                  <a:srgbClr val="5E5E5E"/>
                </a:solidFill>
              </a:rPr>
              <a:t>נפש סטנדרטית הוא מושג מחושב שנועד ליצור בסיס להשוואה בין משקי בית בעלי מספר נפשות שונה. במעבר מהסתכלות על הוצאה חודשית כוללת למשק בית להוצאה חודשית כוללת לנפש סטנדרטית, ההוצאה החודשית לתצרוכת ביחס לישראל גדולה משמעותית (151%)  לעומת ההוצאה החודשית לתצרוכת משק בית ביחס לישראל (114%) משום שבתל-אביב-יפו גודל משק הבית קטן משמעותית מזה שבישראל (ראו שקף 17 לעיל). </a:t>
            </a:r>
            <a:endParaRPr lang="he-IL" sz="1200" dirty="0">
              <a:solidFill>
                <a:srgbClr val="5E5E5E"/>
              </a:solidFill>
            </a:endParaRPr>
          </a:p>
        </p:txBody>
      </p:sp>
      <p:sp>
        <p:nvSpPr>
          <p:cNvPr id="9" name="מציין מיקום תוכן 5"/>
          <p:cNvSpPr txBox="1">
            <a:spLocks/>
          </p:cNvSpPr>
          <p:nvPr/>
        </p:nvSpPr>
        <p:spPr>
          <a:xfrm>
            <a:off x="8112225" y="6453336"/>
            <a:ext cx="4048427"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הוצאות משק הבית,</a:t>
            </a:r>
          </a:p>
          <a:p>
            <a:pPr>
              <a:spcBef>
                <a:spcPct val="0"/>
              </a:spcBef>
            </a:pPr>
            <a:r>
              <a:rPr lang="he-IL" altLang="he-IL" sz="900" dirty="0" smtClean="0">
                <a:solidFill>
                  <a:schemeClr val="bg1">
                    <a:lumMod val="85000"/>
                  </a:schemeClr>
                </a:solidFill>
                <a:latin typeface="Arial" pitchFamily="34" charset="0"/>
                <a:cs typeface="Arial" pitchFamily="34" charset="0"/>
              </a:rPr>
              <a:t>2018</a:t>
            </a:r>
            <a:endParaRPr lang="he-IL" altLang="he-IL" sz="900" dirty="0">
              <a:solidFill>
                <a:schemeClr val="bg1">
                  <a:lumMod val="85000"/>
                </a:schemeClr>
              </a:solidFill>
              <a:latin typeface="Arial" pitchFamily="34" charset="0"/>
              <a:cs typeface="Arial" pitchFamily="34" charset="0"/>
            </a:endParaRPr>
          </a:p>
        </p:txBody>
      </p:sp>
      <p:sp>
        <p:nvSpPr>
          <p:cNvPr id="20" name="TextBox 19">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14"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5" name="TextBox 14"/>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19</a:t>
            </a:r>
          </a:p>
        </p:txBody>
      </p:sp>
    </p:spTree>
    <p:extLst>
      <p:ext uri="{BB962C8B-B14F-4D97-AF65-F5344CB8AC3E}">
        <p14:creationId xmlns:p14="http://schemas.microsoft.com/office/powerpoint/2010/main" val="21208934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id="{0630AF0E-5DB5-4639-9914-741891D56BE9}"/>
              </a:ext>
            </a:extLst>
          </p:cNvPr>
          <p:cNvPicPr>
            <a:picLocks/>
          </p:cNvPicPr>
          <p:nvPr/>
        </p:nvPicPr>
        <p:blipFill>
          <a:blip r:embed="rId3"/>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id="{CBEEC999-B486-4B3A-BC32-DD07FE59BC7A}"/>
              </a:ext>
            </a:extLst>
          </p:cNvPr>
          <p:cNvSpPr txBox="1">
            <a:spLocks/>
          </p:cNvSpPr>
          <p:nvPr/>
        </p:nvSpPr>
        <p:spPr>
          <a:xfrm>
            <a:off x="47331" y="434628"/>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836537" y="332976"/>
            <a:ext cx="10020769" cy="503739"/>
          </a:xfrm>
        </p:spPr>
        <p:txBody>
          <a:bodyPr/>
          <a:lstStyle/>
          <a:p>
            <a:r>
              <a:rPr lang="he-IL" sz="3200" dirty="0">
                <a:solidFill>
                  <a:srgbClr val="5E5E5E"/>
                </a:solidFill>
                <a:ea typeface="+mn-ea"/>
                <a:cs typeface="Blender" pitchFamily="18" charset="-79"/>
              </a:rPr>
              <a:t>אחוז משקי הבית מתחת לקו העוני</a:t>
            </a:r>
            <a:br>
              <a:rPr lang="he-IL" sz="3200" dirty="0">
                <a:solidFill>
                  <a:srgbClr val="5E5E5E"/>
                </a:solidFill>
                <a:ea typeface="+mn-ea"/>
                <a:cs typeface="Blender" pitchFamily="18" charset="-79"/>
              </a:rPr>
            </a:br>
            <a:r>
              <a:rPr lang="he-IL" sz="3200" dirty="0">
                <a:solidFill>
                  <a:srgbClr val="5E5E5E"/>
                </a:solidFill>
                <a:ea typeface="+mn-ea"/>
                <a:cs typeface="Blender" pitchFamily="18" charset="-79"/>
              </a:rPr>
              <a:t>כאחוז מכלל משקי הבית בתל-אביב-יפו</a:t>
            </a:r>
            <a:br>
              <a:rPr lang="he-IL" sz="3200" dirty="0">
                <a:solidFill>
                  <a:srgbClr val="5E5E5E"/>
                </a:solidFill>
                <a:ea typeface="+mn-ea"/>
                <a:cs typeface="Blender" pitchFamily="18" charset="-79"/>
              </a:rPr>
            </a:br>
            <a:r>
              <a:rPr lang="he-IL" sz="3200" dirty="0">
                <a:solidFill>
                  <a:srgbClr val="5E5E5E"/>
                </a:solidFill>
                <a:ea typeface="+mn-ea"/>
                <a:cs typeface="Blender" pitchFamily="18" charset="-79"/>
              </a:rPr>
              <a:t>ובישראל</a:t>
            </a:r>
          </a:p>
        </p:txBody>
      </p:sp>
      <p:sp>
        <p:nvSpPr>
          <p:cNvPr id="10" name="מציין מיקום תוכן 3"/>
          <p:cNvSpPr>
            <a:spLocks noGrp="1"/>
          </p:cNvSpPr>
          <p:nvPr>
            <p:ph sz="quarter" idx="14"/>
          </p:nvPr>
        </p:nvSpPr>
        <p:spPr>
          <a:xfrm>
            <a:off x="8548277" y="2709738"/>
            <a:ext cx="3596399" cy="503238"/>
          </a:xfrm>
        </p:spPr>
        <p:txBody>
          <a:bodyPr/>
          <a:lstStyle/>
          <a:p>
            <a:r>
              <a:rPr lang="he-IL" sz="2000" dirty="0">
                <a:solidFill>
                  <a:schemeClr val="bg1"/>
                </a:solidFill>
                <a:cs typeface="Blender" pitchFamily="18" charset="-79"/>
              </a:rPr>
              <a:t>אחוז משקי הבית מתחת לקו העוני בעיר תל-אביב-יפו נמוך משמעותית בהשוואה לישראל</a:t>
            </a:r>
          </a:p>
        </p:txBody>
      </p:sp>
      <p:sp>
        <p:nvSpPr>
          <p:cNvPr id="13" name="מציין מיקום תוכן 5"/>
          <p:cNvSpPr txBox="1">
            <a:spLocks/>
          </p:cNvSpPr>
          <p:nvPr/>
        </p:nvSpPr>
        <p:spPr>
          <a:xfrm>
            <a:off x="8112225" y="6453336"/>
            <a:ext cx="4048427"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הוצאות משק הבית,</a:t>
            </a:r>
          </a:p>
          <a:p>
            <a:pPr>
              <a:spcBef>
                <a:spcPct val="0"/>
              </a:spcBef>
            </a:pPr>
            <a:r>
              <a:rPr lang="he-IL" altLang="he-IL" sz="900" dirty="0" smtClean="0">
                <a:solidFill>
                  <a:schemeClr val="bg1">
                    <a:lumMod val="85000"/>
                  </a:schemeClr>
                </a:solidFill>
                <a:latin typeface="Arial" pitchFamily="34" charset="0"/>
                <a:cs typeface="Arial" pitchFamily="34" charset="0"/>
              </a:rPr>
              <a:t>2018</a:t>
            </a:r>
            <a:endParaRPr lang="he-IL" altLang="he-IL" sz="900" dirty="0">
              <a:solidFill>
                <a:schemeClr val="bg1">
                  <a:lumMod val="85000"/>
                </a:schemeClr>
              </a:solidFill>
              <a:latin typeface="Arial" pitchFamily="34" charset="0"/>
              <a:cs typeface="Arial" pitchFamily="34" charset="0"/>
            </a:endParaRPr>
          </a:p>
        </p:txBody>
      </p:sp>
      <p:sp>
        <p:nvSpPr>
          <p:cNvPr id="20" name="TextBox 19">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6"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4"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17"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8" name="TextBox 17"/>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20</a:t>
            </a:r>
          </a:p>
        </p:txBody>
      </p:sp>
      <p:graphicFrame>
        <p:nvGraphicFramePr>
          <p:cNvPr id="23" name="מציין מיקום תרשים 7" descr="גרף אחוז הגרים בדירות בבעלות ובשכירות:&#10;שיעור הגרים בדירות שכורות עלה עם השנים, בעוד שיעור הגרים בדירות בבעלות ירד עם השנים, כך ששיעורם בשנת 2015 דומה (47.5% גרים בדירות בבעלות, 46.8% גרים בדירות שכורות).">
            <a:extLst>
              <a:ext uri="{FF2B5EF4-FFF2-40B4-BE49-F238E27FC236}">
                <a16:creationId xmlns:a16="http://schemas.microsoft.com/office/drawing/2014/main" id="{238000DE-83F1-41BE-9639-2850A9D3DDE4}"/>
              </a:ext>
            </a:extLst>
          </p:cNvPr>
          <p:cNvGraphicFramePr>
            <a:graphicFrameLocks noGrp="1"/>
          </p:cNvGraphicFramePr>
          <p:nvPr>
            <p:ph type="chart" sz="quarter" idx="13"/>
            <p:extLst>
              <p:ext uri="{D42A27DB-BD31-4B8C-83A1-F6EECF244321}">
                <p14:modId xmlns:p14="http://schemas.microsoft.com/office/powerpoint/2010/main" val="3869482826"/>
              </p:ext>
            </p:extLst>
          </p:nvPr>
        </p:nvGraphicFramePr>
        <p:xfrm>
          <a:off x="47336" y="2132856"/>
          <a:ext cx="8502115" cy="38164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75092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תמונה 29" title="רקע">
            <a:extLst>
              <a:ext uri="{FF2B5EF4-FFF2-40B4-BE49-F238E27FC236}">
                <a16:creationId xmlns:a16="http://schemas.microsoft.com/office/drawing/2014/main" id="{2A86899E-5D46-4B6E-B431-DD93A81563E4}"/>
              </a:ext>
            </a:extLst>
          </p:cNvPr>
          <p:cNvPicPr>
            <a:picLocks/>
          </p:cNvPicPr>
          <p:nvPr/>
        </p:nvPicPr>
        <p:blipFill>
          <a:blip r:embed="rId3"/>
          <a:stretch>
            <a:fillRect/>
          </a:stretch>
        </p:blipFill>
        <p:spPr>
          <a:xfrm>
            <a:off x="8697600" y="-14400"/>
            <a:ext cx="3596400" cy="6886800"/>
          </a:xfrm>
          <a:prstGeom prst="rect">
            <a:avLst/>
          </a:prstGeom>
        </p:spPr>
      </p:pic>
      <p:sp>
        <p:nvSpPr>
          <p:cNvPr id="23" name="מציין מיקום טקסט 4">
            <a:extLst>
              <a:ext uri="{FF2B5EF4-FFF2-40B4-BE49-F238E27FC236}">
                <a16:creationId xmlns:a16="http://schemas.microsoft.com/office/drawing/2014/main" id="{061AF931-E3AC-4D7E-B288-4445B4B34431}"/>
              </a:ext>
            </a:extLst>
          </p:cNvPr>
          <p:cNvSpPr txBox="1">
            <a:spLocks/>
          </p:cNvSpPr>
          <p:nvPr/>
        </p:nvSpPr>
        <p:spPr>
          <a:xfrm>
            <a:off x="47331" y="434628"/>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536844" y="404666"/>
            <a:ext cx="10020769" cy="503739"/>
          </a:xfrm>
        </p:spPr>
        <p:txBody>
          <a:bodyPr/>
          <a:lstStyle/>
          <a:p>
            <a:r>
              <a:rPr lang="he-IL" sz="3200" dirty="0">
                <a:solidFill>
                  <a:srgbClr val="5E5E5E"/>
                </a:solidFill>
                <a:ea typeface="+mn-ea"/>
                <a:cs typeface="Blender" pitchFamily="18" charset="-79"/>
              </a:rPr>
              <a:t>אחוז הגרים בדירות בבעלות ובשכירות</a:t>
            </a:r>
          </a:p>
        </p:txBody>
      </p:sp>
      <p:sp>
        <p:nvSpPr>
          <p:cNvPr id="10" name="מציין מיקום תוכן 3"/>
          <p:cNvSpPr>
            <a:spLocks noGrp="1"/>
          </p:cNvSpPr>
          <p:nvPr>
            <p:ph sz="quarter" idx="14"/>
          </p:nvPr>
        </p:nvSpPr>
        <p:spPr>
          <a:xfrm>
            <a:off x="8832304" y="2852936"/>
            <a:ext cx="3159043" cy="1224136"/>
          </a:xfrm>
        </p:spPr>
        <p:txBody>
          <a:bodyPr/>
          <a:lstStyle/>
          <a:p>
            <a:pPr algn="just"/>
            <a:r>
              <a:rPr lang="he-IL" sz="2000" dirty="0" smtClean="0">
                <a:solidFill>
                  <a:schemeClr val="bg1"/>
                </a:solidFill>
                <a:cs typeface="Blender" pitchFamily="18" charset="-79"/>
              </a:rPr>
              <a:t>שיעור המתגוררים בשכירות בתל-אביב-יפו </a:t>
            </a:r>
            <a:r>
              <a:rPr lang="he-IL" sz="2000" dirty="0">
                <a:solidFill>
                  <a:schemeClr val="bg1"/>
                </a:solidFill>
                <a:cs typeface="Blender" pitchFamily="18" charset="-79"/>
              </a:rPr>
              <a:t>בשנת </a:t>
            </a:r>
            <a:r>
              <a:rPr lang="he-IL" sz="2000" dirty="0" smtClean="0">
                <a:solidFill>
                  <a:schemeClr val="bg1"/>
                </a:solidFill>
                <a:cs typeface="Blender" pitchFamily="18" charset="-79"/>
              </a:rPr>
              <a:t>2018 היה</a:t>
            </a:r>
            <a:r>
              <a:rPr lang="he-IL" sz="2000" dirty="0" smtClean="0">
                <a:solidFill>
                  <a:srgbClr val="FFCCFF"/>
                </a:solidFill>
                <a:cs typeface="Blender" pitchFamily="18" charset="-79"/>
              </a:rPr>
              <a:t> </a:t>
            </a:r>
            <a:r>
              <a:rPr lang="he-IL" sz="2000" dirty="0" smtClean="0">
                <a:solidFill>
                  <a:schemeClr val="bg1"/>
                </a:solidFill>
                <a:cs typeface="Blender" pitchFamily="18" charset="-79"/>
              </a:rPr>
              <a:t>כ-53% </a:t>
            </a:r>
            <a:r>
              <a:rPr lang="he-IL" sz="2000" dirty="0">
                <a:solidFill>
                  <a:schemeClr val="bg1"/>
                </a:solidFill>
                <a:cs typeface="Blender" pitchFamily="18" charset="-79"/>
              </a:rPr>
              <a:t>והוא הגבוה בישראל</a:t>
            </a:r>
            <a:endParaRPr lang="he-IL" altLang="he-IL" sz="2000" dirty="0">
              <a:solidFill>
                <a:schemeClr val="bg1"/>
              </a:solidFill>
              <a:cs typeface="Blender" pitchFamily="18" charset="-79"/>
            </a:endParaRPr>
          </a:p>
        </p:txBody>
      </p:sp>
      <p:graphicFrame>
        <p:nvGraphicFramePr>
          <p:cNvPr id="15" name="מציין מיקום תרשים 7" descr="גרף אחוז הגרים בדירות בבעלות ובשכירות:&#10;שיעור הגרים בדירות שכורות עלה עם השנים, בעוד שיעור הגרים בדירות בבעלות ירד עם השנים, כך ששיעורם בשנת 2015 דומה (47.5% גרים בדירות בבעלות, 46.8% גרים בדירות שכורות).">
            <a:extLst>
              <a:ext uri="{FF2B5EF4-FFF2-40B4-BE49-F238E27FC236}">
                <a16:creationId xmlns:a16="http://schemas.microsoft.com/office/drawing/2014/main" id="{238000DE-83F1-41BE-9639-2850A9D3DDE4}"/>
              </a:ext>
            </a:extLst>
          </p:cNvPr>
          <p:cNvGraphicFramePr>
            <a:graphicFrameLocks noGrp="1"/>
          </p:cNvGraphicFramePr>
          <p:nvPr>
            <p:ph type="chart" sz="quarter" idx="13"/>
            <p:extLst>
              <p:ext uri="{D42A27DB-BD31-4B8C-83A1-F6EECF244321}">
                <p14:modId xmlns:p14="http://schemas.microsoft.com/office/powerpoint/2010/main" val="3753945577"/>
              </p:ext>
            </p:extLst>
          </p:nvPr>
        </p:nvGraphicFramePr>
        <p:xfrm>
          <a:off x="186173" y="1196752"/>
          <a:ext cx="8502115" cy="34289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מציין מיקום של טבלה 7" title="שיעור המתגוררים בשכירות בשלוש הערים הגדולות ובישראל"/>
          <p:cNvGraphicFramePr>
            <a:graphicFrameLocks/>
          </p:cNvGraphicFramePr>
          <p:nvPr>
            <p:extLst>
              <p:ext uri="{D42A27DB-BD31-4B8C-83A1-F6EECF244321}">
                <p14:modId xmlns:p14="http://schemas.microsoft.com/office/powerpoint/2010/main" val="100628001"/>
              </p:ext>
            </p:extLst>
          </p:nvPr>
        </p:nvGraphicFramePr>
        <p:xfrm>
          <a:off x="623390" y="4581142"/>
          <a:ext cx="7620972" cy="1034013"/>
        </p:xfrm>
        <a:graphic>
          <a:graphicData uri="http://schemas.openxmlformats.org/drawingml/2006/table">
            <a:tbl>
              <a:tblPr rtl="1" firstRow="1" bandRow="1">
                <a:tableStyleId>{073A0DAA-6AF3-43AB-8588-CEC1D06C72B9}</a:tableStyleId>
              </a:tblPr>
              <a:tblGrid>
                <a:gridCol w="1905243">
                  <a:extLst>
                    <a:ext uri="{9D8B030D-6E8A-4147-A177-3AD203B41FA5}">
                      <a16:colId xmlns:a16="http://schemas.microsoft.com/office/drawing/2014/main" val="20000"/>
                    </a:ext>
                  </a:extLst>
                </a:gridCol>
                <a:gridCol w="1905243">
                  <a:extLst>
                    <a:ext uri="{9D8B030D-6E8A-4147-A177-3AD203B41FA5}">
                      <a16:colId xmlns:a16="http://schemas.microsoft.com/office/drawing/2014/main" val="20001"/>
                    </a:ext>
                  </a:extLst>
                </a:gridCol>
                <a:gridCol w="1905243">
                  <a:extLst>
                    <a:ext uri="{9D8B030D-6E8A-4147-A177-3AD203B41FA5}">
                      <a16:colId xmlns:a16="http://schemas.microsoft.com/office/drawing/2014/main" val="20002"/>
                    </a:ext>
                  </a:extLst>
                </a:gridCol>
                <a:gridCol w="1905243">
                  <a:extLst>
                    <a:ext uri="{9D8B030D-6E8A-4147-A177-3AD203B41FA5}">
                      <a16:colId xmlns:a16="http://schemas.microsoft.com/office/drawing/2014/main" val="20003"/>
                    </a:ext>
                  </a:extLst>
                </a:gridCol>
              </a:tblGrid>
              <a:tr h="344671">
                <a:tc gridSpan="4">
                  <a:txBody>
                    <a:bodyPr/>
                    <a:lstStyle/>
                    <a:p>
                      <a:pPr algn="ctr" rtl="1"/>
                      <a:r>
                        <a:rPr lang="he-IL" sz="1600" baseline="0" dirty="0">
                          <a:solidFill>
                            <a:srgbClr val="5E5E5E"/>
                          </a:solidFill>
                        </a:rPr>
                        <a:t>שיעור המתגוררים בשכירות (</a:t>
                      </a:r>
                      <a:r>
                        <a:rPr lang="he-IL" sz="1600" baseline="0" dirty="0" smtClean="0">
                          <a:solidFill>
                            <a:srgbClr val="5E5E5E"/>
                          </a:solidFill>
                        </a:rPr>
                        <a:t>2018)</a:t>
                      </a:r>
                      <a:endParaRPr lang="he-IL" sz="1600" dirty="0">
                        <a:solidFill>
                          <a:srgbClr val="5E5E5E"/>
                        </a:solidFill>
                      </a:endParaRPr>
                    </a:p>
                  </a:txBody>
                  <a:tcPr anchor="ctr">
                    <a:noFill/>
                  </a:tcPr>
                </a:tc>
                <a:tc hMerge="1">
                  <a:txBody>
                    <a:bodyPr/>
                    <a:lstStyle/>
                    <a:p>
                      <a:pPr algn="ctr" rtl="1"/>
                      <a:endParaRPr lang="he-IL" dirty="0"/>
                    </a:p>
                  </a:txBody>
                  <a:tcPr anchor="ctr">
                    <a:solidFill>
                      <a:schemeClr val="accent4"/>
                    </a:solidFill>
                  </a:tcPr>
                </a:tc>
                <a:tc hMerge="1">
                  <a:txBody>
                    <a:bodyPr/>
                    <a:lstStyle/>
                    <a:p>
                      <a:pPr algn="ctr" rtl="1"/>
                      <a:endParaRPr lang="he-IL" dirty="0"/>
                    </a:p>
                  </a:txBody>
                  <a:tcPr anchor="ctr">
                    <a:solidFill>
                      <a:schemeClr val="accent3"/>
                    </a:solidFill>
                  </a:tcPr>
                </a:tc>
                <a:tc hMerge="1">
                  <a:txBody>
                    <a:bodyPr/>
                    <a:lstStyle/>
                    <a:p>
                      <a:pPr algn="ctr" rtl="1"/>
                      <a:endParaRPr lang="he-IL" dirty="0"/>
                    </a:p>
                  </a:txBody>
                  <a:tcPr anchor="ctr">
                    <a:solidFill>
                      <a:schemeClr val="accent2"/>
                    </a:solidFill>
                  </a:tcPr>
                </a:tc>
                <a:extLst>
                  <a:ext uri="{0D108BD9-81ED-4DB2-BD59-A6C34878D82A}">
                    <a16:rowId xmlns:a16="http://schemas.microsoft.com/office/drawing/2014/main" val="10000"/>
                  </a:ext>
                </a:extLst>
              </a:tr>
              <a:tr h="344671">
                <a:tc>
                  <a:txBody>
                    <a:bodyPr/>
                    <a:lstStyle/>
                    <a:p>
                      <a:pPr algn="ctr" rtl="1"/>
                      <a:r>
                        <a:rPr lang="he-IL" sz="1600" dirty="0">
                          <a:solidFill>
                            <a:schemeClr val="bg1"/>
                          </a:solidFill>
                        </a:rPr>
                        <a:t>תל-אביב-יפו</a:t>
                      </a:r>
                    </a:p>
                  </a:txBody>
                  <a:tcPr anchor="ctr">
                    <a:solidFill>
                      <a:srgbClr val="C85100"/>
                    </a:solidFill>
                  </a:tcPr>
                </a:tc>
                <a:tc>
                  <a:txBody>
                    <a:bodyPr/>
                    <a:lstStyle/>
                    <a:p>
                      <a:pPr algn="ctr" rtl="1"/>
                      <a:r>
                        <a:rPr lang="he-IL" sz="1600" dirty="0">
                          <a:solidFill>
                            <a:schemeClr val="bg1"/>
                          </a:solidFill>
                        </a:rPr>
                        <a:t>ירושלים</a:t>
                      </a:r>
                    </a:p>
                  </a:txBody>
                  <a:tcPr anchor="ctr">
                    <a:solidFill>
                      <a:srgbClr val="1C6B75"/>
                    </a:solidFill>
                  </a:tcPr>
                </a:tc>
                <a:tc>
                  <a:txBody>
                    <a:bodyPr/>
                    <a:lstStyle/>
                    <a:p>
                      <a:pPr algn="ctr" rtl="1"/>
                      <a:r>
                        <a:rPr lang="he-IL" sz="1600" dirty="0">
                          <a:solidFill>
                            <a:schemeClr val="bg1"/>
                          </a:solidFill>
                        </a:rPr>
                        <a:t>חיפה</a:t>
                      </a:r>
                    </a:p>
                  </a:txBody>
                  <a:tcPr anchor="ctr">
                    <a:solidFill>
                      <a:srgbClr val="5B2E76"/>
                    </a:solidFill>
                  </a:tcPr>
                </a:tc>
                <a:tc>
                  <a:txBody>
                    <a:bodyPr/>
                    <a:lstStyle/>
                    <a:p>
                      <a:pPr algn="ctr" rtl="1"/>
                      <a:r>
                        <a:rPr lang="he-IL" sz="1600" dirty="0">
                          <a:solidFill>
                            <a:schemeClr val="bg1"/>
                          </a:solidFill>
                        </a:rPr>
                        <a:t>ישראל</a:t>
                      </a:r>
                    </a:p>
                  </a:txBody>
                  <a:tcPr anchor="ctr">
                    <a:solidFill>
                      <a:srgbClr val="5E5E5E"/>
                    </a:solidFill>
                  </a:tcPr>
                </a:tc>
                <a:extLst>
                  <a:ext uri="{0D108BD9-81ED-4DB2-BD59-A6C34878D82A}">
                    <a16:rowId xmlns:a16="http://schemas.microsoft.com/office/drawing/2014/main" val="10001"/>
                  </a:ext>
                </a:extLst>
              </a:tr>
              <a:tr h="344671">
                <a:tc>
                  <a:txBody>
                    <a:bodyPr/>
                    <a:lstStyle/>
                    <a:p>
                      <a:pPr algn="ctr" rtl="1"/>
                      <a:r>
                        <a:rPr lang="he-IL" sz="1600" b="1" dirty="0" smtClean="0">
                          <a:solidFill>
                            <a:schemeClr val="tx1"/>
                          </a:solidFill>
                        </a:rPr>
                        <a:t>53%</a:t>
                      </a:r>
                      <a:endParaRPr lang="he-IL" sz="1600" b="1" dirty="0">
                        <a:solidFill>
                          <a:schemeClr val="tx1"/>
                        </a:solidFill>
                      </a:endParaRPr>
                    </a:p>
                  </a:txBody>
                  <a:tcPr anchor="ctr"/>
                </a:tc>
                <a:tc>
                  <a:txBody>
                    <a:bodyPr/>
                    <a:lstStyle/>
                    <a:p>
                      <a:pPr algn="ctr" rtl="1"/>
                      <a:r>
                        <a:rPr lang="he-IL" sz="1600" b="1" dirty="0" smtClean="0">
                          <a:solidFill>
                            <a:schemeClr val="tx1"/>
                          </a:solidFill>
                        </a:rPr>
                        <a:t>34%</a:t>
                      </a:r>
                      <a:endParaRPr lang="he-IL" sz="1600" b="1" dirty="0">
                        <a:solidFill>
                          <a:schemeClr val="tx1"/>
                        </a:solidFill>
                      </a:endParaRPr>
                    </a:p>
                  </a:txBody>
                  <a:tcPr anchor="ctr"/>
                </a:tc>
                <a:tc>
                  <a:txBody>
                    <a:bodyPr/>
                    <a:lstStyle/>
                    <a:p>
                      <a:pPr algn="ctr" rtl="1"/>
                      <a:r>
                        <a:rPr lang="he-IL" sz="1600" b="1" dirty="0" smtClean="0">
                          <a:solidFill>
                            <a:schemeClr val="tx1"/>
                          </a:solidFill>
                        </a:rPr>
                        <a:t>33%</a:t>
                      </a:r>
                      <a:endParaRPr lang="he-IL" sz="1600" b="1" dirty="0">
                        <a:solidFill>
                          <a:schemeClr val="tx1"/>
                        </a:solidFill>
                      </a:endParaRPr>
                    </a:p>
                  </a:txBody>
                  <a:tcPr anchor="ctr"/>
                </a:tc>
                <a:tc>
                  <a:txBody>
                    <a:bodyPr/>
                    <a:lstStyle/>
                    <a:p>
                      <a:pPr algn="ctr" rtl="1"/>
                      <a:r>
                        <a:rPr lang="he-IL" sz="1600" b="1" dirty="0" smtClean="0">
                          <a:solidFill>
                            <a:schemeClr val="tx1"/>
                          </a:solidFill>
                        </a:rPr>
                        <a:t>28%</a:t>
                      </a:r>
                      <a:endParaRPr lang="he-IL" sz="1600" b="1" dirty="0">
                        <a:solidFill>
                          <a:schemeClr val="tx1"/>
                        </a:solidFill>
                      </a:endParaRPr>
                    </a:p>
                  </a:txBody>
                  <a:tcPr anchor="ctr"/>
                </a:tc>
                <a:extLst>
                  <a:ext uri="{0D108BD9-81ED-4DB2-BD59-A6C34878D82A}">
                    <a16:rowId xmlns:a16="http://schemas.microsoft.com/office/drawing/2014/main" val="10002"/>
                  </a:ext>
                </a:extLst>
              </a:tr>
            </a:tbl>
          </a:graphicData>
        </a:graphic>
      </p:graphicFrame>
      <p:sp>
        <p:nvSpPr>
          <p:cNvPr id="18" name="מלבן 17"/>
          <p:cNvSpPr/>
          <p:nvPr/>
        </p:nvSpPr>
        <p:spPr>
          <a:xfrm>
            <a:off x="623392" y="5661262"/>
            <a:ext cx="7704855" cy="461665"/>
          </a:xfrm>
          <a:prstGeom prst="rect">
            <a:avLst/>
          </a:prstGeom>
        </p:spPr>
        <p:txBody>
          <a:bodyPr wrap="square">
            <a:spAutoFit/>
          </a:bodyPr>
          <a:lstStyle/>
          <a:p>
            <a:pPr marL="444500" indent="-444500">
              <a:spcBef>
                <a:spcPct val="50000"/>
              </a:spcBef>
              <a:buFontTx/>
              <a:buNone/>
              <a:defRPr/>
            </a:pPr>
            <a:r>
              <a:rPr lang="he-IL" altLang="he-IL" sz="1200" b="1" dirty="0">
                <a:solidFill>
                  <a:srgbClr val="5E5E5E"/>
                </a:solidFill>
                <a:latin typeface="Arial" pitchFamily="34" charset="0"/>
                <a:cs typeface="Arial" pitchFamily="34" charset="0"/>
              </a:rPr>
              <a:t>הערה</a:t>
            </a:r>
            <a:r>
              <a:rPr lang="he-IL" altLang="he-IL" sz="1200" dirty="0">
                <a:solidFill>
                  <a:srgbClr val="5E5E5E"/>
                </a:solidFill>
                <a:latin typeface="Arial" pitchFamily="34" charset="0"/>
                <a:cs typeface="Arial" pitchFamily="34" charset="0"/>
              </a:rPr>
              <a:t>: </a:t>
            </a:r>
            <a:r>
              <a:rPr lang="he-IL" sz="1200" dirty="0">
                <a:solidFill>
                  <a:srgbClr val="5E5E5E"/>
                </a:solidFill>
                <a:latin typeface="Arial" pitchFamily="34" charset="0"/>
                <a:cs typeface="Arial" pitchFamily="34" charset="0"/>
              </a:rPr>
              <a:t>שיעורי הגרים בדירות שבבעלותם והגרים בדירות בשכירות אינם מסתכמים ל-100%, שכן השאר גרים בהסדרים אחרים (גרים בבית שהוא בבעלות המשפחה מבלי לשלם דמי </a:t>
            </a:r>
            <a:r>
              <a:rPr lang="he-IL" sz="1200" dirty="0" smtClean="0">
                <a:solidFill>
                  <a:srgbClr val="5E5E5E"/>
                </a:solidFill>
                <a:latin typeface="Arial" pitchFamily="34" charset="0"/>
                <a:cs typeface="Arial" pitchFamily="34" charset="0"/>
              </a:rPr>
              <a:t>שכירות, </a:t>
            </a:r>
            <a:r>
              <a:rPr lang="he-IL" altLang="he-IL" sz="1200" dirty="0" smtClean="0">
                <a:solidFill>
                  <a:srgbClr val="5E5E5E"/>
                </a:solidFill>
                <a:latin typeface="Arial" pitchFamily="34" charset="0"/>
                <a:cs typeface="Arial" pitchFamily="34" charset="0"/>
              </a:rPr>
              <a:t>דמי </a:t>
            </a:r>
            <a:r>
              <a:rPr lang="he-IL" altLang="he-IL" sz="1200" dirty="0">
                <a:solidFill>
                  <a:srgbClr val="5E5E5E"/>
                </a:solidFill>
                <a:latin typeface="Arial" pitchFamily="34" charset="0"/>
                <a:cs typeface="Arial" pitchFamily="34" charset="0"/>
              </a:rPr>
              <a:t>מפתח וכיו"ב). </a:t>
            </a:r>
            <a:endParaRPr lang="en-US" altLang="he-IL" sz="1200" dirty="0">
              <a:solidFill>
                <a:srgbClr val="5E5E5E"/>
              </a:solidFill>
              <a:latin typeface="Arial" pitchFamily="34" charset="0"/>
              <a:cs typeface="Arial" pitchFamily="34" charset="0"/>
            </a:endParaRPr>
          </a:p>
        </p:txBody>
      </p:sp>
      <p:sp>
        <p:nvSpPr>
          <p:cNvPr id="14" name="מציין מיקום תוכן 5"/>
          <p:cNvSpPr txBox="1">
            <a:spLocks/>
          </p:cNvSpPr>
          <p:nvPr/>
        </p:nvSpPr>
        <p:spPr>
          <a:xfrm>
            <a:off x="8112225" y="6453336"/>
            <a:ext cx="4048427"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הוצאות משק הבית,</a:t>
            </a:r>
          </a:p>
          <a:p>
            <a:pPr>
              <a:spcBef>
                <a:spcPct val="0"/>
              </a:spcBef>
            </a:pPr>
            <a:r>
              <a:rPr lang="he-IL" altLang="he-IL" sz="900" dirty="0" smtClean="0">
                <a:solidFill>
                  <a:schemeClr val="bg1">
                    <a:lumMod val="85000"/>
                  </a:schemeClr>
                </a:solidFill>
                <a:latin typeface="Arial" pitchFamily="34" charset="0"/>
                <a:cs typeface="Arial" pitchFamily="34" charset="0"/>
              </a:rPr>
              <a:t>2018</a:t>
            </a:r>
            <a:endParaRPr lang="he-IL" altLang="he-IL" sz="900" dirty="0">
              <a:solidFill>
                <a:schemeClr val="bg1">
                  <a:lumMod val="85000"/>
                </a:schemeClr>
              </a:solidFill>
              <a:latin typeface="Arial" pitchFamily="34" charset="0"/>
              <a:cs typeface="Arial" pitchFamily="34" charset="0"/>
            </a:endParaRPr>
          </a:p>
        </p:txBody>
      </p:sp>
      <p:sp>
        <p:nvSpPr>
          <p:cNvPr id="24" name="TextBox 23">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2"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1"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19"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20" name="TextBox 19"/>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21</a:t>
            </a:r>
          </a:p>
        </p:txBody>
      </p:sp>
    </p:spTree>
    <p:extLst>
      <p:ext uri="{BB962C8B-B14F-4D97-AF65-F5344CB8AC3E}">
        <p14:creationId xmlns:p14="http://schemas.microsoft.com/office/powerpoint/2010/main" val="30121508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תמונה 18" title="רקע">
            <a:extLst>
              <a:ext uri="{FF2B5EF4-FFF2-40B4-BE49-F238E27FC236}">
                <a16:creationId xmlns:a16="http://schemas.microsoft.com/office/drawing/2014/main" id="{8E3DBD8F-271D-487A-9492-563CCAFEDE57}"/>
              </a:ext>
            </a:extLst>
          </p:cNvPr>
          <p:cNvPicPr>
            <a:picLocks/>
          </p:cNvPicPr>
          <p:nvPr/>
        </p:nvPicPr>
        <p:blipFill>
          <a:blip r:embed="rId3"/>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id="{A66BE9F7-E728-4A32-9189-FFE0B6F351A4}"/>
              </a:ext>
            </a:extLst>
          </p:cNvPr>
          <p:cNvSpPr txBox="1">
            <a:spLocks/>
          </p:cNvSpPr>
          <p:nvPr/>
        </p:nvSpPr>
        <p:spPr>
          <a:xfrm>
            <a:off x="47331" y="434628"/>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824877" y="404981"/>
            <a:ext cx="10020769" cy="503739"/>
          </a:xfrm>
        </p:spPr>
        <p:txBody>
          <a:bodyPr/>
          <a:lstStyle/>
          <a:p>
            <a:r>
              <a:rPr lang="he-IL" sz="3200" dirty="0">
                <a:solidFill>
                  <a:srgbClr val="5E5E5E"/>
                </a:solidFill>
                <a:ea typeface="+mn-ea"/>
                <a:cs typeface="Blender" pitchFamily="18" charset="-79"/>
              </a:rPr>
              <a:t>מחירי דיור</a:t>
            </a:r>
            <a:br>
              <a:rPr lang="he-IL" sz="3200" dirty="0">
                <a:solidFill>
                  <a:srgbClr val="5E5E5E"/>
                </a:solidFill>
                <a:ea typeface="+mn-ea"/>
                <a:cs typeface="Blender" pitchFamily="18" charset="-79"/>
              </a:rPr>
            </a:br>
            <a:r>
              <a:rPr lang="he-IL" sz="2400" dirty="0">
                <a:solidFill>
                  <a:srgbClr val="5E5E5E"/>
                </a:solidFill>
                <a:ea typeface="+mn-ea"/>
                <a:cs typeface="Blender" pitchFamily="18" charset="-79"/>
              </a:rPr>
              <a:t>(רבעון 1, </a:t>
            </a:r>
            <a:r>
              <a:rPr lang="he-IL" sz="2400" dirty="0" smtClean="0">
                <a:solidFill>
                  <a:srgbClr val="5E5E5E"/>
                </a:solidFill>
                <a:ea typeface="+mn-ea"/>
                <a:cs typeface="Blender" pitchFamily="18" charset="-79"/>
              </a:rPr>
              <a:t>2020)</a:t>
            </a:r>
            <a:endParaRPr lang="he-IL" sz="2400" dirty="0">
              <a:solidFill>
                <a:srgbClr val="5E5E5E"/>
              </a:solidFill>
              <a:ea typeface="+mn-ea"/>
              <a:cs typeface="Blender" pitchFamily="18" charset="-79"/>
            </a:endParaRPr>
          </a:p>
        </p:txBody>
      </p:sp>
      <p:sp>
        <p:nvSpPr>
          <p:cNvPr id="11" name="מציין מיקום תוכן 3"/>
          <p:cNvSpPr>
            <a:spLocks noGrp="1"/>
          </p:cNvSpPr>
          <p:nvPr>
            <p:ph sz="quarter" idx="14"/>
          </p:nvPr>
        </p:nvSpPr>
        <p:spPr>
          <a:xfrm>
            <a:off x="8832304" y="2997770"/>
            <a:ext cx="3328351" cy="1151310"/>
          </a:xfrm>
        </p:spPr>
        <p:txBody>
          <a:bodyPr/>
          <a:lstStyle/>
          <a:p>
            <a:pPr algn="just"/>
            <a:r>
              <a:rPr lang="he-IL" sz="2000" dirty="0">
                <a:solidFill>
                  <a:schemeClr val="bg1"/>
                </a:solidFill>
                <a:cs typeface="Blender" pitchFamily="18" charset="-79"/>
              </a:rPr>
              <a:t>מחיר הדירות בתל-אביב-יפו גבוה משמעותית בהשוואה למחיר הדירות בישראל</a:t>
            </a:r>
          </a:p>
        </p:txBody>
      </p:sp>
      <p:graphicFrame>
        <p:nvGraphicFramePr>
          <p:cNvPr id="13" name="מציין מיקום של טבלה 7" title="מחירי דיור בשלוש הערים הגדולות ובישראל"/>
          <p:cNvGraphicFramePr>
            <a:graphicFrameLocks/>
          </p:cNvGraphicFramePr>
          <p:nvPr>
            <p:extLst>
              <p:ext uri="{D42A27DB-BD31-4B8C-83A1-F6EECF244321}">
                <p14:modId xmlns:p14="http://schemas.microsoft.com/office/powerpoint/2010/main" val="3633493252"/>
              </p:ext>
            </p:extLst>
          </p:nvPr>
        </p:nvGraphicFramePr>
        <p:xfrm>
          <a:off x="227968" y="2204864"/>
          <a:ext cx="8120307" cy="3411782"/>
        </p:xfrm>
        <a:graphic>
          <a:graphicData uri="http://schemas.openxmlformats.org/drawingml/2006/table">
            <a:tbl>
              <a:tblPr rtl="1" firstRow="1" bandRow="1">
                <a:tableStyleId>{073A0DAA-6AF3-43AB-8588-CEC1D06C72B9}</a:tableStyleId>
              </a:tblPr>
              <a:tblGrid>
                <a:gridCol w="2740367">
                  <a:extLst>
                    <a:ext uri="{9D8B030D-6E8A-4147-A177-3AD203B41FA5}">
                      <a16:colId xmlns:a16="http://schemas.microsoft.com/office/drawing/2014/main" val="20000"/>
                    </a:ext>
                  </a:extLst>
                </a:gridCol>
                <a:gridCol w="1344655">
                  <a:extLst>
                    <a:ext uri="{9D8B030D-6E8A-4147-A177-3AD203B41FA5}">
                      <a16:colId xmlns:a16="http://schemas.microsoft.com/office/drawing/2014/main" val="20001"/>
                    </a:ext>
                  </a:extLst>
                </a:gridCol>
                <a:gridCol w="1344655">
                  <a:extLst>
                    <a:ext uri="{9D8B030D-6E8A-4147-A177-3AD203B41FA5}">
                      <a16:colId xmlns:a16="http://schemas.microsoft.com/office/drawing/2014/main" val="20002"/>
                    </a:ext>
                  </a:extLst>
                </a:gridCol>
                <a:gridCol w="1344655">
                  <a:extLst>
                    <a:ext uri="{9D8B030D-6E8A-4147-A177-3AD203B41FA5}">
                      <a16:colId xmlns:a16="http://schemas.microsoft.com/office/drawing/2014/main" val="20003"/>
                    </a:ext>
                  </a:extLst>
                </a:gridCol>
                <a:gridCol w="1345975">
                  <a:extLst>
                    <a:ext uri="{9D8B030D-6E8A-4147-A177-3AD203B41FA5}">
                      <a16:colId xmlns:a16="http://schemas.microsoft.com/office/drawing/2014/main" val="20004"/>
                    </a:ext>
                  </a:extLst>
                </a:gridCol>
              </a:tblGrid>
              <a:tr h="832709">
                <a:tc>
                  <a:txBody>
                    <a:bodyPr/>
                    <a:lstStyle/>
                    <a:p>
                      <a:pPr algn="ctr" rtl="1"/>
                      <a:endParaRPr lang="he-IL" dirty="0"/>
                    </a:p>
                  </a:txBody>
                  <a:tcPr anchor="ctr">
                    <a:noFill/>
                  </a:tcPr>
                </a:tc>
                <a:tc>
                  <a:txBody>
                    <a:bodyPr/>
                    <a:lstStyle/>
                    <a:p>
                      <a:pPr algn="ctr" rtl="1"/>
                      <a:r>
                        <a:rPr lang="he-IL" b="1" dirty="0"/>
                        <a:t>תל-אביב-יפו</a:t>
                      </a:r>
                    </a:p>
                  </a:txBody>
                  <a:tcPr anchor="ctr">
                    <a:solidFill>
                      <a:srgbClr val="C85100"/>
                    </a:solidFill>
                  </a:tcPr>
                </a:tc>
                <a:tc>
                  <a:txBody>
                    <a:bodyPr/>
                    <a:lstStyle/>
                    <a:p>
                      <a:pPr algn="ctr" rtl="1"/>
                      <a:r>
                        <a:rPr lang="he-IL" b="1" dirty="0"/>
                        <a:t>ירושלים</a:t>
                      </a:r>
                    </a:p>
                  </a:txBody>
                  <a:tcPr anchor="ctr">
                    <a:solidFill>
                      <a:srgbClr val="1C6B75"/>
                    </a:solidFill>
                  </a:tcPr>
                </a:tc>
                <a:tc>
                  <a:txBody>
                    <a:bodyPr/>
                    <a:lstStyle/>
                    <a:p>
                      <a:pPr algn="ctr" rtl="1"/>
                      <a:r>
                        <a:rPr lang="he-IL" b="1" dirty="0"/>
                        <a:t>חיפה</a:t>
                      </a:r>
                    </a:p>
                  </a:txBody>
                  <a:tcPr anchor="ctr">
                    <a:solidFill>
                      <a:srgbClr val="5B2E76"/>
                    </a:solidFill>
                  </a:tcPr>
                </a:tc>
                <a:tc>
                  <a:txBody>
                    <a:bodyPr/>
                    <a:lstStyle/>
                    <a:p>
                      <a:pPr algn="ctr" rtl="1"/>
                      <a:r>
                        <a:rPr lang="he-IL" b="1" dirty="0"/>
                        <a:t>ישראל</a:t>
                      </a:r>
                    </a:p>
                  </a:txBody>
                  <a:tcPr anchor="ctr">
                    <a:solidFill>
                      <a:srgbClr val="5E5E5E"/>
                    </a:solidFill>
                  </a:tcPr>
                </a:tc>
                <a:extLst>
                  <a:ext uri="{0D108BD9-81ED-4DB2-BD59-A6C34878D82A}">
                    <a16:rowId xmlns:a16="http://schemas.microsoft.com/office/drawing/2014/main" val="10000"/>
                  </a:ext>
                </a:extLst>
              </a:tr>
              <a:tr h="319419">
                <a:tc>
                  <a:txBody>
                    <a:bodyPr/>
                    <a:lstStyle/>
                    <a:p>
                      <a:pPr algn="r" rtl="1">
                        <a:spcBef>
                          <a:spcPct val="50000"/>
                        </a:spcBef>
                        <a:buFontTx/>
                        <a:buNone/>
                      </a:pPr>
                      <a:r>
                        <a:rPr lang="he-IL" altLang="he-IL" sz="1600" b="1" strike="noStrike" kern="1200" dirty="0">
                          <a:solidFill>
                            <a:schemeClr val="bg1"/>
                          </a:solidFill>
                          <a:latin typeface="+mn-lt"/>
                          <a:ea typeface="+mn-ea"/>
                          <a:cs typeface="+mn-cs"/>
                        </a:rPr>
                        <a:t>דירות בבעלות</a:t>
                      </a:r>
                      <a:endParaRPr lang="en-US" altLang="he-IL" sz="1600" b="1"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400"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400"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400" b="0"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800" strike="noStrike" kern="1200" dirty="0">
                        <a:solidFill>
                          <a:schemeClr val="tx1"/>
                        </a:solidFill>
                        <a:latin typeface="+mn-lt"/>
                        <a:ea typeface="+mn-ea"/>
                        <a:cs typeface="+mn-cs"/>
                      </a:endParaRPr>
                    </a:p>
                  </a:txBody>
                  <a:tcPr>
                    <a:solidFill>
                      <a:schemeClr val="tx1">
                        <a:lumMod val="65000"/>
                        <a:lumOff val="35000"/>
                      </a:schemeClr>
                    </a:solidFill>
                  </a:tcPr>
                </a:tc>
                <a:extLst>
                  <a:ext uri="{0D108BD9-81ED-4DB2-BD59-A6C34878D82A}">
                    <a16:rowId xmlns:a16="http://schemas.microsoft.com/office/drawing/2014/main" val="10001"/>
                  </a:ext>
                </a:extLst>
              </a:tr>
              <a:tr h="893126">
                <a:tc>
                  <a:txBody>
                    <a:bodyPr/>
                    <a:lstStyle/>
                    <a:p>
                      <a:pPr algn="r" rtl="1"/>
                      <a:r>
                        <a:rPr lang="he-IL" sz="1600" b="1" strike="noStrike" dirty="0"/>
                        <a:t>מחירים ממוצעים של דירות בבעלות הדיירים (ש"ח)</a:t>
                      </a:r>
                    </a:p>
                    <a:p>
                      <a:pPr algn="r" rtl="1">
                        <a:spcBef>
                          <a:spcPct val="50000"/>
                        </a:spcBef>
                        <a:buFontTx/>
                        <a:buNone/>
                      </a:pPr>
                      <a:r>
                        <a:rPr lang="he-IL" altLang="he-IL" sz="1200" b="0" kern="1200" dirty="0">
                          <a:solidFill>
                            <a:srgbClr val="5E5E5E"/>
                          </a:solidFill>
                          <a:latin typeface="+mn-lt"/>
                          <a:ea typeface="+mn-ea"/>
                          <a:cs typeface="+mn-cs"/>
                        </a:rPr>
                        <a:t>(ביחס למחיר</a:t>
                      </a:r>
                      <a:r>
                        <a:rPr lang="he-IL" altLang="he-IL" sz="1200" b="0" kern="1200" baseline="0" dirty="0">
                          <a:solidFill>
                            <a:srgbClr val="5E5E5E"/>
                          </a:solidFill>
                          <a:latin typeface="+mn-lt"/>
                          <a:ea typeface="+mn-ea"/>
                          <a:cs typeface="+mn-cs"/>
                        </a:rPr>
                        <a:t> הממוצע</a:t>
                      </a:r>
                      <a:r>
                        <a:rPr lang="he-IL" altLang="he-IL" sz="1200" b="0" kern="1200" dirty="0">
                          <a:solidFill>
                            <a:srgbClr val="5E5E5E"/>
                          </a:solidFill>
                          <a:latin typeface="+mn-lt"/>
                          <a:ea typeface="+mn-ea"/>
                          <a:cs typeface="+mn-cs"/>
                        </a:rPr>
                        <a:t> בישראל =</a:t>
                      </a:r>
                      <a:r>
                        <a:rPr lang="he-IL" altLang="he-IL" sz="1200" b="0" kern="1200" baseline="0" dirty="0">
                          <a:solidFill>
                            <a:srgbClr val="5E5E5E"/>
                          </a:solidFill>
                          <a:latin typeface="+mn-lt"/>
                          <a:ea typeface="+mn-ea"/>
                          <a:cs typeface="+mn-cs"/>
                        </a:rPr>
                        <a:t> 100%)</a:t>
                      </a:r>
                      <a:endParaRPr lang="en-US" altLang="he-IL" sz="1200" b="0"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2,993,900</a:t>
                      </a:r>
                      <a:r>
                        <a:rPr lang="en-US" altLang="he-IL" sz="1800" strike="noStrike" kern="1200" dirty="0" smtClean="0">
                          <a:solidFill>
                            <a:schemeClr val="tx1"/>
                          </a:solidFill>
                          <a:latin typeface="+mn-lt"/>
                          <a:ea typeface="+mn-ea"/>
                          <a:cs typeface="+mn-cs"/>
                        </a:rPr>
                        <a:t> </a:t>
                      </a:r>
                      <a:endParaRPr lang="he-IL" altLang="he-IL" sz="1800" strike="noStrike" kern="1200" dirty="0">
                        <a:solidFill>
                          <a:schemeClr val="tx1"/>
                        </a:solidFill>
                        <a:latin typeface="+mn-lt"/>
                        <a:ea typeface="+mn-ea"/>
                        <a:cs typeface="+mn-cs"/>
                      </a:endParaRPr>
                    </a:p>
                    <a:p>
                      <a:pPr algn="ctr" rtl="1"/>
                      <a:endParaRPr lang="he-IL" sz="1400" strike="noStrike" kern="1200" dirty="0">
                        <a:solidFill>
                          <a:schemeClr val="bg1"/>
                        </a:solidFill>
                        <a:latin typeface="+mn-lt"/>
                        <a:ea typeface="+mn-ea"/>
                        <a:cs typeface="+mn-cs"/>
                      </a:endParaRPr>
                    </a:p>
                    <a:p>
                      <a:pPr algn="ctr" rtl="1"/>
                      <a:r>
                        <a:rPr lang="he-IL" sz="1400" strike="noStrike" kern="1200" dirty="0">
                          <a:solidFill>
                            <a:srgbClr val="5E5E5E"/>
                          </a:solidFill>
                          <a:latin typeface="+mn-lt"/>
                          <a:ea typeface="+mn-ea"/>
                          <a:cs typeface="+mn-cs"/>
                        </a:rPr>
                        <a:t>(</a:t>
                      </a:r>
                      <a:r>
                        <a:rPr lang="he-IL" sz="1400" strike="noStrike" kern="1200" dirty="0" smtClean="0">
                          <a:solidFill>
                            <a:srgbClr val="5E5E5E"/>
                          </a:solidFill>
                          <a:latin typeface="+mn-lt"/>
                          <a:ea typeface="+mn-ea"/>
                          <a:cs typeface="+mn-cs"/>
                        </a:rPr>
                        <a:t>185%)</a:t>
                      </a:r>
                      <a:endParaRPr lang="he-IL" sz="1400" strike="noStrike"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2,141,000</a:t>
                      </a:r>
                      <a:endParaRPr lang="he-IL" altLang="he-IL" sz="1800" strike="noStrike" kern="1200" dirty="0">
                        <a:solidFill>
                          <a:schemeClr val="tx1"/>
                        </a:solidFill>
                        <a:latin typeface="+mn-lt"/>
                        <a:ea typeface="+mn-ea"/>
                        <a:cs typeface="+mn-cs"/>
                      </a:endParaRPr>
                    </a:p>
                    <a:p>
                      <a:pPr algn="ctr" rtl="1"/>
                      <a:endParaRPr lang="he-IL" sz="1400" strike="noStrike" kern="1200" dirty="0">
                        <a:solidFill>
                          <a:schemeClr val="bg1"/>
                        </a:solidFill>
                        <a:latin typeface="+mn-lt"/>
                        <a:ea typeface="+mn-ea"/>
                        <a:cs typeface="+mn-cs"/>
                      </a:endParaRPr>
                    </a:p>
                    <a:p>
                      <a:pPr algn="ctr" rtl="1"/>
                      <a:r>
                        <a:rPr lang="he-IL" sz="1400" strike="noStrike" kern="1200" dirty="0">
                          <a:solidFill>
                            <a:srgbClr val="5E5E5E"/>
                          </a:solidFill>
                          <a:latin typeface="+mn-lt"/>
                          <a:ea typeface="+mn-ea"/>
                          <a:cs typeface="+mn-cs"/>
                        </a:rPr>
                        <a:t>(</a:t>
                      </a:r>
                      <a:r>
                        <a:rPr lang="he-IL" sz="1400" strike="noStrike" kern="1200" dirty="0" smtClean="0">
                          <a:solidFill>
                            <a:srgbClr val="5E5E5E"/>
                          </a:solidFill>
                          <a:latin typeface="+mn-lt"/>
                          <a:ea typeface="+mn-ea"/>
                          <a:cs typeface="+mn-cs"/>
                        </a:rPr>
                        <a:t>132%)</a:t>
                      </a:r>
                      <a:endParaRPr lang="he-IL" sz="1400" strike="noStrike"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1,216,700</a:t>
                      </a:r>
                    </a:p>
                    <a:p>
                      <a:pPr algn="ctr" rtl="1"/>
                      <a:endParaRPr lang="he-IL" sz="1400" b="0" strike="noStrike" kern="1200" dirty="0">
                        <a:solidFill>
                          <a:schemeClr val="bg1"/>
                        </a:solidFill>
                        <a:latin typeface="+mn-lt"/>
                        <a:ea typeface="+mn-ea"/>
                        <a:cs typeface="+mn-cs"/>
                      </a:endParaRPr>
                    </a:p>
                    <a:p>
                      <a:pPr algn="ctr" rtl="1"/>
                      <a:r>
                        <a:rPr lang="he-IL" sz="1400" b="0" strike="noStrike" kern="1200" dirty="0" smtClean="0">
                          <a:solidFill>
                            <a:srgbClr val="5E5E5E"/>
                          </a:solidFill>
                          <a:latin typeface="+mn-lt"/>
                          <a:ea typeface="+mn-ea"/>
                          <a:cs typeface="+mn-cs"/>
                        </a:rPr>
                        <a:t>(75%)</a:t>
                      </a:r>
                      <a:endParaRPr lang="he-IL" sz="1400" b="0" strike="noStrike"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1,621,400</a:t>
                      </a:r>
                      <a:endParaRPr lang="he-IL" altLang="he-IL" sz="1800" strike="noStrike" kern="1200" dirty="0">
                        <a:solidFill>
                          <a:schemeClr val="tx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10002"/>
                  </a:ext>
                </a:extLst>
              </a:tr>
              <a:tr h="356677">
                <a:tc>
                  <a:txBody>
                    <a:bodyPr/>
                    <a:lstStyle/>
                    <a:p>
                      <a:pPr marL="0" algn="r" defTabSz="914400" rtl="1" eaLnBrk="1" latinLnBrk="0" hangingPunct="1">
                        <a:spcBef>
                          <a:spcPct val="50000"/>
                        </a:spcBef>
                        <a:buFontTx/>
                        <a:buNone/>
                      </a:pPr>
                      <a:r>
                        <a:rPr lang="he-IL" altLang="he-IL" sz="1600" b="1" strike="noStrike" kern="1200" dirty="0">
                          <a:solidFill>
                            <a:schemeClr val="bg1"/>
                          </a:solidFill>
                          <a:latin typeface="+mn-lt"/>
                          <a:ea typeface="+mn-ea"/>
                          <a:cs typeface="+mn-cs"/>
                        </a:rPr>
                        <a:t>שכר דירה חופשי</a:t>
                      </a:r>
                      <a:endParaRPr lang="en-US" altLang="he-IL" sz="1600" b="1"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400"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400"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400" strike="noStrike" kern="1200" dirty="0">
                        <a:solidFill>
                          <a:schemeClr val="bg1"/>
                        </a:solidFill>
                        <a:effectLst/>
                        <a:latin typeface="+mn-lt"/>
                        <a:ea typeface="+mn-ea"/>
                        <a:cs typeface="+mn-cs"/>
                      </a:endParaRPr>
                    </a:p>
                  </a:txBody>
                  <a:tcPr>
                    <a:solidFill>
                      <a:schemeClr val="tx1">
                        <a:lumMod val="65000"/>
                        <a:lumOff val="35000"/>
                      </a:schemeClr>
                    </a:solidFill>
                  </a:tcPr>
                </a:tc>
                <a:tc>
                  <a:txBody>
                    <a:bodyPr/>
                    <a:lstStyle/>
                    <a:p>
                      <a:pPr algn="ctr" rtl="1"/>
                      <a:endParaRPr lang="he-IL" altLang="he-IL" sz="1800" strike="noStrike" kern="1200" dirty="0">
                        <a:solidFill>
                          <a:schemeClr val="tx1"/>
                        </a:solidFill>
                        <a:latin typeface="+mn-lt"/>
                        <a:ea typeface="+mn-ea"/>
                        <a:cs typeface="+mn-cs"/>
                      </a:endParaRPr>
                    </a:p>
                  </a:txBody>
                  <a:tcPr>
                    <a:solidFill>
                      <a:schemeClr val="tx1">
                        <a:lumMod val="65000"/>
                        <a:lumOff val="35000"/>
                      </a:schemeClr>
                    </a:solidFill>
                  </a:tcPr>
                </a:tc>
                <a:extLst>
                  <a:ext uri="{0D108BD9-81ED-4DB2-BD59-A6C34878D82A}">
                    <a16:rowId xmlns:a16="http://schemas.microsoft.com/office/drawing/2014/main" val="10003"/>
                  </a:ext>
                </a:extLst>
              </a:tr>
              <a:tr h="954427">
                <a:tc>
                  <a:txBody>
                    <a:bodyPr/>
                    <a:lstStyle/>
                    <a:p>
                      <a:pPr algn="r" rtl="1"/>
                      <a:r>
                        <a:rPr lang="he-IL" altLang="he-IL" sz="1600" b="1" kern="1200" dirty="0">
                          <a:solidFill>
                            <a:schemeClr val="dk1"/>
                          </a:solidFill>
                          <a:latin typeface="+mn-lt"/>
                          <a:ea typeface="+mn-ea"/>
                          <a:cs typeface="+mn-cs"/>
                        </a:rPr>
                        <a:t>מחירים ממוצעים של שכר דירה חופשי</a:t>
                      </a:r>
                      <a:r>
                        <a:rPr lang="he-IL" altLang="he-IL" sz="1600" b="1" kern="1200" baseline="0" dirty="0">
                          <a:solidFill>
                            <a:schemeClr val="dk1"/>
                          </a:solidFill>
                          <a:latin typeface="+mn-lt"/>
                          <a:ea typeface="+mn-ea"/>
                          <a:cs typeface="+mn-cs"/>
                        </a:rPr>
                        <a:t> </a:t>
                      </a:r>
                      <a:r>
                        <a:rPr lang="he-IL" sz="1600" b="1" dirty="0"/>
                        <a:t>(ש"ח)</a:t>
                      </a:r>
                    </a:p>
                    <a:p>
                      <a:pPr algn="r" rtl="1">
                        <a:spcBef>
                          <a:spcPct val="50000"/>
                        </a:spcBef>
                        <a:buFontTx/>
                        <a:buNone/>
                      </a:pPr>
                      <a:r>
                        <a:rPr lang="he-IL" altLang="he-IL" sz="1200" b="0" kern="1200" dirty="0">
                          <a:solidFill>
                            <a:srgbClr val="5E5E5E"/>
                          </a:solidFill>
                          <a:latin typeface="+mn-lt"/>
                          <a:ea typeface="+mn-ea"/>
                          <a:cs typeface="+mn-cs"/>
                        </a:rPr>
                        <a:t>(ביחס למחיר</a:t>
                      </a:r>
                      <a:r>
                        <a:rPr lang="he-IL" altLang="he-IL" sz="1200" b="0" kern="1200" baseline="0" dirty="0">
                          <a:solidFill>
                            <a:srgbClr val="5E5E5E"/>
                          </a:solidFill>
                          <a:latin typeface="+mn-lt"/>
                          <a:ea typeface="+mn-ea"/>
                          <a:cs typeface="+mn-cs"/>
                        </a:rPr>
                        <a:t> הממוצע</a:t>
                      </a:r>
                      <a:r>
                        <a:rPr lang="he-IL" altLang="he-IL" sz="1200" b="0" kern="1200" dirty="0">
                          <a:solidFill>
                            <a:srgbClr val="5E5E5E"/>
                          </a:solidFill>
                          <a:latin typeface="+mn-lt"/>
                          <a:ea typeface="+mn-ea"/>
                          <a:cs typeface="+mn-cs"/>
                        </a:rPr>
                        <a:t> בישראל =</a:t>
                      </a:r>
                      <a:r>
                        <a:rPr lang="he-IL" altLang="he-IL" sz="1200" b="0" kern="1200" baseline="0" dirty="0">
                          <a:solidFill>
                            <a:srgbClr val="5E5E5E"/>
                          </a:solidFill>
                          <a:latin typeface="+mn-lt"/>
                          <a:ea typeface="+mn-ea"/>
                          <a:cs typeface="+mn-cs"/>
                        </a:rPr>
                        <a:t> 100%)</a:t>
                      </a:r>
                      <a:endParaRPr lang="en-US" altLang="he-IL" sz="1200" b="0"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5,843</a:t>
                      </a:r>
                      <a:endParaRPr lang="he-IL" altLang="he-IL" sz="1800" strike="noStrike" kern="1200" dirty="0">
                        <a:solidFill>
                          <a:schemeClr val="tx1"/>
                        </a:solidFill>
                        <a:latin typeface="+mn-lt"/>
                        <a:ea typeface="+mn-ea"/>
                        <a:cs typeface="+mn-cs"/>
                      </a:endParaRPr>
                    </a:p>
                    <a:p>
                      <a:pPr algn="ctr" rtl="1"/>
                      <a:endParaRPr lang="he-IL" sz="1800" strike="sngStrike" kern="1200" dirty="0">
                        <a:solidFill>
                          <a:schemeClr val="tx1"/>
                        </a:solidFill>
                        <a:latin typeface="+mn-lt"/>
                        <a:ea typeface="+mn-ea"/>
                        <a:cs typeface="+mn-cs"/>
                      </a:endParaRPr>
                    </a:p>
                    <a:p>
                      <a:pPr algn="ctr" rtl="1"/>
                      <a:r>
                        <a:rPr lang="he-IL" sz="1400" strike="noStrike" kern="1200" dirty="0">
                          <a:solidFill>
                            <a:srgbClr val="5E5E5E"/>
                          </a:solidFill>
                          <a:latin typeface="+mn-lt"/>
                          <a:ea typeface="+mn-ea"/>
                          <a:cs typeface="+mn-cs"/>
                        </a:rPr>
                        <a:t>(</a:t>
                      </a:r>
                      <a:r>
                        <a:rPr lang="he-IL" sz="1400" strike="noStrike" kern="1200" dirty="0" smtClean="0">
                          <a:solidFill>
                            <a:srgbClr val="5E5E5E"/>
                          </a:solidFill>
                          <a:latin typeface="+mn-lt"/>
                          <a:ea typeface="+mn-ea"/>
                          <a:cs typeface="+mn-cs"/>
                        </a:rPr>
                        <a:t>145%)</a:t>
                      </a:r>
                      <a:endParaRPr lang="he-IL" sz="1400" strike="noStrike"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4,346</a:t>
                      </a:r>
                      <a:endParaRPr lang="he-IL" altLang="he-IL" sz="1800" strike="noStrike" kern="1200" dirty="0">
                        <a:solidFill>
                          <a:schemeClr val="tx1"/>
                        </a:solidFill>
                        <a:latin typeface="+mn-lt"/>
                        <a:ea typeface="+mn-ea"/>
                        <a:cs typeface="+mn-cs"/>
                      </a:endParaRPr>
                    </a:p>
                    <a:p>
                      <a:pPr algn="ctr" rtl="1"/>
                      <a:endParaRPr lang="he-IL" altLang="he-IL" sz="1800" strike="sngStrike" kern="1200" dirty="0">
                        <a:solidFill>
                          <a:schemeClr val="tx1"/>
                        </a:solidFill>
                        <a:latin typeface="+mn-lt"/>
                        <a:ea typeface="+mn-ea"/>
                        <a:cs typeface="+mn-cs"/>
                      </a:endParaRPr>
                    </a:p>
                    <a:p>
                      <a:pPr algn="ctr" rtl="1"/>
                      <a:r>
                        <a:rPr lang="he-IL" sz="1400" strike="noStrike" kern="1200" dirty="0">
                          <a:solidFill>
                            <a:srgbClr val="5E5E5E"/>
                          </a:solidFill>
                          <a:latin typeface="+mn-lt"/>
                          <a:ea typeface="+mn-ea"/>
                          <a:cs typeface="+mn-cs"/>
                        </a:rPr>
                        <a:t>(</a:t>
                      </a:r>
                      <a:r>
                        <a:rPr lang="he-IL" sz="1400" strike="noStrike" kern="1200" dirty="0" smtClean="0">
                          <a:solidFill>
                            <a:srgbClr val="5E5E5E"/>
                          </a:solidFill>
                          <a:latin typeface="+mn-lt"/>
                          <a:ea typeface="+mn-ea"/>
                          <a:cs typeface="+mn-cs"/>
                        </a:rPr>
                        <a:t>108%)</a:t>
                      </a:r>
                      <a:endParaRPr lang="he-IL" sz="1400" strike="noStrike"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2,721</a:t>
                      </a:r>
                      <a:endParaRPr lang="he-IL" altLang="he-IL" sz="1800" strike="noStrike" kern="1200" dirty="0">
                        <a:solidFill>
                          <a:schemeClr val="tx1"/>
                        </a:solidFill>
                        <a:latin typeface="+mn-lt"/>
                        <a:ea typeface="+mn-ea"/>
                        <a:cs typeface="+mn-cs"/>
                      </a:endParaRPr>
                    </a:p>
                    <a:p>
                      <a:pPr algn="ctr" rtl="1"/>
                      <a:endParaRPr lang="he-IL" altLang="he-IL" sz="1800" strike="sngStrike" kern="1200" dirty="0">
                        <a:solidFill>
                          <a:schemeClr val="tx1"/>
                        </a:solidFill>
                        <a:latin typeface="+mn-lt"/>
                        <a:ea typeface="+mn-ea"/>
                        <a:cs typeface="+mn-cs"/>
                      </a:endParaRPr>
                    </a:p>
                    <a:p>
                      <a:pPr algn="ctr" rtl="1"/>
                      <a:r>
                        <a:rPr lang="he-IL" sz="1400" strike="noStrike" kern="1200" dirty="0">
                          <a:solidFill>
                            <a:srgbClr val="5E5E5E"/>
                          </a:solidFill>
                          <a:effectLst/>
                          <a:latin typeface="+mn-lt"/>
                          <a:ea typeface="+mn-ea"/>
                          <a:cs typeface="+mn-cs"/>
                        </a:rPr>
                        <a:t>(</a:t>
                      </a:r>
                      <a:r>
                        <a:rPr lang="he-IL" sz="1400" strike="noStrike" kern="1200" dirty="0" smtClean="0">
                          <a:solidFill>
                            <a:srgbClr val="5E5E5E"/>
                          </a:solidFill>
                          <a:effectLst/>
                          <a:latin typeface="+mn-lt"/>
                          <a:ea typeface="+mn-ea"/>
                          <a:cs typeface="+mn-cs"/>
                        </a:rPr>
                        <a:t>68%)</a:t>
                      </a:r>
                      <a:endParaRPr lang="he-IL" sz="1400" strike="noStrike" kern="1200" dirty="0">
                        <a:solidFill>
                          <a:srgbClr val="5E5E5E"/>
                        </a:solidFill>
                        <a:effectLst/>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4,029</a:t>
                      </a:r>
                      <a:endParaRPr lang="he-IL" altLang="he-IL" sz="1800" strike="noStrike" kern="1200" dirty="0">
                        <a:solidFill>
                          <a:schemeClr val="tx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10004"/>
                  </a:ext>
                </a:extLst>
              </a:tr>
            </a:tbl>
          </a:graphicData>
        </a:graphic>
      </p:graphicFrame>
      <p:sp>
        <p:nvSpPr>
          <p:cNvPr id="9" name="מציין מיקום תוכן 5"/>
          <p:cNvSpPr txBox="1">
            <a:spLocks/>
          </p:cNvSpPr>
          <p:nvPr/>
        </p:nvSpPr>
        <p:spPr>
          <a:xfrm>
            <a:off x="8688291" y="6525344"/>
            <a:ext cx="3472364"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a:t>
            </a:r>
            <a:r>
              <a:rPr lang="he-IL" sz="900" dirty="0">
                <a:solidFill>
                  <a:schemeClr val="bg1">
                    <a:lumMod val="85000"/>
                  </a:schemeClr>
                </a:solidFill>
                <a:latin typeface="Arial" pitchFamily="34" charset="0"/>
                <a:cs typeface="Arial" pitchFamily="34" charset="0"/>
              </a:rPr>
              <a:t>סקרי מחירי דירות בבעלות הדיירים ושכר דירה של דירות בשכירות, </a:t>
            </a:r>
            <a:r>
              <a:rPr lang="he-IL" sz="900" dirty="0" smtClean="0">
                <a:solidFill>
                  <a:schemeClr val="bg1">
                    <a:lumMod val="85000"/>
                  </a:schemeClr>
                </a:solidFill>
                <a:latin typeface="Arial" pitchFamily="34" charset="0"/>
                <a:cs typeface="Arial" pitchFamily="34" charset="0"/>
              </a:rPr>
              <a:t>2020</a:t>
            </a:r>
            <a:endParaRPr lang="en-US" sz="900" dirty="0">
              <a:solidFill>
                <a:schemeClr val="bg1">
                  <a:lumMod val="85000"/>
                </a:schemeClr>
              </a:solidFill>
              <a:latin typeface="Arial" pitchFamily="34" charset="0"/>
              <a:cs typeface="Arial" pitchFamily="34" charset="0"/>
            </a:endParaRPr>
          </a:p>
          <a:p>
            <a:pPr>
              <a:spcBef>
                <a:spcPct val="0"/>
              </a:spcBef>
            </a:pPr>
            <a:endParaRPr lang="he-IL" altLang="he-IL" sz="900" dirty="0">
              <a:solidFill>
                <a:schemeClr val="bg1">
                  <a:lumMod val="85000"/>
                </a:schemeClr>
              </a:solidFill>
              <a:latin typeface="Arial" pitchFamily="34" charset="0"/>
              <a:cs typeface="Arial" pitchFamily="34" charset="0"/>
            </a:endParaRPr>
          </a:p>
        </p:txBody>
      </p:sp>
      <p:sp>
        <p:nvSpPr>
          <p:cNvPr id="18" name="TextBox 17">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14"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5" name="TextBox 14"/>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22</a:t>
            </a:r>
          </a:p>
        </p:txBody>
      </p:sp>
    </p:spTree>
    <p:extLst>
      <p:ext uri="{BB962C8B-B14F-4D97-AF65-F5344CB8AC3E}">
        <p14:creationId xmlns:p14="http://schemas.microsoft.com/office/powerpoint/2010/main" val="31792865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תמונה 4" title="רקע">
            <a:extLst>
              <a:ext uri="{FF2B5EF4-FFF2-40B4-BE49-F238E27FC236}">
                <a16:creationId xmlns:a16="http://schemas.microsoft.com/office/drawing/2014/main" id="{86BC9FE8-884D-4511-BABE-0FEF05DA930E}"/>
              </a:ext>
            </a:extLst>
          </p:cNvPr>
          <p:cNvPicPr>
            <a:picLocks/>
          </p:cNvPicPr>
          <p:nvPr/>
        </p:nvPicPr>
        <p:blipFill>
          <a:blip r:embed="rId3"/>
          <a:stretch>
            <a:fillRect/>
          </a:stretch>
        </p:blipFill>
        <p:spPr>
          <a:xfrm>
            <a:off x="8697331" y="-14400"/>
            <a:ext cx="3596400" cy="6886800"/>
          </a:xfrm>
          <a:prstGeom prst="rect">
            <a:avLst/>
          </a:prstGeom>
        </p:spPr>
      </p:pic>
      <p:sp>
        <p:nvSpPr>
          <p:cNvPr id="19" name="מציין מיקום טקסט 4">
            <a:extLst>
              <a:ext uri="{FF2B5EF4-FFF2-40B4-BE49-F238E27FC236}">
                <a16:creationId xmlns:a16="http://schemas.microsoft.com/office/drawing/2014/main" id="{F04DED6C-0284-4C60-A699-B2482D90A6A2}"/>
              </a:ext>
            </a:extLst>
          </p:cNvPr>
          <p:cNvSpPr txBox="1">
            <a:spLocks/>
          </p:cNvSpPr>
          <p:nvPr/>
        </p:nvSpPr>
        <p:spPr>
          <a:xfrm>
            <a:off x="119339" y="404664"/>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800" b="1" i="1" dirty="0">
                <a:solidFill>
                  <a:schemeClr val="bg1"/>
                </a:solidFill>
                <a:latin typeface="Blender" pitchFamily="18" charset="-79"/>
                <a:ea typeface="Blender Black" charset="0"/>
                <a:cs typeface="Blender" pitchFamily="18" charset="-79"/>
              </a:rPr>
              <a:t>שירותים חברתיים</a:t>
            </a:r>
            <a:endParaRPr lang="x-none" sz="2800" b="1" dirty="0"/>
          </a:p>
        </p:txBody>
      </p:sp>
      <p:sp>
        <p:nvSpPr>
          <p:cNvPr id="2" name="כותרת 1"/>
          <p:cNvSpPr>
            <a:spLocks noGrp="1"/>
          </p:cNvSpPr>
          <p:nvPr>
            <p:ph type="ctrTitle"/>
          </p:nvPr>
        </p:nvSpPr>
        <p:spPr>
          <a:xfrm>
            <a:off x="-1404485" y="260965"/>
            <a:ext cx="10020769" cy="503739"/>
          </a:xfrm>
        </p:spPr>
        <p:txBody>
          <a:bodyPr/>
          <a:lstStyle/>
          <a:p>
            <a:r>
              <a:rPr lang="he-IL" sz="3000" dirty="0">
                <a:solidFill>
                  <a:srgbClr val="5E5E5E"/>
                </a:solidFill>
                <a:ea typeface="+mn-ea"/>
                <a:cs typeface="Blender" pitchFamily="18" charset="-79"/>
              </a:rPr>
              <a:t>מטופלים (עם תיק) </a:t>
            </a:r>
            <a:r>
              <a:rPr lang="he-IL" sz="3000" dirty="0" err="1">
                <a:solidFill>
                  <a:srgbClr val="5E5E5E"/>
                </a:solidFill>
                <a:ea typeface="+mn-ea"/>
                <a:cs typeface="Blender" pitchFamily="18" charset="-79"/>
              </a:rPr>
              <a:t>במינהל</a:t>
            </a:r>
            <a:r>
              <a:rPr lang="he-IL" sz="3000" dirty="0">
                <a:solidFill>
                  <a:srgbClr val="5E5E5E"/>
                </a:solidFill>
                <a:ea typeface="+mn-ea"/>
                <a:cs typeface="Blender" pitchFamily="18" charset="-79"/>
              </a:rPr>
              <a:t> השירותים החברתיים,</a:t>
            </a:r>
            <a:br>
              <a:rPr lang="he-IL" sz="3000" dirty="0">
                <a:solidFill>
                  <a:srgbClr val="5E5E5E"/>
                </a:solidFill>
                <a:ea typeface="+mn-ea"/>
                <a:cs typeface="Blender" pitchFamily="18" charset="-79"/>
              </a:rPr>
            </a:br>
            <a:r>
              <a:rPr lang="he-IL" sz="3000" dirty="0">
                <a:solidFill>
                  <a:srgbClr val="5E5E5E"/>
                </a:solidFill>
                <a:ea typeface="+mn-ea"/>
                <a:cs typeface="Blender" pitchFamily="18" charset="-79"/>
              </a:rPr>
              <a:t>לפי האגף המטפל, כאחוז מכלל תושבי העיר*</a:t>
            </a:r>
            <a:br>
              <a:rPr lang="he-IL" sz="3000" dirty="0">
                <a:solidFill>
                  <a:srgbClr val="5E5E5E"/>
                </a:solidFill>
                <a:ea typeface="+mn-ea"/>
                <a:cs typeface="Blender" pitchFamily="18" charset="-79"/>
              </a:rPr>
            </a:br>
            <a:r>
              <a:rPr lang="he-IL" sz="3000" dirty="0">
                <a:solidFill>
                  <a:srgbClr val="5E5E5E"/>
                </a:solidFill>
                <a:ea typeface="+mn-ea"/>
                <a:cs typeface="Blender" pitchFamily="18" charset="-79"/>
              </a:rPr>
              <a:t>באזור הרלוונטי</a:t>
            </a:r>
          </a:p>
        </p:txBody>
      </p:sp>
      <p:sp>
        <p:nvSpPr>
          <p:cNvPr id="11" name="מציין מיקום תוכן 3"/>
          <p:cNvSpPr>
            <a:spLocks noGrp="1"/>
          </p:cNvSpPr>
          <p:nvPr>
            <p:ph sz="quarter" idx="14"/>
          </p:nvPr>
        </p:nvSpPr>
        <p:spPr>
          <a:xfrm>
            <a:off x="8769335" y="2925762"/>
            <a:ext cx="3447345" cy="1223318"/>
          </a:xfrm>
        </p:spPr>
        <p:txBody>
          <a:bodyPr/>
          <a:lstStyle/>
          <a:p>
            <a:pPr algn="just"/>
            <a:r>
              <a:rPr lang="he-IL" sz="2000" dirty="0">
                <a:solidFill>
                  <a:schemeClr val="bg1"/>
                </a:solidFill>
                <a:cs typeface="Blender" pitchFamily="18" charset="-79"/>
              </a:rPr>
              <a:t>מאמצע שנות ה-90' שיעור המטופלים </a:t>
            </a:r>
            <a:r>
              <a:rPr lang="he-IL" sz="2000" dirty="0" err="1">
                <a:solidFill>
                  <a:schemeClr val="bg1"/>
                </a:solidFill>
                <a:cs typeface="Blender" pitchFamily="18" charset="-79"/>
              </a:rPr>
              <a:t>במינהל</a:t>
            </a:r>
            <a:r>
              <a:rPr lang="he-IL" sz="2000" dirty="0">
                <a:solidFill>
                  <a:schemeClr val="bg1"/>
                </a:solidFill>
                <a:cs typeface="Blender" pitchFamily="18" charset="-79"/>
              </a:rPr>
              <a:t> השירותים החברתיים נמצא במגמת </a:t>
            </a:r>
            <a:r>
              <a:rPr lang="he-IL" sz="2000" dirty="0" smtClean="0">
                <a:solidFill>
                  <a:schemeClr val="bg1"/>
                </a:solidFill>
                <a:cs typeface="Blender" pitchFamily="18" charset="-79"/>
              </a:rPr>
              <a:t>ירידה </a:t>
            </a:r>
          </a:p>
          <a:p>
            <a:pPr algn="just"/>
            <a:endParaRPr lang="he-IL" sz="2000" dirty="0">
              <a:solidFill>
                <a:schemeClr val="bg1"/>
              </a:solidFill>
              <a:cs typeface="Blender" pitchFamily="18" charset="-79"/>
            </a:endParaRPr>
          </a:p>
          <a:p>
            <a:pPr algn="just"/>
            <a:r>
              <a:rPr lang="he-IL" sz="2000" dirty="0" smtClean="0">
                <a:solidFill>
                  <a:schemeClr val="bg1"/>
                </a:solidFill>
                <a:cs typeface="Blender" pitchFamily="18" charset="-79"/>
              </a:rPr>
              <a:t>בשנת 2019 היו כ-34,110 נפשות בטיפול (עם תיק).</a:t>
            </a:r>
            <a:endParaRPr lang="he-IL" sz="2000" dirty="0">
              <a:solidFill>
                <a:schemeClr val="bg1"/>
              </a:solidFill>
              <a:cs typeface="Blender" pitchFamily="18" charset="-79"/>
            </a:endParaRPr>
          </a:p>
        </p:txBody>
      </p:sp>
      <p:graphicFrame>
        <p:nvGraphicFramePr>
          <p:cNvPr id="16" name="מציין מיקום תרשים 9" descr="גרף מטופלים במינהל השירותים החברתיים לפי אגף:&#10;החל בשנת 2004 קיימת מגמת ירידה במספר הנפשות המטופלות במינהל השירותים החברתיים ובחלקם היחסי מאוכלוסיית העיר - מ-13% מכלל האוכלוסייה בתל-אביב-יפו בשנת 2004 ל-9% בשנת 2016, אולם בשנה האחרונה ירידה זאת התמתנה מעט.&#10;שיעור המטופלים מקרב האוכלוסייה שונה משמעותית באזורים השונים בעיר: במרכז ובצפון העיר (רבעים 6-1) - כ-5% מכלל האוכלוסייה באזור נמנו עם המטופלים (עם תיק) במחלקות המינהל לשירותים חברתיים. במזרח העיר (רובע 9) כ-13%, ובאזור דרום העיר (רבעים 7 ו-8) - כ-17%.&#10;">
            <a:extLst>
              <a:ext uri="{FF2B5EF4-FFF2-40B4-BE49-F238E27FC236}">
                <a16:creationId xmlns:a16="http://schemas.microsoft.com/office/drawing/2014/main" id="{7918E2A2-2256-4D29-847E-7DB794DB5213}"/>
              </a:ext>
            </a:extLst>
          </p:cNvPr>
          <p:cNvGraphicFramePr>
            <a:graphicFrameLocks noGrp="1"/>
          </p:cNvGraphicFramePr>
          <p:nvPr>
            <p:ph type="chart" sz="quarter" idx="13"/>
            <p:extLst>
              <p:ext uri="{D42A27DB-BD31-4B8C-83A1-F6EECF244321}">
                <p14:modId xmlns:p14="http://schemas.microsoft.com/office/powerpoint/2010/main" val="3767194156"/>
              </p:ext>
            </p:extLst>
          </p:nvPr>
        </p:nvGraphicFramePr>
        <p:xfrm>
          <a:off x="55227" y="1772816"/>
          <a:ext cx="8496937" cy="4320480"/>
        </p:xfrm>
        <a:graphic>
          <a:graphicData uri="http://schemas.openxmlformats.org/drawingml/2006/chart">
            <c:chart xmlns:c="http://schemas.openxmlformats.org/drawingml/2006/chart" xmlns:r="http://schemas.openxmlformats.org/officeDocument/2006/relationships" r:id="rId4"/>
          </a:graphicData>
        </a:graphic>
      </p:graphicFrame>
      <p:grpSp>
        <p:nvGrpSpPr>
          <p:cNvPr id="17" name="קבוצה 16">
            <a:extLst>
              <a:ext uri="{FF2B5EF4-FFF2-40B4-BE49-F238E27FC236}">
                <a16:creationId xmlns:a16="http://schemas.microsoft.com/office/drawing/2014/main" id="{9E1E95B2-E575-49F0-8E4C-24AC59514561}"/>
              </a:ext>
            </a:extLst>
          </p:cNvPr>
          <p:cNvGrpSpPr/>
          <p:nvPr/>
        </p:nvGrpSpPr>
        <p:grpSpPr>
          <a:xfrm>
            <a:off x="490348" y="2019179"/>
            <a:ext cx="2089939" cy="3210020"/>
            <a:chOff x="490348" y="1947443"/>
            <a:chExt cx="2089939" cy="3106368"/>
          </a:xfrm>
        </p:grpSpPr>
        <p:sp>
          <p:nvSpPr>
            <p:cNvPr id="18" name="Text Box 53">
              <a:extLst>
                <a:ext uri="{FF2B5EF4-FFF2-40B4-BE49-F238E27FC236}">
                  <a16:creationId xmlns:a16="http://schemas.microsoft.com/office/drawing/2014/main" id="{0B29E667-D961-4EDF-8F1C-6AAED7FB5203}"/>
                </a:ext>
              </a:extLst>
            </p:cNvPr>
            <p:cNvSpPr txBox="1">
              <a:spLocks noChangeArrowheads="1"/>
            </p:cNvSpPr>
            <p:nvPr/>
          </p:nvSpPr>
          <p:spPr bwMode="auto">
            <a:xfrm>
              <a:off x="551387" y="1947443"/>
              <a:ext cx="2028900" cy="49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pPr>
              <a:r>
                <a:rPr lang="he-IL" altLang="he-IL" sz="1600" b="1" dirty="0">
                  <a:solidFill>
                    <a:srgbClr val="990000"/>
                  </a:solidFill>
                  <a:latin typeface="Blender" pitchFamily="18" charset="-79"/>
                  <a:cs typeface="Blender" pitchFamily="18" charset="-79"/>
                </a:rPr>
                <a:t>אגף דרום</a:t>
              </a:r>
              <a:endParaRPr lang="en-US" altLang="he-IL" sz="1600" b="1" dirty="0">
                <a:solidFill>
                  <a:srgbClr val="990000"/>
                </a:solidFill>
                <a:latin typeface="Blender" pitchFamily="18" charset="-79"/>
                <a:cs typeface="Blender" pitchFamily="18" charset="-79"/>
              </a:endParaRPr>
            </a:p>
          </p:txBody>
        </p:sp>
        <p:sp>
          <p:nvSpPr>
            <p:cNvPr id="21" name="Text Box 53">
              <a:extLst>
                <a:ext uri="{FF2B5EF4-FFF2-40B4-BE49-F238E27FC236}">
                  <a16:creationId xmlns:a16="http://schemas.microsoft.com/office/drawing/2014/main" id="{D27B36D9-1B75-40CB-B488-5332D253993C}"/>
                </a:ext>
              </a:extLst>
            </p:cNvPr>
            <p:cNvSpPr txBox="1">
              <a:spLocks noChangeArrowheads="1"/>
            </p:cNvSpPr>
            <p:nvPr/>
          </p:nvSpPr>
          <p:spPr bwMode="auto">
            <a:xfrm>
              <a:off x="551387" y="2598939"/>
              <a:ext cx="2028900" cy="49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pPr>
              <a:r>
                <a:rPr lang="he-IL" altLang="he-IL" sz="1600" b="1" dirty="0">
                  <a:solidFill>
                    <a:srgbClr val="865600"/>
                  </a:solidFill>
                  <a:latin typeface="Blender" pitchFamily="18" charset="-79"/>
                  <a:cs typeface="Blender" pitchFamily="18" charset="-79"/>
                </a:rPr>
                <a:t>אגף מזרח</a:t>
              </a:r>
              <a:endParaRPr lang="en-US" altLang="he-IL" sz="1600" b="1" dirty="0">
                <a:solidFill>
                  <a:srgbClr val="865600"/>
                </a:solidFill>
                <a:latin typeface="Blender" pitchFamily="18" charset="-79"/>
                <a:cs typeface="Blender" pitchFamily="18" charset="-79"/>
              </a:endParaRPr>
            </a:p>
          </p:txBody>
        </p:sp>
        <p:sp>
          <p:nvSpPr>
            <p:cNvPr id="22" name="Text Box 53">
              <a:extLst>
                <a:ext uri="{FF2B5EF4-FFF2-40B4-BE49-F238E27FC236}">
                  <a16:creationId xmlns:a16="http://schemas.microsoft.com/office/drawing/2014/main" id="{D0F523EA-348E-4A78-AA30-9DCECD6E5181}"/>
                </a:ext>
              </a:extLst>
            </p:cNvPr>
            <p:cNvSpPr txBox="1">
              <a:spLocks noChangeArrowheads="1"/>
            </p:cNvSpPr>
            <p:nvPr/>
          </p:nvSpPr>
          <p:spPr bwMode="auto">
            <a:xfrm>
              <a:off x="490348" y="3718283"/>
              <a:ext cx="2028900" cy="49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pPr>
              <a:r>
                <a:rPr lang="he-IL" altLang="he-IL" sz="1600" b="1" dirty="0">
                  <a:solidFill>
                    <a:schemeClr val="accent5">
                      <a:lumMod val="75000"/>
                    </a:schemeClr>
                  </a:solidFill>
                  <a:latin typeface="Blender" pitchFamily="18" charset="-79"/>
                  <a:cs typeface="Blender" pitchFamily="18" charset="-79"/>
                </a:rPr>
                <a:t>כלל העיר</a:t>
              </a:r>
              <a:endParaRPr lang="en-US" altLang="he-IL" sz="1600" b="1" dirty="0">
                <a:solidFill>
                  <a:schemeClr val="accent5">
                    <a:lumMod val="75000"/>
                  </a:schemeClr>
                </a:solidFill>
                <a:latin typeface="Blender" pitchFamily="18" charset="-79"/>
                <a:cs typeface="Blender" pitchFamily="18" charset="-79"/>
              </a:endParaRPr>
            </a:p>
          </p:txBody>
        </p:sp>
        <p:sp>
          <p:nvSpPr>
            <p:cNvPr id="23" name="Text Box 53">
              <a:extLst>
                <a:ext uri="{FF2B5EF4-FFF2-40B4-BE49-F238E27FC236}">
                  <a16:creationId xmlns:a16="http://schemas.microsoft.com/office/drawing/2014/main" id="{8ACC8707-BC33-458B-87CD-2A7496153460}"/>
                </a:ext>
              </a:extLst>
            </p:cNvPr>
            <p:cNvSpPr txBox="1">
              <a:spLocks noChangeArrowheads="1"/>
            </p:cNvSpPr>
            <p:nvPr/>
          </p:nvSpPr>
          <p:spPr bwMode="auto">
            <a:xfrm>
              <a:off x="551387" y="4557449"/>
              <a:ext cx="2028900" cy="49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pPr>
              <a:r>
                <a:rPr lang="he-IL" altLang="he-IL" sz="1600" b="1" dirty="0">
                  <a:solidFill>
                    <a:srgbClr val="A4598F"/>
                  </a:solidFill>
                  <a:latin typeface="Blender" pitchFamily="18" charset="-79"/>
                  <a:cs typeface="Blender" pitchFamily="18" charset="-79"/>
                </a:rPr>
                <a:t>אגף מרכז וצפון</a:t>
              </a:r>
              <a:endParaRPr lang="en-US" altLang="he-IL" sz="1600" b="1" dirty="0">
                <a:solidFill>
                  <a:srgbClr val="A4598F"/>
                </a:solidFill>
                <a:latin typeface="Blender" pitchFamily="18" charset="-79"/>
                <a:cs typeface="Blender" pitchFamily="18" charset="-79"/>
              </a:endParaRPr>
            </a:p>
          </p:txBody>
        </p:sp>
      </p:grpSp>
      <p:sp>
        <p:nvSpPr>
          <p:cNvPr id="27" name="מלבן 26"/>
          <p:cNvSpPr/>
          <p:nvPr/>
        </p:nvSpPr>
        <p:spPr>
          <a:xfrm>
            <a:off x="335360" y="6032335"/>
            <a:ext cx="8038232" cy="276999"/>
          </a:xfrm>
          <a:prstGeom prst="rect">
            <a:avLst/>
          </a:prstGeom>
        </p:spPr>
        <p:txBody>
          <a:bodyPr wrap="square">
            <a:spAutoFit/>
          </a:bodyPr>
          <a:lstStyle/>
          <a:p>
            <a:pPr marL="182563" indent="-95250" algn="just">
              <a:spcBef>
                <a:spcPct val="50000"/>
              </a:spcBef>
              <a:defRPr/>
            </a:pPr>
            <a:r>
              <a:rPr lang="he-IL" altLang="he-IL" sz="1200" dirty="0">
                <a:solidFill>
                  <a:srgbClr val="5E5E5E"/>
                </a:solidFill>
                <a:latin typeface="Arial" pitchFamily="34" charset="0"/>
                <a:cs typeface="Arial" pitchFamily="34" charset="0"/>
              </a:rPr>
              <a:t>* </a:t>
            </a:r>
            <a:r>
              <a:rPr lang="he-IL" altLang="he-IL" sz="1200" b="1" dirty="0">
                <a:solidFill>
                  <a:srgbClr val="5E5E5E"/>
                </a:solidFill>
                <a:latin typeface="Arial" pitchFamily="34" charset="0"/>
                <a:cs typeface="Arial" pitchFamily="34" charset="0"/>
              </a:rPr>
              <a:t>תושבי העיר </a:t>
            </a:r>
            <a:r>
              <a:rPr lang="he-IL" altLang="he-IL" sz="1200" dirty="0">
                <a:solidFill>
                  <a:srgbClr val="5E5E5E"/>
                </a:solidFill>
                <a:latin typeface="Arial" pitchFamily="34" charset="0"/>
                <a:cs typeface="Arial" pitchFamily="34" charset="0"/>
              </a:rPr>
              <a:t>- לא כולל את האוכלוסייה הזרה המתגוררת בעיר (עובדים זרים חוקיים ולא חוקיים, מסתננים/מבקשי מקלט ופליטים). </a:t>
            </a:r>
          </a:p>
        </p:txBody>
      </p:sp>
      <p:sp>
        <p:nvSpPr>
          <p:cNvPr id="12" name="מציין מיקום תוכן 5"/>
          <p:cNvSpPr txBox="1">
            <a:spLocks/>
          </p:cNvSpPr>
          <p:nvPr/>
        </p:nvSpPr>
        <p:spPr>
          <a:xfrm>
            <a:off x="8312269"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מינהל השירותים החברתיים, </a:t>
            </a:r>
            <a:r>
              <a:rPr lang="he-IL" altLang="he-IL" sz="900" dirty="0" smtClean="0">
                <a:solidFill>
                  <a:schemeClr val="bg1">
                    <a:lumMod val="85000"/>
                  </a:schemeClr>
                </a:solidFill>
                <a:latin typeface="Arial" pitchFamily="34" charset="0"/>
                <a:cs typeface="Arial" pitchFamily="34" charset="0"/>
              </a:rPr>
              <a:t>2019; נתוני אוכלוסייה למ"ס  2018</a:t>
            </a:r>
            <a:endParaRPr lang="he-IL" altLang="he-IL" sz="900" dirty="0">
              <a:solidFill>
                <a:schemeClr val="bg1">
                  <a:lumMod val="85000"/>
                </a:schemeClr>
              </a:solidFill>
              <a:latin typeface="Arial" pitchFamily="34" charset="0"/>
              <a:cs typeface="Arial" pitchFamily="34" charset="0"/>
            </a:endParaRPr>
          </a:p>
        </p:txBody>
      </p:sp>
      <p:sp>
        <p:nvSpPr>
          <p:cNvPr id="20" name="TextBox 19">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5"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4"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A45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23</a:t>
            </a:r>
          </a:p>
        </p:txBody>
      </p:sp>
    </p:spTree>
    <p:extLst>
      <p:ext uri="{BB962C8B-B14F-4D97-AF65-F5344CB8AC3E}">
        <p14:creationId xmlns:p14="http://schemas.microsoft.com/office/powerpoint/2010/main" val="1626082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תמונה 4" title="רקע">
            <a:extLst>
              <a:ext uri="{FF2B5EF4-FFF2-40B4-BE49-F238E27FC236}">
                <a16:creationId xmlns:a16="http://schemas.microsoft.com/office/drawing/2014/main" id="{5EF99F8B-4B25-40F6-9B66-28E823E06B36}"/>
              </a:ext>
            </a:extLst>
          </p:cNvPr>
          <p:cNvPicPr>
            <a:picLocks/>
          </p:cNvPicPr>
          <p:nvPr/>
        </p:nvPicPr>
        <p:blipFill>
          <a:blip r:embed="rId3"/>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id="{2E6D2418-67E1-43DA-944C-05A925413CA8}"/>
              </a:ext>
            </a:extLst>
          </p:cNvPr>
          <p:cNvSpPr txBox="1">
            <a:spLocks/>
          </p:cNvSpPr>
          <p:nvPr/>
        </p:nvSpPr>
        <p:spPr>
          <a:xfrm>
            <a:off x="-96686"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חינוך והשכלה</a:t>
            </a:r>
            <a:endParaRPr lang="x-none" b="1" dirty="0"/>
          </a:p>
        </p:txBody>
      </p:sp>
      <p:sp>
        <p:nvSpPr>
          <p:cNvPr id="3" name="כותרת 2">
            <a:extLst>
              <a:ext uri="{FF2B5EF4-FFF2-40B4-BE49-F238E27FC236}">
                <a16:creationId xmlns:a16="http://schemas.microsoft.com/office/drawing/2014/main" id="{81DEC887-B791-4A0C-B693-44BD85C7B2B4}"/>
              </a:ext>
            </a:extLst>
          </p:cNvPr>
          <p:cNvSpPr>
            <a:spLocks noGrp="1"/>
          </p:cNvSpPr>
          <p:nvPr>
            <p:ph type="ctrTitle"/>
          </p:nvPr>
        </p:nvSpPr>
        <p:spPr>
          <a:xfrm>
            <a:off x="-1620513" y="332660"/>
            <a:ext cx="10020769" cy="503739"/>
          </a:xfrm>
        </p:spPr>
        <p:txBody>
          <a:bodyPr/>
          <a:lstStyle/>
          <a:p>
            <a:pPr>
              <a:lnSpc>
                <a:spcPts val="3000"/>
              </a:lnSpc>
            </a:pPr>
            <a:r>
              <a:rPr lang="he-IL" sz="3200" dirty="0">
                <a:solidFill>
                  <a:srgbClr val="5E5E5E"/>
                </a:solidFill>
                <a:latin typeface="Blender" pitchFamily="18" charset="-79"/>
                <a:cs typeface="Blender" pitchFamily="18" charset="-79"/>
              </a:rPr>
              <a:t>החינוך העירוני והמשותף*</a:t>
            </a:r>
            <a:br>
              <a:rPr lang="he-IL" sz="3200" dirty="0">
                <a:solidFill>
                  <a:srgbClr val="5E5E5E"/>
                </a:solidFill>
                <a:latin typeface="Blender" pitchFamily="18" charset="-79"/>
                <a:cs typeface="Blender" pitchFamily="18" charset="-79"/>
              </a:rPr>
            </a:br>
            <a:r>
              <a:rPr lang="he-IL" dirty="0">
                <a:solidFill>
                  <a:srgbClr val="5E5E5E"/>
                </a:solidFill>
                <a:latin typeface="Blender" pitchFamily="18" charset="-79"/>
                <a:cs typeface="Blender" pitchFamily="18" charset="-79"/>
              </a:rPr>
              <a:t>(כולל מוכר שאינו רשמי בבתי-ספר יסודיים)</a:t>
            </a:r>
            <a:r>
              <a:rPr lang="he-IL" sz="3200" dirty="0">
                <a:solidFill>
                  <a:srgbClr val="5E5E5E"/>
                </a:solidFill>
                <a:latin typeface="Blender" pitchFamily="18" charset="-79"/>
                <a:cs typeface="Blender" pitchFamily="18" charset="-79"/>
              </a:rPr>
              <a:t/>
            </a:r>
            <a:br>
              <a:rPr lang="he-IL" sz="3200" dirty="0">
                <a:solidFill>
                  <a:srgbClr val="5E5E5E"/>
                </a:solidFill>
                <a:latin typeface="Blender" pitchFamily="18" charset="-79"/>
                <a:cs typeface="Blender" pitchFamily="18" charset="-79"/>
              </a:rPr>
            </a:br>
            <a:r>
              <a:rPr lang="he-IL" sz="2400" dirty="0" err="1" smtClean="0">
                <a:solidFill>
                  <a:srgbClr val="5E5E5E"/>
                </a:solidFill>
                <a:latin typeface="Blender" pitchFamily="18" charset="-79"/>
                <a:cs typeface="Blender" pitchFamily="18" charset="-79"/>
              </a:rPr>
              <a:t>תש"ף</a:t>
            </a:r>
            <a:r>
              <a:rPr lang="he-IL" sz="2400" dirty="0" smtClean="0">
                <a:solidFill>
                  <a:srgbClr val="5E5E5E"/>
                </a:solidFill>
                <a:latin typeface="Blender" pitchFamily="18" charset="-79"/>
                <a:cs typeface="Blender" pitchFamily="18" charset="-79"/>
              </a:rPr>
              <a:t>- 2019/20</a:t>
            </a:r>
            <a:r>
              <a:rPr lang="he-IL" dirty="0">
                <a:solidFill>
                  <a:srgbClr val="5E5E5E"/>
                </a:solidFill>
                <a:latin typeface="Blender" pitchFamily="18" charset="-79"/>
                <a:cs typeface="Blender" pitchFamily="18" charset="-79"/>
              </a:rPr>
              <a:t/>
            </a:r>
            <a:br>
              <a:rPr lang="he-IL" dirty="0">
                <a:solidFill>
                  <a:srgbClr val="5E5E5E"/>
                </a:solidFill>
                <a:latin typeface="Blender" pitchFamily="18" charset="-79"/>
                <a:cs typeface="Blender" pitchFamily="18" charset="-79"/>
              </a:rPr>
            </a:br>
            <a:endParaRPr lang="x-none" dirty="0"/>
          </a:p>
        </p:txBody>
      </p:sp>
      <p:sp>
        <p:nvSpPr>
          <p:cNvPr id="14" name="מציין מיקום תוכן 3"/>
          <p:cNvSpPr>
            <a:spLocks noGrp="1"/>
          </p:cNvSpPr>
          <p:nvPr>
            <p:ph sz="quarter" idx="14"/>
          </p:nvPr>
        </p:nvSpPr>
        <p:spPr>
          <a:xfrm>
            <a:off x="8645646" y="2780928"/>
            <a:ext cx="3571034" cy="2232248"/>
          </a:xfrm>
        </p:spPr>
        <p:txBody>
          <a:bodyPr/>
          <a:lstStyle/>
          <a:p>
            <a:r>
              <a:rPr lang="he-IL" sz="2000" dirty="0" err="1" smtClean="0">
                <a:solidFill>
                  <a:schemeClr val="bg1"/>
                </a:solidFill>
                <a:cs typeface="Blender" pitchFamily="18" charset="-79"/>
              </a:rPr>
              <a:t>בתש"ף</a:t>
            </a:r>
            <a:r>
              <a:rPr lang="he-IL" sz="2000" dirty="0" smtClean="0">
                <a:solidFill>
                  <a:schemeClr val="bg1"/>
                </a:solidFill>
                <a:cs typeface="Blender" pitchFamily="18" charset="-79"/>
              </a:rPr>
              <a:t> (2019/20) </a:t>
            </a:r>
            <a:r>
              <a:rPr lang="he-IL" sz="2000" dirty="0">
                <a:solidFill>
                  <a:schemeClr val="bg1"/>
                </a:solidFill>
                <a:cs typeface="Blender" pitchFamily="18" charset="-79"/>
              </a:rPr>
              <a:t>למדו בכל מוסדות החינוך בעיר (עירוניים, משותפים </a:t>
            </a:r>
            <a:r>
              <a:rPr lang="he-IL" sz="2000" dirty="0" smtClean="0">
                <a:solidFill>
                  <a:schemeClr val="bg1"/>
                </a:solidFill>
                <a:cs typeface="Blender" pitchFamily="18" charset="-79"/>
              </a:rPr>
              <a:t>ופרטיים) 80,940 תלמידים</a:t>
            </a:r>
          </a:p>
          <a:p>
            <a:r>
              <a:rPr lang="he-IL" sz="2000" dirty="0" smtClean="0">
                <a:solidFill>
                  <a:schemeClr val="bg1"/>
                </a:solidFill>
                <a:cs typeface="Blender" pitchFamily="18" charset="-79"/>
              </a:rPr>
              <a:t>מתוכם</a:t>
            </a:r>
            <a:r>
              <a:rPr lang="he-IL" sz="2000" dirty="0">
                <a:solidFill>
                  <a:schemeClr val="bg1"/>
                </a:solidFill>
                <a:cs typeface="Blender" pitchFamily="18" charset="-79"/>
              </a:rPr>
              <a:t>, למדו במוסדות החינוך העירוני והמשותף </a:t>
            </a:r>
            <a:r>
              <a:rPr lang="he-IL" sz="2000" dirty="0" smtClean="0">
                <a:solidFill>
                  <a:schemeClr val="bg1"/>
                </a:solidFill>
                <a:cs typeface="Blender" pitchFamily="18" charset="-79"/>
              </a:rPr>
              <a:t>כ-72,690 תלמידים</a:t>
            </a:r>
            <a:r>
              <a:rPr lang="he-IL" sz="2000" dirty="0">
                <a:solidFill>
                  <a:schemeClr val="bg1"/>
                </a:solidFill>
                <a:cs typeface="Blender" pitchFamily="18" charset="-79"/>
              </a:rPr>
              <a:t>.</a:t>
            </a:r>
          </a:p>
        </p:txBody>
      </p:sp>
      <p:graphicFrame>
        <p:nvGraphicFramePr>
          <p:cNvPr id="16" name="מציין מיקום של טבלה 7" title="מספר מוסדות, כיתות ותלמידים בגנים, בתי הספר היסודיים ובתי הספר העל יסודיים עירוניים ומשותפים"/>
          <p:cNvGraphicFramePr>
            <a:graphicFrameLocks/>
          </p:cNvGraphicFramePr>
          <p:nvPr>
            <p:extLst>
              <p:ext uri="{D42A27DB-BD31-4B8C-83A1-F6EECF244321}">
                <p14:modId xmlns:p14="http://schemas.microsoft.com/office/powerpoint/2010/main" val="1555987074"/>
              </p:ext>
            </p:extLst>
          </p:nvPr>
        </p:nvGraphicFramePr>
        <p:xfrm>
          <a:off x="723508" y="2276872"/>
          <a:ext cx="6992060" cy="2448000"/>
        </p:xfrm>
        <a:graphic>
          <a:graphicData uri="http://schemas.openxmlformats.org/drawingml/2006/table">
            <a:tbl>
              <a:tblPr rtl="1" firstRow="1" bandRow="1">
                <a:tableStyleId>{073A0DAA-6AF3-43AB-8588-CEC1D06C72B9}</a:tableStyleId>
              </a:tblPr>
              <a:tblGrid>
                <a:gridCol w="2787684">
                  <a:extLst>
                    <a:ext uri="{9D8B030D-6E8A-4147-A177-3AD203B41FA5}">
                      <a16:colId xmlns:a16="http://schemas.microsoft.com/office/drawing/2014/main" val="20000"/>
                    </a:ext>
                  </a:extLst>
                </a:gridCol>
                <a:gridCol w="2102188">
                  <a:extLst>
                    <a:ext uri="{9D8B030D-6E8A-4147-A177-3AD203B41FA5}">
                      <a16:colId xmlns:a16="http://schemas.microsoft.com/office/drawing/2014/main" val="20001"/>
                    </a:ext>
                  </a:extLst>
                </a:gridCol>
                <a:gridCol w="2102188">
                  <a:extLst>
                    <a:ext uri="{9D8B030D-6E8A-4147-A177-3AD203B41FA5}">
                      <a16:colId xmlns:a16="http://schemas.microsoft.com/office/drawing/2014/main" val="20003"/>
                    </a:ext>
                  </a:extLst>
                </a:gridCol>
              </a:tblGrid>
              <a:tr h="612000">
                <a:tc>
                  <a:txBody>
                    <a:bodyPr/>
                    <a:lstStyle/>
                    <a:p>
                      <a:pPr algn="ctr" rtl="1"/>
                      <a:endParaRPr lang="he-IL" dirty="0"/>
                    </a:p>
                  </a:txBody>
                  <a:tcPr anchor="ctr">
                    <a:noFill/>
                  </a:tcPr>
                </a:tc>
                <a:tc>
                  <a:txBody>
                    <a:bodyPr/>
                    <a:lstStyle/>
                    <a:p>
                      <a:pPr algn="ctr" rtl="1"/>
                      <a:r>
                        <a:rPr lang="he-IL" dirty="0"/>
                        <a:t>מוסדות</a:t>
                      </a:r>
                    </a:p>
                  </a:txBody>
                  <a:tcPr anchor="ctr">
                    <a:solidFill>
                      <a:schemeClr val="accent6">
                        <a:lumMod val="7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800" b="1" kern="1200" baseline="0" dirty="0">
                          <a:solidFill>
                            <a:schemeClr val="bg1"/>
                          </a:solidFill>
                          <a:latin typeface="Arial" pitchFamily="34" charset="0"/>
                          <a:ea typeface="+mn-ea"/>
                          <a:cs typeface="Arial" pitchFamily="34" charset="0"/>
                        </a:rPr>
                        <a:t>תלמידים</a:t>
                      </a:r>
                    </a:p>
                  </a:txBody>
                  <a:tcPr anchor="ctr">
                    <a:solidFill>
                      <a:schemeClr val="accent6">
                        <a:lumMod val="75000"/>
                      </a:schemeClr>
                    </a:solidFill>
                  </a:tcPr>
                </a:tc>
                <a:extLst>
                  <a:ext uri="{0D108BD9-81ED-4DB2-BD59-A6C34878D82A}">
                    <a16:rowId xmlns:a16="http://schemas.microsoft.com/office/drawing/2014/main" val="10000"/>
                  </a:ext>
                </a:extLst>
              </a:tr>
              <a:tr h="612000">
                <a:tc>
                  <a:txBody>
                    <a:bodyPr/>
                    <a:lstStyle/>
                    <a:p>
                      <a:pPr algn="r" rtl="1"/>
                      <a:r>
                        <a:rPr lang="he-IL" sz="1600" b="1" dirty="0">
                          <a:latin typeface="+mn-lt"/>
                        </a:rPr>
                        <a:t>גנים**</a:t>
                      </a:r>
                    </a:p>
                  </a:txBody>
                  <a:tcPr anchor="ctr">
                    <a:solidFill>
                      <a:schemeClr val="bg1">
                        <a:lumMod val="85000"/>
                      </a:schemeClr>
                    </a:solidFill>
                  </a:tcPr>
                </a:tc>
                <a:tc>
                  <a:txBody>
                    <a:bodyPr/>
                    <a:lstStyle/>
                    <a:p>
                      <a:pPr marL="0" algn="ctr" defTabSz="914400" rtl="1" eaLnBrk="1" latinLnBrk="0" hangingPunct="1">
                        <a:lnSpc>
                          <a:spcPct val="80000"/>
                        </a:lnSpc>
                        <a:spcBef>
                          <a:spcPct val="0"/>
                        </a:spcBef>
                        <a:buFontTx/>
                        <a:buNone/>
                      </a:pPr>
                      <a:r>
                        <a:rPr lang="en-US" altLang="he-IL" sz="1600" b="0" kern="1200" baseline="0" dirty="0">
                          <a:solidFill>
                            <a:schemeClr val="tx1"/>
                          </a:solidFill>
                          <a:latin typeface="+mn-lt"/>
                          <a:ea typeface="+mn-ea"/>
                          <a:cs typeface="Arial" pitchFamily="34" charset="0"/>
                        </a:rPr>
                        <a:t>-</a:t>
                      </a:r>
                    </a:p>
                  </a:txBody>
                  <a:tcPr anchor="ctr">
                    <a:solidFill>
                      <a:schemeClr val="bg1">
                        <a:lumMod val="8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en-US" altLang="he-IL" sz="1600" b="0" kern="1200" baseline="0" dirty="0" smtClean="0">
                          <a:solidFill>
                            <a:schemeClr val="tx1"/>
                          </a:solidFill>
                          <a:latin typeface="+mn-lt"/>
                          <a:ea typeface="+mn-ea"/>
                          <a:cs typeface="Arial" pitchFamily="34" charset="0"/>
                        </a:rPr>
                        <a:t>17,630</a:t>
                      </a:r>
                      <a:endParaRPr lang="en-US" altLang="he-IL" sz="1600" b="0" kern="1200" baseline="0" dirty="0">
                        <a:solidFill>
                          <a:schemeClr val="tx1"/>
                        </a:solidFill>
                        <a:latin typeface="+mn-lt"/>
                        <a:ea typeface="+mn-ea"/>
                        <a:cs typeface="Arial" pitchFamily="34" charset="0"/>
                      </a:endParaRPr>
                    </a:p>
                  </a:txBody>
                  <a:tcPr anchor="ctr">
                    <a:solidFill>
                      <a:schemeClr val="bg1">
                        <a:lumMod val="85000"/>
                      </a:schemeClr>
                    </a:solidFill>
                  </a:tcPr>
                </a:tc>
                <a:extLst>
                  <a:ext uri="{0D108BD9-81ED-4DB2-BD59-A6C34878D82A}">
                    <a16:rowId xmlns:a16="http://schemas.microsoft.com/office/drawing/2014/main" val="10001"/>
                  </a:ext>
                </a:extLst>
              </a:tr>
              <a:tr h="612000">
                <a:tc>
                  <a:txBody>
                    <a:bodyPr/>
                    <a:lstStyle/>
                    <a:p>
                      <a:pPr algn="r" rtl="1"/>
                      <a:r>
                        <a:rPr lang="he-IL" sz="1600" b="1" dirty="0">
                          <a:latin typeface="+mn-lt"/>
                        </a:rPr>
                        <a:t>בתי-ספר יסודיים</a:t>
                      </a:r>
                    </a:p>
                  </a:txBody>
                  <a:tcPr anchor="ctr">
                    <a:solidFill>
                      <a:schemeClr val="bg1">
                        <a:lumMod val="9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en-US" altLang="he-IL" sz="1600" b="0" kern="1200" baseline="0" dirty="0" smtClean="0">
                          <a:solidFill>
                            <a:schemeClr val="tx1"/>
                          </a:solidFill>
                          <a:latin typeface="+mn-lt"/>
                          <a:ea typeface="+mn-ea"/>
                          <a:cs typeface="Arial" pitchFamily="34" charset="0"/>
                        </a:rPr>
                        <a:t>106</a:t>
                      </a:r>
                      <a:endParaRPr lang="en-US" altLang="he-IL" sz="1600" b="0" kern="1200" baseline="0" dirty="0">
                        <a:solidFill>
                          <a:schemeClr val="tx1"/>
                        </a:solidFill>
                        <a:latin typeface="+mn-lt"/>
                        <a:ea typeface="+mn-ea"/>
                        <a:cs typeface="Arial" pitchFamily="34" charset="0"/>
                      </a:endParaRPr>
                    </a:p>
                  </a:txBody>
                  <a:tcPr anchor="ctr">
                    <a:solidFill>
                      <a:schemeClr val="bg1">
                        <a:lumMod val="9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en-US" altLang="he-IL" sz="1600" b="0" kern="1200" baseline="0" dirty="0" smtClean="0">
                          <a:solidFill>
                            <a:schemeClr val="tx1"/>
                          </a:solidFill>
                          <a:latin typeface="+mn-lt"/>
                          <a:ea typeface="+mn-ea"/>
                          <a:cs typeface="Arial" pitchFamily="34" charset="0"/>
                        </a:rPr>
                        <a:t>34,355</a:t>
                      </a:r>
                      <a:endParaRPr lang="en-US" altLang="he-IL" sz="1600" b="0" kern="1200" baseline="0" dirty="0">
                        <a:solidFill>
                          <a:schemeClr val="tx1"/>
                        </a:solidFill>
                        <a:latin typeface="+mn-lt"/>
                        <a:ea typeface="+mn-ea"/>
                        <a:cs typeface="Arial" pitchFamily="34" charset="0"/>
                      </a:endParaRPr>
                    </a:p>
                  </a:txBody>
                  <a:tcPr anchor="ctr">
                    <a:solidFill>
                      <a:schemeClr val="bg1">
                        <a:lumMod val="95000"/>
                      </a:schemeClr>
                    </a:solidFill>
                  </a:tcPr>
                </a:tc>
                <a:extLst>
                  <a:ext uri="{0D108BD9-81ED-4DB2-BD59-A6C34878D82A}">
                    <a16:rowId xmlns:a16="http://schemas.microsoft.com/office/drawing/2014/main" val="10002"/>
                  </a:ext>
                </a:extLst>
              </a:tr>
              <a:tr h="612000">
                <a:tc>
                  <a:txBody>
                    <a:bodyPr/>
                    <a:lstStyle/>
                    <a:p>
                      <a:pPr algn="r" rtl="1"/>
                      <a:r>
                        <a:rPr lang="he-IL" sz="1600" b="1" dirty="0">
                          <a:latin typeface="+mn-lt"/>
                        </a:rPr>
                        <a:t>על-יסודי עירוני ומשותף</a:t>
                      </a:r>
                    </a:p>
                  </a:txBody>
                  <a:tcPr anchor="ctr">
                    <a:solidFill>
                      <a:schemeClr val="bg1">
                        <a:lumMod val="8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he-IL" altLang="he-IL" sz="1600" b="0" kern="1200" baseline="0" dirty="0" smtClean="0">
                          <a:solidFill>
                            <a:schemeClr val="tx1"/>
                          </a:solidFill>
                          <a:latin typeface="+mn-lt"/>
                          <a:ea typeface="+mn-ea"/>
                          <a:cs typeface="Arial" pitchFamily="34" charset="0"/>
                        </a:rPr>
                        <a:t>29</a:t>
                      </a:r>
                      <a:endParaRPr lang="en-US" altLang="he-IL" sz="1600" b="0" kern="1200" baseline="0" dirty="0">
                        <a:solidFill>
                          <a:schemeClr val="tx1"/>
                        </a:solidFill>
                        <a:latin typeface="+mn-lt"/>
                        <a:ea typeface="+mn-ea"/>
                        <a:cs typeface="Arial" pitchFamily="34" charset="0"/>
                      </a:endParaRPr>
                    </a:p>
                  </a:txBody>
                  <a:tcPr anchor="ctr">
                    <a:solidFill>
                      <a:schemeClr val="bg1">
                        <a:lumMod val="8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en-US" altLang="he-IL" sz="1600" b="0" kern="1200" baseline="0" dirty="0" smtClean="0">
                          <a:solidFill>
                            <a:schemeClr val="tx1"/>
                          </a:solidFill>
                          <a:latin typeface="+mn-lt"/>
                          <a:ea typeface="+mn-ea"/>
                          <a:cs typeface="Arial" pitchFamily="34" charset="0"/>
                        </a:rPr>
                        <a:t>20,707</a:t>
                      </a:r>
                      <a:endParaRPr lang="he-IL" sz="1600" b="0" kern="1200" baseline="0" dirty="0">
                        <a:solidFill>
                          <a:schemeClr val="tx1"/>
                        </a:solidFill>
                        <a:latin typeface="+mn-lt"/>
                        <a:ea typeface="+mn-ea"/>
                        <a:cs typeface="Arial" pitchFamily="34" charset="0"/>
                      </a:endParaRPr>
                    </a:p>
                  </a:txBody>
                  <a:tcPr anchor="ctr">
                    <a:solidFill>
                      <a:schemeClr val="bg1">
                        <a:lumMod val="85000"/>
                      </a:schemeClr>
                    </a:solidFill>
                  </a:tcPr>
                </a:tc>
                <a:extLst>
                  <a:ext uri="{0D108BD9-81ED-4DB2-BD59-A6C34878D82A}">
                    <a16:rowId xmlns:a16="http://schemas.microsoft.com/office/drawing/2014/main" val="10003"/>
                  </a:ext>
                </a:extLst>
              </a:tr>
            </a:tbl>
          </a:graphicData>
        </a:graphic>
      </p:graphicFrame>
      <p:sp>
        <p:nvSpPr>
          <p:cNvPr id="17" name="מלבן 16"/>
          <p:cNvSpPr/>
          <p:nvPr/>
        </p:nvSpPr>
        <p:spPr>
          <a:xfrm>
            <a:off x="723509" y="4869160"/>
            <a:ext cx="7316707" cy="738664"/>
          </a:xfrm>
          <a:prstGeom prst="rect">
            <a:avLst/>
          </a:prstGeom>
        </p:spPr>
        <p:txBody>
          <a:bodyPr wrap="square">
            <a:spAutoFit/>
          </a:bodyPr>
          <a:lstStyle/>
          <a:p>
            <a:pPr marL="182563" indent="-95250" algn="just">
              <a:spcBef>
                <a:spcPct val="50000"/>
              </a:spcBef>
              <a:defRPr/>
            </a:pPr>
            <a:r>
              <a:rPr lang="he-IL" altLang="he-IL" sz="1200" dirty="0">
                <a:solidFill>
                  <a:srgbClr val="5E5E5E"/>
                </a:solidFill>
                <a:latin typeface="Arial" pitchFamily="34" charset="0"/>
                <a:cs typeface="Arial" pitchFamily="34" charset="0"/>
              </a:rPr>
              <a:t>* </a:t>
            </a:r>
            <a:r>
              <a:rPr lang="he-IL" altLang="he-IL" sz="1200" b="1" dirty="0">
                <a:solidFill>
                  <a:srgbClr val="5E5E5E"/>
                </a:solidFill>
                <a:latin typeface="Arial" pitchFamily="34" charset="0"/>
                <a:cs typeface="Arial" pitchFamily="34" charset="0"/>
              </a:rPr>
              <a:t>חינוך עירוני ומשותף </a:t>
            </a:r>
            <a:r>
              <a:rPr lang="he-IL" sz="1200" dirty="0">
                <a:solidFill>
                  <a:srgbClr val="5E5E5E"/>
                </a:solidFill>
              </a:rPr>
              <a:t>כולל מוסדות אשר מתוקצבים במשותף על-ידי משרד החינוך ועל-ידי העירייה, וכן על-ידי גורמים וגופים אחרים (כמו הורים, למשל).</a:t>
            </a:r>
          </a:p>
          <a:p>
            <a:pPr marL="182563" indent="-95250" algn="just">
              <a:spcBef>
                <a:spcPct val="50000"/>
              </a:spcBef>
              <a:defRPr/>
            </a:pPr>
            <a:r>
              <a:rPr lang="he-IL" altLang="he-IL" sz="1200" dirty="0">
                <a:solidFill>
                  <a:srgbClr val="5E5E5E"/>
                </a:solidFill>
                <a:latin typeface="Arial" pitchFamily="34" charset="0"/>
                <a:cs typeface="Arial" pitchFamily="34" charset="0"/>
              </a:rPr>
              <a:t>** בגנים אין משמעות למספר המוסדות היות שבמוסד אחד ייתכנו מספר </a:t>
            </a:r>
            <a:r>
              <a:rPr lang="he-IL" altLang="he-IL" sz="1200" dirty="0" smtClean="0">
                <a:solidFill>
                  <a:srgbClr val="5E5E5E"/>
                </a:solidFill>
                <a:latin typeface="Arial" pitchFamily="34" charset="0"/>
                <a:cs typeface="Arial" pitchFamily="34" charset="0"/>
              </a:rPr>
              <a:t>גנים.</a:t>
            </a:r>
            <a:endParaRPr lang="he-IL" altLang="he-IL" sz="1200" dirty="0">
              <a:solidFill>
                <a:srgbClr val="5E5E5E"/>
              </a:solidFill>
              <a:latin typeface="Arial" pitchFamily="34" charset="0"/>
              <a:cs typeface="Arial" pitchFamily="34" charset="0"/>
            </a:endParaRPr>
          </a:p>
        </p:txBody>
      </p:sp>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קובץ תלמידים עירוני, נובמבר </a:t>
            </a:r>
            <a:r>
              <a:rPr lang="he-IL" altLang="he-IL" sz="900" dirty="0" smtClean="0">
                <a:solidFill>
                  <a:schemeClr val="bg1">
                    <a:lumMod val="85000"/>
                  </a:schemeClr>
                </a:solidFill>
                <a:latin typeface="Arial" pitchFamily="34" charset="0"/>
                <a:cs typeface="Arial" pitchFamily="34" charset="0"/>
              </a:rPr>
              <a:t>2018</a:t>
            </a:r>
            <a:endParaRPr lang="he-IL" altLang="he-IL" sz="900" dirty="0">
              <a:solidFill>
                <a:schemeClr val="bg1">
                  <a:lumMod val="85000"/>
                </a:schemeClr>
              </a:solidFill>
              <a:latin typeface="Arial" pitchFamily="34" charset="0"/>
              <a:cs typeface="Arial" pitchFamily="34" charset="0"/>
            </a:endParaRPr>
          </a:p>
        </p:txBody>
      </p:sp>
      <p:sp>
        <p:nvSpPr>
          <p:cNvPr id="19" name="TextBox 18">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8"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5"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327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24</a:t>
            </a:r>
          </a:p>
        </p:txBody>
      </p:sp>
    </p:spTree>
    <p:extLst>
      <p:ext uri="{BB962C8B-B14F-4D97-AF65-F5344CB8AC3E}">
        <p14:creationId xmlns:p14="http://schemas.microsoft.com/office/powerpoint/2010/main" val="10835134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id="{5C23D393-261D-4CD0-A22D-08C0882A6952}"/>
              </a:ext>
            </a:extLst>
          </p:cNvPr>
          <p:cNvPicPr>
            <a:picLocks/>
          </p:cNvPicPr>
          <p:nvPr/>
        </p:nvPicPr>
        <p:blipFill>
          <a:blip r:embed="rId3"/>
          <a:stretch>
            <a:fillRect/>
          </a:stretch>
        </p:blipFill>
        <p:spPr>
          <a:xfrm>
            <a:off x="8697600" y="-14400"/>
            <a:ext cx="3596400" cy="6886800"/>
          </a:xfrm>
          <a:prstGeom prst="rect">
            <a:avLst/>
          </a:prstGeom>
        </p:spPr>
      </p:pic>
      <p:sp>
        <p:nvSpPr>
          <p:cNvPr id="25" name="מציין מיקום טקסט 4">
            <a:extLst>
              <a:ext uri="{FF2B5EF4-FFF2-40B4-BE49-F238E27FC236}">
                <a16:creationId xmlns:a16="http://schemas.microsoft.com/office/drawing/2014/main" id="{2019BAE1-3B8C-4CEC-9737-89ED349237D4}"/>
              </a:ext>
            </a:extLst>
          </p:cNvPr>
          <p:cNvSpPr txBox="1">
            <a:spLocks/>
          </p:cNvSpPr>
          <p:nvPr/>
        </p:nvSpPr>
        <p:spPr>
          <a:xfrm>
            <a:off x="-96686"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חינוך והשכלה</a:t>
            </a:r>
            <a:endParaRPr lang="x-none" b="1" dirty="0"/>
          </a:p>
        </p:txBody>
      </p:sp>
      <p:sp>
        <p:nvSpPr>
          <p:cNvPr id="20" name="כותרת 19">
            <a:extLst>
              <a:ext uri="{FF2B5EF4-FFF2-40B4-BE49-F238E27FC236}">
                <a16:creationId xmlns:a16="http://schemas.microsoft.com/office/drawing/2014/main" id="{17B841EF-7368-43E9-8993-600C35348B95}"/>
              </a:ext>
            </a:extLst>
          </p:cNvPr>
          <p:cNvSpPr>
            <a:spLocks noGrp="1"/>
          </p:cNvSpPr>
          <p:nvPr>
            <p:ph type="ctrTitle"/>
          </p:nvPr>
        </p:nvSpPr>
        <p:spPr>
          <a:xfrm>
            <a:off x="1343472" y="332976"/>
            <a:ext cx="6912768" cy="503739"/>
          </a:xfrm>
        </p:spPr>
        <p:txBody>
          <a:bodyPr/>
          <a:lstStyle/>
          <a:p>
            <a:r>
              <a:rPr lang="he-IL" sz="3200" dirty="0">
                <a:solidFill>
                  <a:srgbClr val="5E5E5E"/>
                </a:solidFill>
                <a:cs typeface="Blender" pitchFamily="18" charset="-79"/>
              </a:rPr>
              <a:t>מספר התלמידים במוסדות החינוך העירוניים והמשותפים (באלפים)</a:t>
            </a:r>
            <a:r>
              <a:rPr lang="he-IL" dirty="0"/>
              <a:t/>
            </a:r>
            <a:br>
              <a:rPr lang="he-IL" dirty="0"/>
            </a:br>
            <a:endParaRPr lang="x-none" dirty="0"/>
          </a:p>
        </p:txBody>
      </p:sp>
      <p:sp>
        <p:nvSpPr>
          <p:cNvPr id="13" name="מציין מיקום תוכן 3"/>
          <p:cNvSpPr>
            <a:spLocks noGrp="1"/>
          </p:cNvSpPr>
          <p:nvPr>
            <p:ph sz="quarter" idx="14"/>
          </p:nvPr>
        </p:nvSpPr>
        <p:spPr>
          <a:xfrm>
            <a:off x="8616280" y="2997770"/>
            <a:ext cx="3456384" cy="863278"/>
          </a:xfrm>
        </p:spPr>
        <p:txBody>
          <a:bodyPr/>
          <a:lstStyle/>
          <a:p>
            <a:r>
              <a:rPr lang="he-IL" sz="2000" dirty="0">
                <a:solidFill>
                  <a:schemeClr val="bg1"/>
                </a:solidFill>
                <a:cs typeface="Blender" pitchFamily="18" charset="-79"/>
              </a:rPr>
              <a:t>מספר התלמידים בגנים </a:t>
            </a:r>
            <a:r>
              <a:rPr lang="he-IL" sz="2000" dirty="0" smtClean="0">
                <a:solidFill>
                  <a:schemeClr val="bg1"/>
                </a:solidFill>
                <a:cs typeface="Blender" pitchFamily="18" charset="-79"/>
              </a:rPr>
              <a:t>ובבתי הספר במגמת עלייה</a:t>
            </a:r>
            <a:endParaRPr lang="he-IL" sz="2000" strike="sngStrike" dirty="0">
              <a:solidFill>
                <a:srgbClr val="FF0000"/>
              </a:solidFill>
              <a:cs typeface="Blender" pitchFamily="18" charset="-79"/>
            </a:endParaRPr>
          </a:p>
        </p:txBody>
      </p:sp>
      <p:sp>
        <p:nvSpPr>
          <p:cNvPr id="18" name="TextBox 17"/>
          <p:cNvSpPr txBox="1"/>
          <p:nvPr/>
        </p:nvSpPr>
        <p:spPr>
          <a:xfrm>
            <a:off x="-96688" y="1495831"/>
            <a:ext cx="827584" cy="276999"/>
          </a:xfrm>
          <a:prstGeom prst="rect">
            <a:avLst/>
          </a:prstGeom>
          <a:noFill/>
        </p:spPr>
        <p:txBody>
          <a:bodyPr wrap="square" rtlCol="1">
            <a:spAutoFit/>
          </a:bodyPr>
          <a:lstStyle/>
          <a:p>
            <a:pPr algn="ctr"/>
            <a:r>
              <a:rPr lang="he-IL" sz="1200" dirty="0">
                <a:solidFill>
                  <a:srgbClr val="5E5E5E"/>
                </a:solidFill>
              </a:rPr>
              <a:t>אלפים</a:t>
            </a:r>
          </a:p>
        </p:txBody>
      </p:sp>
      <p:graphicFrame>
        <p:nvGraphicFramePr>
          <p:cNvPr id="15" name="מציין מיקום תרשים 7" descr="גרף מספר תלמידים במוסדות החינוך העירוניים והמשותפים:&#10;בחמש השנים האחרונות (מ-2012/13) חלה עלייה של במספר התלמידים הרשומים במוסדות העירוניים והמשותפים">
            <a:extLst>
              <a:ext uri="{FF2B5EF4-FFF2-40B4-BE49-F238E27FC236}">
                <a16:creationId xmlns:a16="http://schemas.microsoft.com/office/drawing/2014/main" id="{A021533E-C941-45D8-812F-17DDEC43C044}"/>
              </a:ext>
            </a:extLst>
          </p:cNvPr>
          <p:cNvGraphicFramePr>
            <a:graphicFrameLocks noGrp="1"/>
          </p:cNvGraphicFramePr>
          <p:nvPr>
            <p:ph type="chart" sz="quarter" idx="13"/>
            <p:extLst>
              <p:ext uri="{D42A27DB-BD31-4B8C-83A1-F6EECF244321}">
                <p14:modId xmlns:p14="http://schemas.microsoft.com/office/powerpoint/2010/main" val="2349690102"/>
              </p:ext>
            </p:extLst>
          </p:nvPr>
        </p:nvGraphicFramePr>
        <p:xfrm>
          <a:off x="160832" y="1794869"/>
          <a:ext cx="8185271" cy="4104456"/>
        </p:xfrm>
        <a:graphic>
          <a:graphicData uri="http://schemas.openxmlformats.org/drawingml/2006/chart">
            <c:chart xmlns:c="http://schemas.openxmlformats.org/drawingml/2006/chart" xmlns:r="http://schemas.openxmlformats.org/officeDocument/2006/relationships" r:id="rId4"/>
          </a:graphicData>
        </a:graphic>
      </p:graphicFrame>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קובץ תלמידים עירוני, נובמבר </a:t>
            </a:r>
            <a:r>
              <a:rPr lang="he-IL" altLang="he-IL" sz="900" dirty="0" smtClean="0">
                <a:solidFill>
                  <a:schemeClr val="bg1">
                    <a:lumMod val="85000"/>
                  </a:schemeClr>
                </a:solidFill>
                <a:latin typeface="Arial" pitchFamily="34" charset="0"/>
                <a:cs typeface="Arial" pitchFamily="34" charset="0"/>
              </a:rPr>
              <a:t>2019</a:t>
            </a:r>
            <a:endParaRPr lang="he-IL" altLang="he-IL" sz="900" dirty="0">
              <a:solidFill>
                <a:schemeClr val="bg1">
                  <a:lumMod val="85000"/>
                </a:schemeClr>
              </a:solidFill>
              <a:latin typeface="Arial" pitchFamily="34" charset="0"/>
              <a:cs typeface="Arial" pitchFamily="34" charset="0"/>
            </a:endParaRPr>
          </a:p>
        </p:txBody>
      </p:sp>
      <p:sp>
        <p:nvSpPr>
          <p:cNvPr id="19" name="TextBox 18">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327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25</a:t>
            </a:r>
          </a:p>
        </p:txBody>
      </p:sp>
    </p:spTree>
    <p:extLst>
      <p:ext uri="{BB962C8B-B14F-4D97-AF65-F5344CB8AC3E}">
        <p14:creationId xmlns:p14="http://schemas.microsoft.com/office/powerpoint/2010/main" val="11799824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תמונה 19" title="רקע">
            <a:extLst>
              <a:ext uri="{FF2B5EF4-FFF2-40B4-BE49-F238E27FC236}">
                <a16:creationId xmlns:a16="http://schemas.microsoft.com/office/drawing/2014/main" id="{5FA9C757-2A80-455B-B3BB-568B4F8CA30C}"/>
              </a:ext>
            </a:extLst>
          </p:cNvPr>
          <p:cNvPicPr>
            <a:picLocks/>
          </p:cNvPicPr>
          <p:nvPr/>
        </p:nvPicPr>
        <p:blipFill>
          <a:blip r:embed="rId3"/>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id="{DCDE2735-5C3F-49AD-908A-6CDB55BCFBB4}"/>
              </a:ext>
            </a:extLst>
          </p:cNvPr>
          <p:cNvSpPr txBox="1">
            <a:spLocks/>
          </p:cNvSpPr>
          <p:nvPr/>
        </p:nvSpPr>
        <p:spPr>
          <a:xfrm>
            <a:off x="-96686"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חינוך והשכלה</a:t>
            </a:r>
            <a:endParaRPr lang="x-none" b="1" dirty="0"/>
          </a:p>
        </p:txBody>
      </p:sp>
      <p:sp>
        <p:nvSpPr>
          <p:cNvPr id="13" name="מציין מיקום תוכן 3"/>
          <p:cNvSpPr>
            <a:spLocks noGrp="1"/>
          </p:cNvSpPr>
          <p:nvPr>
            <p:ph sz="quarter" idx="14"/>
          </p:nvPr>
        </p:nvSpPr>
        <p:spPr>
          <a:xfrm>
            <a:off x="8694978" y="2691654"/>
            <a:ext cx="3449694" cy="1961482"/>
          </a:xfrm>
        </p:spPr>
        <p:txBody>
          <a:bodyPr/>
          <a:lstStyle/>
          <a:p>
            <a:pPr algn="just"/>
            <a:r>
              <a:rPr lang="he-IL" sz="2000" dirty="0">
                <a:solidFill>
                  <a:schemeClr val="bg1"/>
                </a:solidFill>
                <a:cs typeface="Blender" pitchFamily="18" charset="-79"/>
              </a:rPr>
              <a:t>אחוז הזכאים לבגרות מתוך התלמידים הגרים בתל-אביב-יפו היה יציב </a:t>
            </a:r>
            <a:r>
              <a:rPr lang="he-IL" sz="2000" dirty="0" smtClean="0">
                <a:solidFill>
                  <a:schemeClr val="bg1"/>
                </a:solidFill>
                <a:cs typeface="Blender" pitchFamily="18" charset="-79"/>
              </a:rPr>
              <a:t>בשנים האחרונות והוא גבוה יותר מאחוז הזכאים הלומדים ביישוב .</a:t>
            </a:r>
            <a:endParaRPr lang="he-IL" sz="2000" dirty="0">
              <a:solidFill>
                <a:schemeClr val="bg1"/>
              </a:solidFill>
              <a:cs typeface="Blender" pitchFamily="18" charset="-79"/>
            </a:endParaRPr>
          </a:p>
        </p:txBody>
      </p:sp>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solidFill>
                <a:latin typeface="Arial" pitchFamily="34" charset="0"/>
                <a:cs typeface="Arial" pitchFamily="34" charset="0"/>
              </a:rPr>
              <a:t>מקור הנתונים: </a:t>
            </a:r>
            <a:r>
              <a:rPr lang="he-IL" altLang="he-IL" sz="900" dirty="0">
                <a:solidFill>
                  <a:schemeClr val="bg1"/>
                </a:solidFill>
                <a:latin typeface="Arial" pitchFamily="34" charset="0"/>
                <a:cs typeface="Arial" pitchFamily="34" charset="0"/>
              </a:rPr>
              <a:t>משרד </a:t>
            </a:r>
            <a:r>
              <a:rPr lang="he-IL" altLang="he-IL" sz="900" dirty="0" smtClean="0">
                <a:solidFill>
                  <a:schemeClr val="bg1"/>
                </a:solidFill>
                <a:latin typeface="Arial" pitchFamily="34" charset="0"/>
                <a:cs typeface="Arial" pitchFamily="34" charset="0"/>
              </a:rPr>
              <a:t>החינוך ("התמונה החינוכית"), </a:t>
            </a:r>
            <a:r>
              <a:rPr lang="he-IL" altLang="he-IL" sz="900" dirty="0">
                <a:solidFill>
                  <a:schemeClr val="bg1"/>
                </a:solidFill>
                <a:latin typeface="Arial" pitchFamily="34" charset="0"/>
                <a:cs typeface="Arial" pitchFamily="34" charset="0"/>
              </a:rPr>
              <a:t>אוגוסט </a:t>
            </a:r>
            <a:r>
              <a:rPr lang="he-IL" altLang="he-IL" sz="900" dirty="0" smtClean="0">
                <a:solidFill>
                  <a:schemeClr val="bg1"/>
                </a:solidFill>
                <a:latin typeface="Arial" pitchFamily="34" charset="0"/>
                <a:cs typeface="Arial" pitchFamily="34" charset="0"/>
              </a:rPr>
              <a:t>2019</a:t>
            </a:r>
            <a:endParaRPr lang="he-IL" altLang="he-IL" sz="900" dirty="0">
              <a:solidFill>
                <a:schemeClr val="bg1"/>
              </a:solidFill>
              <a:latin typeface="Arial" pitchFamily="34" charset="0"/>
              <a:cs typeface="Arial" pitchFamily="34" charset="0"/>
            </a:endParaRPr>
          </a:p>
        </p:txBody>
      </p:sp>
      <p:sp>
        <p:nvSpPr>
          <p:cNvPr id="18" name="TextBox 17">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327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26</a:t>
            </a:r>
          </a:p>
        </p:txBody>
      </p:sp>
      <p:sp>
        <p:nvSpPr>
          <p:cNvPr id="22" name="TextBox 33"/>
          <p:cNvSpPr txBox="1"/>
          <p:nvPr/>
        </p:nvSpPr>
        <p:spPr bwMode="auto">
          <a:xfrm>
            <a:off x="4728461" y="2226187"/>
            <a:ext cx="1871595" cy="2667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200" b="1" baseline="0" dirty="0">
                <a:solidFill>
                  <a:schemeClr val="dk1"/>
                </a:solidFill>
                <a:effectLst/>
                <a:latin typeface="Arial" pitchFamily="34" charset="0"/>
                <a:ea typeface="+mn-ea"/>
                <a:cs typeface="Arial" pitchFamily="34" charset="0"/>
              </a:rPr>
              <a:t>גרים ביישוב     </a:t>
            </a:r>
            <a:endParaRPr lang="he-IL" sz="1200" dirty="0">
              <a:effectLst/>
              <a:latin typeface="Arial" pitchFamily="34" charset="0"/>
              <a:cs typeface="Arial" pitchFamily="34" charset="0"/>
            </a:endParaRPr>
          </a:p>
        </p:txBody>
      </p:sp>
      <p:sp>
        <p:nvSpPr>
          <p:cNvPr id="23" name="TextBox 34"/>
          <p:cNvSpPr txBox="1"/>
          <p:nvPr/>
        </p:nvSpPr>
        <p:spPr bwMode="auto">
          <a:xfrm>
            <a:off x="1991544" y="2204864"/>
            <a:ext cx="2081920" cy="24764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r>
              <a:rPr lang="he-IL" sz="1200" b="1" dirty="0">
                <a:solidFill>
                  <a:schemeClr val="dk1"/>
                </a:solidFill>
                <a:effectLst/>
                <a:latin typeface="Arial" pitchFamily="34" charset="0"/>
                <a:ea typeface="+mn-ea"/>
                <a:cs typeface="Arial" pitchFamily="34" charset="0"/>
              </a:rPr>
              <a:t>לומדים ביישוב </a:t>
            </a:r>
            <a:endParaRPr lang="he-IL" sz="1200" dirty="0">
              <a:effectLst/>
              <a:latin typeface="Arial" pitchFamily="34" charset="0"/>
              <a:cs typeface="Arial" pitchFamily="34" charset="0"/>
            </a:endParaRPr>
          </a:p>
        </p:txBody>
      </p:sp>
      <p:sp>
        <p:nvSpPr>
          <p:cNvPr id="24" name="TextBox 35"/>
          <p:cNvSpPr txBox="1"/>
          <p:nvPr/>
        </p:nvSpPr>
        <p:spPr bwMode="auto">
          <a:xfrm>
            <a:off x="2279579" y="5085184"/>
            <a:ext cx="1104164" cy="2332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r>
              <a:rPr lang="he-IL" sz="800" b="1" i="0" u="none" strike="noStrike" dirty="0">
                <a:solidFill>
                  <a:schemeClr val="bg1"/>
                </a:solidFill>
                <a:effectLst/>
                <a:latin typeface="Arial" pitchFamily="34" charset="0"/>
                <a:ea typeface="+mn-ea"/>
                <a:cs typeface="Arial" pitchFamily="34" charset="0"/>
              </a:rPr>
              <a:t>תשע"ד - 2013/14</a:t>
            </a:r>
            <a:endParaRPr lang="he-IL" sz="800" b="1" dirty="0">
              <a:solidFill>
                <a:schemeClr val="bg1"/>
              </a:solidFill>
              <a:latin typeface="Arial" pitchFamily="34" charset="0"/>
              <a:cs typeface="Arial" pitchFamily="34" charset="0"/>
            </a:endParaRPr>
          </a:p>
        </p:txBody>
      </p:sp>
      <p:sp>
        <p:nvSpPr>
          <p:cNvPr id="25" name="TextBox 35"/>
          <p:cNvSpPr txBox="1"/>
          <p:nvPr/>
        </p:nvSpPr>
        <p:spPr bwMode="auto">
          <a:xfrm>
            <a:off x="2279579" y="4923902"/>
            <a:ext cx="1104164" cy="2332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r>
              <a:rPr lang="he-IL" sz="800" b="1" i="0" u="none" strike="noStrike" dirty="0" smtClean="0">
                <a:solidFill>
                  <a:schemeClr val="bg1"/>
                </a:solidFill>
                <a:effectLst/>
                <a:latin typeface="Arial" pitchFamily="34" charset="0"/>
                <a:ea typeface="+mn-ea"/>
                <a:cs typeface="Arial" pitchFamily="34" charset="0"/>
              </a:rPr>
              <a:t>תשע"ה - 2014/15</a:t>
            </a:r>
            <a:endParaRPr lang="he-IL" sz="800" b="1" dirty="0">
              <a:solidFill>
                <a:schemeClr val="bg1"/>
              </a:solidFill>
              <a:latin typeface="Arial" pitchFamily="34" charset="0"/>
              <a:cs typeface="Arial" pitchFamily="34" charset="0"/>
            </a:endParaRPr>
          </a:p>
        </p:txBody>
      </p:sp>
      <p:sp>
        <p:nvSpPr>
          <p:cNvPr id="26" name="TextBox 35"/>
          <p:cNvSpPr txBox="1"/>
          <p:nvPr/>
        </p:nvSpPr>
        <p:spPr bwMode="auto">
          <a:xfrm>
            <a:off x="2279579" y="4725144"/>
            <a:ext cx="1104164" cy="2332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r>
              <a:rPr lang="he-IL" sz="800" b="1" i="0" u="none" strike="noStrike" dirty="0" smtClean="0">
                <a:solidFill>
                  <a:schemeClr val="bg1"/>
                </a:solidFill>
                <a:effectLst/>
                <a:latin typeface="Arial" pitchFamily="34" charset="0"/>
                <a:ea typeface="+mn-ea"/>
                <a:cs typeface="Arial" pitchFamily="34" charset="0"/>
              </a:rPr>
              <a:t>תשע"ו </a:t>
            </a:r>
            <a:r>
              <a:rPr lang="he-IL" sz="800" b="1" i="0" u="none" strike="noStrike" dirty="0">
                <a:solidFill>
                  <a:schemeClr val="bg1"/>
                </a:solidFill>
                <a:effectLst/>
                <a:latin typeface="Arial" pitchFamily="34" charset="0"/>
                <a:ea typeface="+mn-ea"/>
                <a:cs typeface="Arial" pitchFamily="34" charset="0"/>
              </a:rPr>
              <a:t>- </a:t>
            </a:r>
            <a:r>
              <a:rPr lang="he-IL" sz="800" b="1" i="0" u="none" strike="noStrike" dirty="0" smtClean="0">
                <a:solidFill>
                  <a:schemeClr val="bg1"/>
                </a:solidFill>
                <a:effectLst/>
                <a:latin typeface="Arial" pitchFamily="34" charset="0"/>
                <a:ea typeface="+mn-ea"/>
                <a:cs typeface="Arial" pitchFamily="34" charset="0"/>
              </a:rPr>
              <a:t>2015/16</a:t>
            </a:r>
            <a:endParaRPr lang="he-IL" sz="800" b="1" dirty="0">
              <a:solidFill>
                <a:schemeClr val="bg1"/>
              </a:solidFill>
              <a:latin typeface="Arial" pitchFamily="34" charset="0"/>
              <a:cs typeface="Arial" pitchFamily="34" charset="0"/>
            </a:endParaRPr>
          </a:p>
        </p:txBody>
      </p:sp>
      <p:sp>
        <p:nvSpPr>
          <p:cNvPr id="27" name="TextBox 35"/>
          <p:cNvSpPr txBox="1"/>
          <p:nvPr/>
        </p:nvSpPr>
        <p:spPr bwMode="auto">
          <a:xfrm>
            <a:off x="2279579" y="4526386"/>
            <a:ext cx="1104164" cy="2332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r>
              <a:rPr lang="he-IL" sz="800" b="1" i="0" u="none" strike="noStrike" dirty="0" smtClean="0">
                <a:solidFill>
                  <a:schemeClr val="bg1"/>
                </a:solidFill>
                <a:effectLst/>
                <a:latin typeface="Arial" pitchFamily="34" charset="0"/>
                <a:ea typeface="+mn-ea"/>
                <a:cs typeface="Arial" pitchFamily="34" charset="0"/>
              </a:rPr>
              <a:t>תשע"ז </a:t>
            </a:r>
            <a:r>
              <a:rPr lang="he-IL" sz="800" b="1" i="0" u="none" strike="noStrike" dirty="0">
                <a:solidFill>
                  <a:schemeClr val="bg1"/>
                </a:solidFill>
                <a:effectLst/>
                <a:latin typeface="Arial" pitchFamily="34" charset="0"/>
                <a:ea typeface="+mn-ea"/>
                <a:cs typeface="Arial" pitchFamily="34" charset="0"/>
              </a:rPr>
              <a:t>- </a:t>
            </a:r>
            <a:r>
              <a:rPr lang="he-IL" sz="800" b="1" i="0" u="none" strike="noStrike" dirty="0" smtClean="0">
                <a:solidFill>
                  <a:schemeClr val="bg1"/>
                </a:solidFill>
                <a:effectLst/>
                <a:latin typeface="Arial" pitchFamily="34" charset="0"/>
                <a:ea typeface="+mn-ea"/>
                <a:cs typeface="Arial" pitchFamily="34" charset="0"/>
              </a:rPr>
              <a:t>2016/17</a:t>
            </a:r>
            <a:endParaRPr lang="he-IL" sz="800" b="1" dirty="0">
              <a:solidFill>
                <a:schemeClr val="bg1"/>
              </a:solidFill>
              <a:latin typeface="Arial" pitchFamily="34" charset="0"/>
              <a:cs typeface="Arial" pitchFamily="34" charset="0"/>
            </a:endParaRPr>
          </a:p>
        </p:txBody>
      </p:sp>
      <p:sp>
        <p:nvSpPr>
          <p:cNvPr id="28" name="TextBox 35"/>
          <p:cNvSpPr txBox="1"/>
          <p:nvPr/>
        </p:nvSpPr>
        <p:spPr bwMode="auto">
          <a:xfrm>
            <a:off x="2279579" y="4327628"/>
            <a:ext cx="1104164" cy="2332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r>
              <a:rPr lang="he-IL" sz="800" b="1" i="0" u="none" strike="noStrike" dirty="0" smtClean="0">
                <a:solidFill>
                  <a:schemeClr val="bg1"/>
                </a:solidFill>
                <a:effectLst/>
                <a:latin typeface="Arial" pitchFamily="34" charset="0"/>
                <a:ea typeface="+mn-ea"/>
                <a:cs typeface="Arial" pitchFamily="34" charset="0"/>
              </a:rPr>
              <a:t>תשע"ח </a:t>
            </a:r>
            <a:r>
              <a:rPr lang="he-IL" sz="800" b="1" i="0" u="none" strike="noStrike" dirty="0">
                <a:solidFill>
                  <a:schemeClr val="bg1"/>
                </a:solidFill>
                <a:effectLst/>
                <a:latin typeface="Arial" pitchFamily="34" charset="0"/>
                <a:ea typeface="+mn-ea"/>
                <a:cs typeface="Arial" pitchFamily="34" charset="0"/>
              </a:rPr>
              <a:t>- </a:t>
            </a:r>
            <a:r>
              <a:rPr lang="he-IL" sz="800" b="1" i="0" u="none" strike="noStrike" dirty="0" smtClean="0">
                <a:solidFill>
                  <a:schemeClr val="bg1"/>
                </a:solidFill>
                <a:effectLst/>
                <a:latin typeface="Arial" pitchFamily="34" charset="0"/>
                <a:ea typeface="+mn-ea"/>
                <a:cs typeface="Arial" pitchFamily="34" charset="0"/>
              </a:rPr>
              <a:t>2017/18</a:t>
            </a:r>
            <a:endParaRPr lang="he-IL" sz="800" b="1" dirty="0">
              <a:solidFill>
                <a:schemeClr val="bg1"/>
              </a:solidFill>
              <a:latin typeface="Arial" pitchFamily="34" charset="0"/>
              <a:cs typeface="Arial" pitchFamily="34" charset="0"/>
            </a:endParaRPr>
          </a:p>
        </p:txBody>
      </p:sp>
      <p:sp>
        <p:nvSpPr>
          <p:cNvPr id="29" name="TextBox 35"/>
          <p:cNvSpPr txBox="1"/>
          <p:nvPr/>
        </p:nvSpPr>
        <p:spPr bwMode="auto">
          <a:xfrm>
            <a:off x="2255535" y="4059806"/>
            <a:ext cx="1104164" cy="2332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r>
              <a:rPr lang="he-IL" sz="800" b="1" i="0" u="none" strike="noStrike" dirty="0">
                <a:solidFill>
                  <a:schemeClr val="bg1"/>
                </a:solidFill>
                <a:effectLst/>
                <a:latin typeface="Arial" pitchFamily="34" charset="0"/>
                <a:ea typeface="+mn-ea"/>
                <a:cs typeface="Arial" pitchFamily="34" charset="0"/>
              </a:rPr>
              <a:t>תשע"ד - 2013/14</a:t>
            </a:r>
            <a:endParaRPr lang="he-IL" sz="800" b="1" dirty="0">
              <a:solidFill>
                <a:schemeClr val="bg1"/>
              </a:solidFill>
              <a:latin typeface="Arial" pitchFamily="34" charset="0"/>
              <a:cs typeface="Arial" pitchFamily="34" charset="0"/>
            </a:endParaRPr>
          </a:p>
        </p:txBody>
      </p:sp>
      <p:sp>
        <p:nvSpPr>
          <p:cNvPr id="30" name="TextBox 35"/>
          <p:cNvSpPr txBox="1"/>
          <p:nvPr/>
        </p:nvSpPr>
        <p:spPr bwMode="auto">
          <a:xfrm>
            <a:off x="2255535" y="3898524"/>
            <a:ext cx="1104164" cy="2332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r>
              <a:rPr lang="he-IL" sz="800" b="1" i="0" u="none" strike="noStrike" dirty="0" smtClean="0">
                <a:solidFill>
                  <a:schemeClr val="bg1"/>
                </a:solidFill>
                <a:effectLst/>
                <a:latin typeface="Arial" pitchFamily="34" charset="0"/>
                <a:ea typeface="+mn-ea"/>
                <a:cs typeface="Arial" pitchFamily="34" charset="0"/>
              </a:rPr>
              <a:t>תשע"ה - 2014/15</a:t>
            </a:r>
            <a:endParaRPr lang="he-IL" sz="800" b="1" dirty="0">
              <a:solidFill>
                <a:schemeClr val="bg1"/>
              </a:solidFill>
              <a:latin typeface="Arial" pitchFamily="34" charset="0"/>
              <a:cs typeface="Arial" pitchFamily="34" charset="0"/>
            </a:endParaRPr>
          </a:p>
        </p:txBody>
      </p:sp>
      <p:sp>
        <p:nvSpPr>
          <p:cNvPr id="31" name="TextBox 35"/>
          <p:cNvSpPr txBox="1"/>
          <p:nvPr/>
        </p:nvSpPr>
        <p:spPr bwMode="auto">
          <a:xfrm>
            <a:off x="2255535" y="3699766"/>
            <a:ext cx="1104164" cy="2332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r>
              <a:rPr lang="he-IL" sz="800" b="1" i="0" u="none" strike="noStrike" dirty="0" smtClean="0">
                <a:solidFill>
                  <a:schemeClr val="bg1"/>
                </a:solidFill>
                <a:effectLst/>
                <a:latin typeface="Arial" pitchFamily="34" charset="0"/>
                <a:ea typeface="+mn-ea"/>
                <a:cs typeface="Arial" pitchFamily="34" charset="0"/>
              </a:rPr>
              <a:t>תשע"ו </a:t>
            </a:r>
            <a:r>
              <a:rPr lang="he-IL" sz="800" b="1" i="0" u="none" strike="noStrike" dirty="0">
                <a:solidFill>
                  <a:schemeClr val="bg1"/>
                </a:solidFill>
                <a:effectLst/>
                <a:latin typeface="Arial" pitchFamily="34" charset="0"/>
                <a:ea typeface="+mn-ea"/>
                <a:cs typeface="Arial" pitchFamily="34" charset="0"/>
              </a:rPr>
              <a:t>- </a:t>
            </a:r>
            <a:r>
              <a:rPr lang="he-IL" sz="800" b="1" i="0" u="none" strike="noStrike" dirty="0" smtClean="0">
                <a:solidFill>
                  <a:schemeClr val="bg1"/>
                </a:solidFill>
                <a:effectLst/>
                <a:latin typeface="Arial" pitchFamily="34" charset="0"/>
                <a:ea typeface="+mn-ea"/>
                <a:cs typeface="Arial" pitchFamily="34" charset="0"/>
              </a:rPr>
              <a:t>2015/16</a:t>
            </a:r>
            <a:endParaRPr lang="he-IL" sz="800" b="1" dirty="0">
              <a:solidFill>
                <a:schemeClr val="bg1"/>
              </a:solidFill>
              <a:latin typeface="Arial" pitchFamily="34" charset="0"/>
              <a:cs typeface="Arial" pitchFamily="34" charset="0"/>
            </a:endParaRPr>
          </a:p>
        </p:txBody>
      </p:sp>
      <p:sp>
        <p:nvSpPr>
          <p:cNvPr id="32" name="TextBox 35"/>
          <p:cNvSpPr txBox="1"/>
          <p:nvPr/>
        </p:nvSpPr>
        <p:spPr bwMode="auto">
          <a:xfrm>
            <a:off x="2255535" y="3501008"/>
            <a:ext cx="1104164" cy="2332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r>
              <a:rPr lang="he-IL" sz="800" b="1" i="0" u="none" strike="noStrike" dirty="0" smtClean="0">
                <a:solidFill>
                  <a:schemeClr val="bg1"/>
                </a:solidFill>
                <a:effectLst/>
                <a:latin typeface="Arial" pitchFamily="34" charset="0"/>
                <a:ea typeface="+mn-ea"/>
                <a:cs typeface="Arial" pitchFamily="34" charset="0"/>
              </a:rPr>
              <a:t>תשע"ז </a:t>
            </a:r>
            <a:r>
              <a:rPr lang="he-IL" sz="800" b="1" i="0" u="none" strike="noStrike" dirty="0">
                <a:solidFill>
                  <a:schemeClr val="bg1"/>
                </a:solidFill>
                <a:effectLst/>
                <a:latin typeface="Arial" pitchFamily="34" charset="0"/>
                <a:ea typeface="+mn-ea"/>
                <a:cs typeface="Arial" pitchFamily="34" charset="0"/>
              </a:rPr>
              <a:t>- </a:t>
            </a:r>
            <a:r>
              <a:rPr lang="he-IL" sz="800" b="1" i="0" u="none" strike="noStrike" dirty="0" smtClean="0">
                <a:solidFill>
                  <a:schemeClr val="bg1"/>
                </a:solidFill>
                <a:effectLst/>
                <a:latin typeface="Arial" pitchFamily="34" charset="0"/>
                <a:ea typeface="+mn-ea"/>
                <a:cs typeface="Arial" pitchFamily="34" charset="0"/>
              </a:rPr>
              <a:t>2016/17</a:t>
            </a:r>
            <a:endParaRPr lang="he-IL" sz="800" b="1" dirty="0">
              <a:solidFill>
                <a:schemeClr val="bg1"/>
              </a:solidFill>
              <a:latin typeface="Arial" pitchFamily="34" charset="0"/>
              <a:cs typeface="Arial" pitchFamily="34" charset="0"/>
            </a:endParaRPr>
          </a:p>
        </p:txBody>
      </p:sp>
      <p:sp>
        <p:nvSpPr>
          <p:cNvPr id="33" name="TextBox 35"/>
          <p:cNvSpPr txBox="1"/>
          <p:nvPr/>
        </p:nvSpPr>
        <p:spPr bwMode="auto">
          <a:xfrm>
            <a:off x="2255535" y="3302250"/>
            <a:ext cx="1104164" cy="2332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r>
              <a:rPr lang="he-IL" sz="800" b="1" i="0" u="none" strike="noStrike" dirty="0" smtClean="0">
                <a:solidFill>
                  <a:schemeClr val="bg1"/>
                </a:solidFill>
                <a:effectLst/>
                <a:latin typeface="Arial" pitchFamily="34" charset="0"/>
                <a:ea typeface="+mn-ea"/>
                <a:cs typeface="Arial" pitchFamily="34" charset="0"/>
              </a:rPr>
              <a:t>תשע"ח </a:t>
            </a:r>
            <a:r>
              <a:rPr lang="he-IL" sz="800" b="1" i="0" u="none" strike="noStrike" dirty="0">
                <a:solidFill>
                  <a:schemeClr val="bg1"/>
                </a:solidFill>
                <a:effectLst/>
                <a:latin typeface="Arial" pitchFamily="34" charset="0"/>
                <a:ea typeface="+mn-ea"/>
                <a:cs typeface="Arial" pitchFamily="34" charset="0"/>
              </a:rPr>
              <a:t>- </a:t>
            </a:r>
            <a:r>
              <a:rPr lang="he-IL" sz="800" b="1" i="0" u="none" strike="noStrike" dirty="0" smtClean="0">
                <a:solidFill>
                  <a:schemeClr val="bg1"/>
                </a:solidFill>
                <a:effectLst/>
                <a:latin typeface="Arial" pitchFamily="34" charset="0"/>
                <a:ea typeface="+mn-ea"/>
                <a:cs typeface="Arial" pitchFamily="34" charset="0"/>
              </a:rPr>
              <a:t>2017/18</a:t>
            </a:r>
            <a:endParaRPr lang="he-IL" sz="800" b="1" dirty="0">
              <a:solidFill>
                <a:schemeClr val="bg1"/>
              </a:solidFill>
              <a:latin typeface="Arial" pitchFamily="34" charset="0"/>
              <a:cs typeface="Arial" pitchFamily="34" charset="0"/>
            </a:endParaRPr>
          </a:p>
        </p:txBody>
      </p:sp>
      <p:sp>
        <p:nvSpPr>
          <p:cNvPr id="34" name="TextBox 35"/>
          <p:cNvSpPr txBox="1"/>
          <p:nvPr/>
        </p:nvSpPr>
        <p:spPr bwMode="auto">
          <a:xfrm>
            <a:off x="2255535" y="2996952"/>
            <a:ext cx="1104164" cy="2332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r>
              <a:rPr lang="he-IL" sz="800" b="1" i="0" u="none" strike="noStrike" dirty="0">
                <a:solidFill>
                  <a:schemeClr val="bg1"/>
                </a:solidFill>
                <a:effectLst/>
                <a:latin typeface="Arial" pitchFamily="34" charset="0"/>
                <a:ea typeface="+mn-ea"/>
                <a:cs typeface="Arial" pitchFamily="34" charset="0"/>
              </a:rPr>
              <a:t>תשע"ד - 2013/14</a:t>
            </a:r>
            <a:endParaRPr lang="he-IL" sz="800" b="1" dirty="0">
              <a:solidFill>
                <a:schemeClr val="bg1"/>
              </a:solidFill>
              <a:latin typeface="Arial" pitchFamily="34" charset="0"/>
              <a:cs typeface="Arial" pitchFamily="34" charset="0"/>
            </a:endParaRPr>
          </a:p>
        </p:txBody>
      </p:sp>
      <p:sp>
        <p:nvSpPr>
          <p:cNvPr id="35" name="TextBox 35"/>
          <p:cNvSpPr txBox="1"/>
          <p:nvPr/>
        </p:nvSpPr>
        <p:spPr bwMode="auto">
          <a:xfrm>
            <a:off x="2255535" y="2852936"/>
            <a:ext cx="1104164" cy="2332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r>
              <a:rPr lang="he-IL" sz="800" b="1" i="0" u="none" strike="noStrike" dirty="0" smtClean="0">
                <a:solidFill>
                  <a:schemeClr val="bg1"/>
                </a:solidFill>
                <a:effectLst/>
                <a:latin typeface="Arial" pitchFamily="34" charset="0"/>
                <a:ea typeface="+mn-ea"/>
                <a:cs typeface="Arial" pitchFamily="34" charset="0"/>
              </a:rPr>
              <a:t>תשע"ה - 2014/15</a:t>
            </a:r>
            <a:endParaRPr lang="he-IL" sz="800" b="1" dirty="0">
              <a:solidFill>
                <a:schemeClr val="bg1"/>
              </a:solidFill>
              <a:latin typeface="Arial" pitchFamily="34" charset="0"/>
              <a:cs typeface="Arial" pitchFamily="34" charset="0"/>
            </a:endParaRPr>
          </a:p>
        </p:txBody>
      </p:sp>
      <p:sp>
        <p:nvSpPr>
          <p:cNvPr id="36" name="TextBox 35"/>
          <p:cNvSpPr txBox="1"/>
          <p:nvPr/>
        </p:nvSpPr>
        <p:spPr bwMode="auto">
          <a:xfrm>
            <a:off x="2255535" y="2674388"/>
            <a:ext cx="1104164" cy="2332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r>
              <a:rPr lang="he-IL" sz="800" b="1" i="0" u="none" strike="noStrike" dirty="0" smtClean="0">
                <a:solidFill>
                  <a:schemeClr val="bg1"/>
                </a:solidFill>
                <a:effectLst/>
                <a:latin typeface="Arial" pitchFamily="34" charset="0"/>
                <a:ea typeface="+mn-ea"/>
                <a:cs typeface="Arial" pitchFamily="34" charset="0"/>
              </a:rPr>
              <a:t>תשע"ו </a:t>
            </a:r>
            <a:r>
              <a:rPr lang="he-IL" sz="800" b="1" i="0" u="none" strike="noStrike" dirty="0">
                <a:solidFill>
                  <a:schemeClr val="bg1"/>
                </a:solidFill>
                <a:effectLst/>
                <a:latin typeface="Arial" pitchFamily="34" charset="0"/>
                <a:ea typeface="+mn-ea"/>
                <a:cs typeface="Arial" pitchFamily="34" charset="0"/>
              </a:rPr>
              <a:t>- </a:t>
            </a:r>
            <a:r>
              <a:rPr lang="he-IL" sz="800" b="1" i="0" u="none" strike="noStrike" dirty="0" smtClean="0">
                <a:solidFill>
                  <a:schemeClr val="bg1"/>
                </a:solidFill>
                <a:effectLst/>
                <a:latin typeface="Arial" pitchFamily="34" charset="0"/>
                <a:ea typeface="+mn-ea"/>
                <a:cs typeface="Arial" pitchFamily="34" charset="0"/>
              </a:rPr>
              <a:t>2015/16</a:t>
            </a:r>
            <a:endParaRPr lang="he-IL" sz="800" b="1" dirty="0">
              <a:solidFill>
                <a:schemeClr val="bg1"/>
              </a:solidFill>
              <a:latin typeface="Arial" pitchFamily="34" charset="0"/>
              <a:cs typeface="Arial" pitchFamily="34" charset="0"/>
            </a:endParaRPr>
          </a:p>
        </p:txBody>
      </p:sp>
      <p:sp>
        <p:nvSpPr>
          <p:cNvPr id="3" name="כותרת 2">
            <a:extLst>
              <a:ext uri="{FF2B5EF4-FFF2-40B4-BE49-F238E27FC236}">
                <a16:creationId xmlns:a16="http://schemas.microsoft.com/office/drawing/2014/main" id="{276DD5C6-3591-42E7-A0D3-916F421034C0}"/>
              </a:ext>
            </a:extLst>
          </p:cNvPr>
          <p:cNvSpPr>
            <a:spLocks noGrp="1"/>
          </p:cNvSpPr>
          <p:nvPr>
            <p:ph type="ctrTitle"/>
          </p:nvPr>
        </p:nvSpPr>
        <p:spPr>
          <a:xfrm>
            <a:off x="1415483" y="188640"/>
            <a:ext cx="6852417" cy="1584176"/>
          </a:xfrm>
        </p:spPr>
        <p:txBody>
          <a:bodyPr/>
          <a:lstStyle/>
          <a:p>
            <a:r>
              <a:rPr lang="he-IL" sz="3200" dirty="0" smtClean="0">
                <a:solidFill>
                  <a:srgbClr val="5E5E5E"/>
                </a:solidFill>
                <a:cs typeface="Blender" pitchFamily="18" charset="-79"/>
              </a:rPr>
              <a:t>זכאות </a:t>
            </a:r>
            <a:r>
              <a:rPr lang="he-IL" sz="3200" dirty="0">
                <a:solidFill>
                  <a:srgbClr val="5E5E5E"/>
                </a:solidFill>
                <a:cs typeface="Blender" pitchFamily="18" charset="-79"/>
              </a:rPr>
              <a:t>לבגרות </a:t>
            </a:r>
            <a:r>
              <a:rPr lang="he-IL" sz="3200" dirty="0" smtClean="0">
                <a:solidFill>
                  <a:srgbClr val="5E5E5E"/>
                </a:solidFill>
                <a:cs typeface="Blender" pitchFamily="18" charset="-79"/>
              </a:rPr>
              <a:t>מבין תלמידי </a:t>
            </a:r>
            <a:r>
              <a:rPr lang="he-IL" sz="3200" dirty="0">
                <a:solidFill>
                  <a:srgbClr val="5E5E5E"/>
                </a:solidFill>
                <a:cs typeface="Blender" pitchFamily="18" charset="-79"/>
              </a:rPr>
              <a:t>י"ב הגרים </a:t>
            </a:r>
            <a:r>
              <a:rPr lang="he-IL" sz="3200" dirty="0" smtClean="0">
                <a:solidFill>
                  <a:srgbClr val="5E5E5E"/>
                </a:solidFill>
                <a:cs typeface="Blender" pitchFamily="18" charset="-79"/>
              </a:rPr>
              <a:t>ביישוב ומבין אלו הלומדים ביישוב </a:t>
            </a:r>
            <a:br>
              <a:rPr lang="he-IL" sz="3200" dirty="0" smtClean="0">
                <a:solidFill>
                  <a:srgbClr val="5E5E5E"/>
                </a:solidFill>
                <a:cs typeface="Blender" pitchFamily="18" charset="-79"/>
              </a:rPr>
            </a:br>
            <a:r>
              <a:rPr lang="he-IL" sz="2400" dirty="0" smtClean="0">
                <a:solidFill>
                  <a:srgbClr val="5E5E5E"/>
                </a:solidFill>
                <a:cs typeface="Blender" pitchFamily="18" charset="-79"/>
              </a:rPr>
              <a:t>(כולל תלמידי החינוך </a:t>
            </a:r>
            <a:r>
              <a:rPr lang="he-IL" sz="2400" dirty="0">
                <a:solidFill>
                  <a:srgbClr val="5E5E5E"/>
                </a:solidFill>
                <a:cs typeface="Blender" pitchFamily="18" charset="-79"/>
              </a:rPr>
              <a:t>ה</a:t>
            </a:r>
            <a:r>
              <a:rPr lang="he-IL" sz="2400" dirty="0" smtClean="0">
                <a:solidFill>
                  <a:srgbClr val="5E5E5E"/>
                </a:solidFill>
                <a:cs typeface="Blender" pitchFamily="18" charset="-79"/>
              </a:rPr>
              <a:t>מיוחד, אחוזים)</a:t>
            </a:r>
            <a:r>
              <a:rPr lang="he-IL" dirty="0">
                <a:solidFill>
                  <a:srgbClr val="5E5E5E"/>
                </a:solidFill>
                <a:cs typeface="Blender" pitchFamily="18" charset="-79"/>
              </a:rPr>
              <a:t/>
            </a:r>
            <a:br>
              <a:rPr lang="he-IL" dirty="0">
                <a:solidFill>
                  <a:srgbClr val="5E5E5E"/>
                </a:solidFill>
                <a:cs typeface="Blender" pitchFamily="18" charset="-79"/>
              </a:rPr>
            </a:br>
            <a:endParaRPr lang="x-none" dirty="0">
              <a:solidFill>
                <a:srgbClr val="5E5E5E"/>
              </a:solidFill>
              <a:cs typeface="Blender" pitchFamily="18" charset="-79"/>
            </a:endParaRPr>
          </a:p>
        </p:txBody>
      </p:sp>
      <p:graphicFrame>
        <p:nvGraphicFramePr>
          <p:cNvPr id="58" name="תרשים 57" descr="זכאות לתעודת בגרות מקרב תלמידי י&quot;ב הגרים והלומדים בשלוש הערים הגדולות, לפי שנה (%)&#10;Entitled To A Matriculation  Certificate Among 12th Grade Pupils Living And Learning In The Three Big Cities, by Year (%)&#10;"/>
          <p:cNvGraphicFramePr>
            <a:graphicFrameLocks/>
          </p:cNvGraphicFramePr>
          <p:nvPr>
            <p:extLst>
              <p:ext uri="{D42A27DB-BD31-4B8C-83A1-F6EECF244321}">
                <p14:modId xmlns:p14="http://schemas.microsoft.com/office/powerpoint/2010/main" val="1736642898"/>
              </p:ext>
            </p:extLst>
          </p:nvPr>
        </p:nvGraphicFramePr>
        <p:xfrm>
          <a:off x="1271464" y="1361972"/>
          <a:ext cx="5840425" cy="46593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9" name="תרשים 58"/>
          <p:cNvGraphicFramePr>
            <a:graphicFrameLocks/>
          </p:cNvGraphicFramePr>
          <p:nvPr>
            <p:extLst>
              <p:ext uri="{D42A27DB-BD31-4B8C-83A1-F6EECF244321}">
                <p14:modId xmlns:p14="http://schemas.microsoft.com/office/powerpoint/2010/main" val="193450760"/>
              </p:ext>
            </p:extLst>
          </p:nvPr>
        </p:nvGraphicFramePr>
        <p:xfrm>
          <a:off x="4710893" y="1463628"/>
          <a:ext cx="2656935" cy="44613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828932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תמונה 19" title="רקע">
            <a:extLst>
              <a:ext uri="{FF2B5EF4-FFF2-40B4-BE49-F238E27FC236}">
                <a16:creationId xmlns:a16="http://schemas.microsoft.com/office/drawing/2014/main" id="{35679BDF-6CFC-4FD4-9232-82A601C3BECF}"/>
              </a:ext>
            </a:extLst>
          </p:cNvPr>
          <p:cNvPicPr>
            <a:picLocks/>
          </p:cNvPicPr>
          <p:nvPr/>
        </p:nvPicPr>
        <p:blipFill>
          <a:blip r:embed="rId3"/>
          <a:stretch>
            <a:fillRect/>
          </a:stretch>
        </p:blipFill>
        <p:spPr>
          <a:xfrm>
            <a:off x="8697600" y="-14400"/>
            <a:ext cx="3596400" cy="6886800"/>
          </a:xfrm>
          <a:prstGeom prst="rect">
            <a:avLst/>
          </a:prstGeom>
        </p:spPr>
      </p:pic>
      <p:sp>
        <p:nvSpPr>
          <p:cNvPr id="21" name="מציין מיקום טקסט 4">
            <a:extLst>
              <a:ext uri="{FF2B5EF4-FFF2-40B4-BE49-F238E27FC236}">
                <a16:creationId xmlns:a16="http://schemas.microsoft.com/office/drawing/2014/main" id="{E286ED70-14FA-4E7A-875C-59E85583DEB2}"/>
              </a:ext>
            </a:extLst>
          </p:cNvPr>
          <p:cNvSpPr txBox="1">
            <a:spLocks/>
          </p:cNvSpPr>
          <p:nvPr/>
        </p:nvSpPr>
        <p:spPr>
          <a:xfrm>
            <a:off x="-96686"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חינוך והשכלה</a:t>
            </a:r>
            <a:endParaRPr lang="x-none" b="1" dirty="0"/>
          </a:p>
        </p:txBody>
      </p:sp>
      <p:sp>
        <p:nvSpPr>
          <p:cNvPr id="3" name="כותרת 2">
            <a:extLst>
              <a:ext uri="{FF2B5EF4-FFF2-40B4-BE49-F238E27FC236}">
                <a16:creationId xmlns:a16="http://schemas.microsoft.com/office/drawing/2014/main" id="{F97C14CB-555C-4CCC-9398-79DB70AB98EE}"/>
              </a:ext>
            </a:extLst>
          </p:cNvPr>
          <p:cNvSpPr>
            <a:spLocks noGrp="1"/>
          </p:cNvSpPr>
          <p:nvPr>
            <p:ph type="ctrTitle"/>
          </p:nvPr>
        </p:nvSpPr>
        <p:spPr>
          <a:xfrm>
            <a:off x="-1908545" y="260965"/>
            <a:ext cx="10020769" cy="503739"/>
          </a:xfrm>
        </p:spPr>
        <p:txBody>
          <a:bodyPr/>
          <a:lstStyle/>
          <a:p>
            <a:r>
              <a:rPr lang="he-IL" sz="3200" dirty="0">
                <a:solidFill>
                  <a:srgbClr val="5E5E5E"/>
                </a:solidFill>
                <a:cs typeface="Blender" pitchFamily="18" charset="-79"/>
              </a:rPr>
              <a:t>חינוך על-תיכוני</a:t>
            </a:r>
            <a:br>
              <a:rPr lang="he-IL" sz="3200" dirty="0">
                <a:solidFill>
                  <a:srgbClr val="5E5E5E"/>
                </a:solidFill>
                <a:cs typeface="Blender" pitchFamily="18" charset="-79"/>
              </a:rPr>
            </a:br>
            <a:r>
              <a:rPr lang="he-IL" sz="2400" dirty="0">
                <a:solidFill>
                  <a:srgbClr val="5E5E5E"/>
                </a:solidFill>
                <a:cs typeface="Blender"/>
              </a:rPr>
              <a:t>(</a:t>
            </a:r>
            <a:r>
              <a:rPr lang="he-IL" sz="2400" dirty="0" smtClean="0">
                <a:solidFill>
                  <a:srgbClr val="5E5E5E"/>
                </a:solidFill>
                <a:cs typeface="Blender"/>
              </a:rPr>
              <a:t>תשע"ט 2018/19)</a:t>
            </a:r>
            <a:endParaRPr lang="x-none" sz="2400" dirty="0">
              <a:solidFill>
                <a:srgbClr val="5E5E5E"/>
              </a:solidFill>
              <a:cs typeface="Blender"/>
            </a:endParaRPr>
          </a:p>
        </p:txBody>
      </p:sp>
      <p:sp>
        <p:nvSpPr>
          <p:cNvPr id="13" name="מציין מיקום תוכן 3"/>
          <p:cNvSpPr>
            <a:spLocks noGrp="1"/>
          </p:cNvSpPr>
          <p:nvPr>
            <p:ph sz="quarter" idx="14"/>
          </p:nvPr>
        </p:nvSpPr>
        <p:spPr>
          <a:xfrm>
            <a:off x="8832304" y="2565725"/>
            <a:ext cx="3312368" cy="2291417"/>
          </a:xfrm>
        </p:spPr>
        <p:txBody>
          <a:bodyPr/>
          <a:lstStyle/>
          <a:p>
            <a:pPr algn="just"/>
            <a:r>
              <a:rPr lang="he-IL" sz="2000" dirty="0">
                <a:solidFill>
                  <a:schemeClr val="bg1"/>
                </a:solidFill>
                <a:cs typeface="Blender" pitchFamily="18" charset="-79"/>
              </a:rPr>
              <a:t>בתל-אביב-יפו לומדים בכל המוסדות להשכלה גבוהה  (מכללות ואוניברסיטה) </a:t>
            </a:r>
            <a:r>
              <a:rPr lang="he-IL" sz="2000" dirty="0" smtClean="0">
                <a:solidFill>
                  <a:schemeClr val="bg1"/>
                </a:solidFill>
                <a:cs typeface="Blender" pitchFamily="18" charset="-79"/>
              </a:rPr>
              <a:t>כ-14% </a:t>
            </a:r>
            <a:r>
              <a:rPr lang="he-IL" sz="2000" dirty="0">
                <a:solidFill>
                  <a:schemeClr val="bg1"/>
                </a:solidFill>
                <a:cs typeface="Blender" pitchFamily="18" charset="-79"/>
              </a:rPr>
              <a:t>מכלל הסטודנטים הלומדים במוסדות להשכלה גבוהה בישראל.</a:t>
            </a:r>
          </a:p>
        </p:txBody>
      </p:sp>
      <p:graphicFrame>
        <p:nvGraphicFramePr>
          <p:cNvPr id="17" name="מציין מיקום של טבלה 7" title="מספר סטודנטים ושיעורם מתוך הסטודנטים בישראל לפי סוג חינוך על תיכוני"/>
          <p:cNvGraphicFramePr>
            <a:graphicFrameLocks/>
          </p:cNvGraphicFramePr>
          <p:nvPr>
            <p:extLst>
              <p:ext uri="{D42A27DB-BD31-4B8C-83A1-F6EECF244321}">
                <p14:modId xmlns:p14="http://schemas.microsoft.com/office/powerpoint/2010/main" val="3476316227"/>
              </p:ext>
            </p:extLst>
          </p:nvPr>
        </p:nvGraphicFramePr>
        <p:xfrm>
          <a:off x="983431" y="1844825"/>
          <a:ext cx="6830450" cy="2832101"/>
        </p:xfrm>
        <a:graphic>
          <a:graphicData uri="http://schemas.openxmlformats.org/drawingml/2006/table">
            <a:tbl>
              <a:tblPr rtl="1" firstRow="1" bandRow="1">
                <a:tableStyleId>{073A0DAA-6AF3-43AB-8588-CEC1D06C72B9}</a:tableStyleId>
              </a:tblPr>
              <a:tblGrid>
                <a:gridCol w="2592404">
                  <a:extLst>
                    <a:ext uri="{9D8B030D-6E8A-4147-A177-3AD203B41FA5}">
                      <a16:colId xmlns:a16="http://schemas.microsoft.com/office/drawing/2014/main" val="20000"/>
                    </a:ext>
                  </a:extLst>
                </a:gridCol>
                <a:gridCol w="2119023">
                  <a:extLst>
                    <a:ext uri="{9D8B030D-6E8A-4147-A177-3AD203B41FA5}">
                      <a16:colId xmlns:a16="http://schemas.microsoft.com/office/drawing/2014/main" val="20001"/>
                    </a:ext>
                  </a:extLst>
                </a:gridCol>
                <a:gridCol w="2119023">
                  <a:extLst>
                    <a:ext uri="{9D8B030D-6E8A-4147-A177-3AD203B41FA5}">
                      <a16:colId xmlns:a16="http://schemas.microsoft.com/office/drawing/2014/main" val="20002"/>
                    </a:ext>
                  </a:extLst>
                </a:gridCol>
              </a:tblGrid>
              <a:tr h="972821">
                <a:tc>
                  <a:txBody>
                    <a:bodyPr/>
                    <a:lstStyle/>
                    <a:p>
                      <a:pPr algn="ctr" rtl="1"/>
                      <a:endParaRPr lang="he-IL" dirty="0"/>
                    </a:p>
                  </a:txBody>
                  <a:tcPr anchor="ctr">
                    <a:noFill/>
                  </a:tcPr>
                </a:tc>
                <a:tc>
                  <a:txBody>
                    <a:bodyPr/>
                    <a:lstStyle/>
                    <a:p>
                      <a:pPr algn="ctr" rtl="1"/>
                      <a:r>
                        <a:rPr lang="he-IL" dirty="0"/>
                        <a:t>סטודנטים</a:t>
                      </a:r>
                    </a:p>
                  </a:txBody>
                  <a:tcPr anchor="ctr">
                    <a:solidFill>
                      <a:schemeClr val="accent6">
                        <a:lumMod val="75000"/>
                      </a:schemeClr>
                    </a:solidFill>
                  </a:tcPr>
                </a:tc>
                <a:tc>
                  <a:txBody>
                    <a:bodyPr/>
                    <a:lstStyle/>
                    <a:p>
                      <a:pPr algn="ctr" rtl="1"/>
                      <a:r>
                        <a:rPr lang="he-IL" dirty="0"/>
                        <a:t>כאחוז מישראל</a:t>
                      </a:r>
                    </a:p>
                    <a:p>
                      <a:pPr algn="ctr" rtl="1"/>
                      <a:r>
                        <a:rPr lang="he-IL" sz="1400" dirty="0"/>
                        <a:t>(סטודנטים בישראל)</a:t>
                      </a:r>
                    </a:p>
                  </a:txBody>
                  <a:tcPr anchor="ctr">
                    <a:solidFill>
                      <a:schemeClr val="accent6">
                        <a:lumMod val="75000"/>
                      </a:schemeClr>
                    </a:solidFill>
                  </a:tcPr>
                </a:tc>
                <a:extLst>
                  <a:ext uri="{0D108BD9-81ED-4DB2-BD59-A6C34878D82A}">
                    <a16:rowId xmlns:a16="http://schemas.microsoft.com/office/drawing/2014/main" val="10000"/>
                  </a:ext>
                </a:extLst>
              </a:tr>
              <a:tr h="563618">
                <a:tc>
                  <a:txBody>
                    <a:bodyPr/>
                    <a:lstStyle/>
                    <a:p>
                      <a:pPr algn="r" rtl="1"/>
                      <a:r>
                        <a:rPr lang="he-IL" sz="1600" b="1" dirty="0"/>
                        <a:t>חינוך על-תיכוני</a:t>
                      </a:r>
                    </a:p>
                    <a:p>
                      <a:pPr marL="0" marR="0" indent="0" algn="r" defTabSz="914400" rtl="1" eaLnBrk="1" fontAlgn="auto" latinLnBrk="0" hangingPunct="1">
                        <a:lnSpc>
                          <a:spcPct val="100000"/>
                        </a:lnSpc>
                        <a:spcBef>
                          <a:spcPts val="0"/>
                        </a:spcBef>
                        <a:spcAft>
                          <a:spcPts val="0"/>
                        </a:spcAft>
                        <a:buClrTx/>
                        <a:buSzTx/>
                        <a:buFontTx/>
                        <a:buNone/>
                        <a:tabLst/>
                        <a:defRPr/>
                      </a:pPr>
                      <a:r>
                        <a:rPr lang="he-IL" altLang="he-IL" sz="1200" b="1" baseline="0" dirty="0">
                          <a:solidFill>
                            <a:srgbClr val="5E5E5E"/>
                          </a:solidFill>
                          <a:latin typeface="Arial" pitchFamily="34" charset="0"/>
                          <a:cs typeface="Arial" pitchFamily="34" charset="0"/>
                        </a:rPr>
                        <a:t>לימודים לא אקדמיים - לא כולל תלמידי הוראה וכיתות י"ג-י"ד</a:t>
                      </a:r>
                      <a:endParaRPr lang="he-IL" b="1" dirty="0">
                        <a:solidFill>
                          <a:srgbClr val="5E5E5E"/>
                        </a:solidFill>
                      </a:endParaRPr>
                    </a:p>
                  </a:txBody>
                  <a:tcPr anchor="ctr">
                    <a:solidFill>
                      <a:schemeClr val="bg1">
                        <a:lumMod val="85000"/>
                      </a:schemeClr>
                    </a:solidFill>
                  </a:tcPr>
                </a:tc>
                <a:tc>
                  <a:txBody>
                    <a:bodyPr/>
                    <a:lstStyle/>
                    <a:p>
                      <a:pPr algn="ctr">
                        <a:lnSpc>
                          <a:spcPct val="80000"/>
                        </a:lnSpc>
                        <a:spcBef>
                          <a:spcPct val="0"/>
                        </a:spcBef>
                        <a:buFontTx/>
                        <a:buNone/>
                      </a:pPr>
                      <a:r>
                        <a:rPr lang="he-IL" altLang="he-IL" sz="1800" b="0" baseline="0" dirty="0" smtClean="0">
                          <a:solidFill>
                            <a:schemeClr val="tx1"/>
                          </a:solidFill>
                          <a:latin typeface="Arial" pitchFamily="34" charset="0"/>
                          <a:cs typeface="Arial" pitchFamily="34" charset="0"/>
                        </a:rPr>
                        <a:t>3,560</a:t>
                      </a:r>
                      <a:endParaRPr lang="en-US" altLang="he-IL" sz="1800" b="0" baseline="0" dirty="0">
                        <a:solidFill>
                          <a:schemeClr val="tx1"/>
                        </a:solidFill>
                        <a:latin typeface="Arial" pitchFamily="34" charset="0"/>
                        <a:cs typeface="Arial" pitchFamily="34" charset="0"/>
                      </a:endParaRPr>
                    </a:p>
                  </a:txBody>
                  <a:tcPr anchor="ctr">
                    <a:solidFill>
                      <a:schemeClr val="bg1">
                        <a:lumMod val="85000"/>
                      </a:schemeClr>
                    </a:solidFill>
                  </a:tcPr>
                </a:tc>
                <a:tc>
                  <a:txBody>
                    <a:bodyPr/>
                    <a:lstStyle/>
                    <a:p>
                      <a:pPr algn="ctr">
                        <a:spcBef>
                          <a:spcPct val="0"/>
                        </a:spcBef>
                        <a:buFontTx/>
                        <a:buNone/>
                      </a:pPr>
                      <a:r>
                        <a:rPr lang="en-US" altLang="he-IL" sz="1800" b="0" baseline="0" dirty="0" smtClean="0">
                          <a:solidFill>
                            <a:schemeClr val="tx1"/>
                          </a:solidFill>
                          <a:latin typeface="Arial" pitchFamily="34" charset="0"/>
                          <a:cs typeface="Arial" pitchFamily="34" charset="0"/>
                        </a:rPr>
                        <a:t>10.9%</a:t>
                      </a:r>
                      <a:endParaRPr lang="en-US" altLang="he-IL" sz="1800" b="0" baseline="0" dirty="0">
                        <a:solidFill>
                          <a:schemeClr val="tx1"/>
                        </a:solidFill>
                        <a:latin typeface="Arial" pitchFamily="34" charset="0"/>
                        <a:cs typeface="Arial" pitchFamily="34" charset="0"/>
                      </a:endParaRPr>
                    </a:p>
                    <a:p>
                      <a:pPr marL="0" marR="0" indent="0" algn="ctr" defTabSz="914400" rtl="1" eaLnBrk="1" fontAlgn="auto" latinLnBrk="0" hangingPunct="1">
                        <a:lnSpc>
                          <a:spcPct val="100000"/>
                        </a:lnSpc>
                        <a:spcBef>
                          <a:spcPct val="0"/>
                        </a:spcBef>
                        <a:spcAft>
                          <a:spcPts val="0"/>
                        </a:spcAft>
                        <a:buClrTx/>
                        <a:buSzTx/>
                        <a:buFontTx/>
                        <a:buNone/>
                        <a:tabLst/>
                        <a:defRPr/>
                      </a:pPr>
                      <a:r>
                        <a:rPr lang="en-US" altLang="he-IL" sz="1400" b="0" baseline="0" dirty="0" smtClean="0">
                          <a:solidFill>
                            <a:srgbClr val="5E5E5E"/>
                          </a:solidFill>
                          <a:latin typeface="Arial" pitchFamily="34" charset="0"/>
                          <a:cs typeface="Arial" pitchFamily="34" charset="0"/>
                        </a:rPr>
                        <a:t>(32,540)</a:t>
                      </a:r>
                      <a:endParaRPr lang="en-US" altLang="he-IL" sz="1400" b="0" baseline="0" dirty="0">
                        <a:solidFill>
                          <a:srgbClr val="5E5E5E"/>
                        </a:solidFill>
                        <a:latin typeface="Arial" pitchFamily="34" charset="0"/>
                        <a:cs typeface="Arial" pitchFamily="34" charset="0"/>
                      </a:endParaRPr>
                    </a:p>
                  </a:txBody>
                  <a:tcPr anchor="ctr">
                    <a:solidFill>
                      <a:schemeClr val="bg1">
                        <a:lumMod val="85000"/>
                      </a:schemeClr>
                    </a:solidFill>
                  </a:tcPr>
                </a:tc>
                <a:extLst>
                  <a:ext uri="{0D108BD9-81ED-4DB2-BD59-A6C34878D82A}">
                    <a16:rowId xmlns:a16="http://schemas.microsoft.com/office/drawing/2014/main" val="10001"/>
                  </a:ext>
                </a:extLst>
              </a:tr>
              <a:tr h="563618">
                <a:tc>
                  <a:txBody>
                    <a:bodyPr/>
                    <a:lstStyle/>
                    <a:p>
                      <a:pPr algn="r" rtl="1"/>
                      <a:r>
                        <a:rPr lang="he-IL" sz="1600" b="1" dirty="0"/>
                        <a:t>מכללות אקדמיות</a:t>
                      </a:r>
                      <a:endParaRPr lang="he-IL" sz="1600" b="1" kern="1200" baseline="0" dirty="0">
                        <a:solidFill>
                          <a:schemeClr val="tx1">
                            <a:lumMod val="50000"/>
                            <a:lumOff val="50000"/>
                          </a:schemeClr>
                        </a:solidFill>
                        <a:latin typeface="Arial" pitchFamily="34" charset="0"/>
                        <a:ea typeface="+mn-ea"/>
                        <a:cs typeface="Arial" pitchFamily="34" charset="0"/>
                      </a:endParaRPr>
                    </a:p>
                  </a:txBody>
                  <a:tcPr anchor="ctr">
                    <a:solidFill>
                      <a:schemeClr val="bg1">
                        <a:lumMod val="95000"/>
                      </a:schemeClr>
                    </a:solidFill>
                  </a:tcPr>
                </a:tc>
                <a:tc>
                  <a:txBody>
                    <a:bodyPr/>
                    <a:lstStyle/>
                    <a:p>
                      <a:pPr algn="ctr">
                        <a:spcBef>
                          <a:spcPct val="0"/>
                        </a:spcBef>
                        <a:buFontTx/>
                        <a:buNone/>
                      </a:pPr>
                      <a:r>
                        <a:rPr lang="en-US" altLang="he-IL" sz="1800" b="0" baseline="0" dirty="0" smtClean="0">
                          <a:solidFill>
                            <a:schemeClr val="tx1"/>
                          </a:solidFill>
                          <a:latin typeface="Arial" pitchFamily="34" charset="0"/>
                          <a:cs typeface="Arial" pitchFamily="34" charset="0"/>
                        </a:rPr>
                        <a:t>12,390</a:t>
                      </a:r>
                      <a:endParaRPr lang="en-US" altLang="he-IL" sz="1800" b="0" baseline="0" dirty="0">
                        <a:solidFill>
                          <a:schemeClr val="tx1"/>
                        </a:solidFill>
                        <a:latin typeface="Arial" pitchFamily="34" charset="0"/>
                        <a:cs typeface="Arial" pitchFamily="34" charset="0"/>
                      </a:endParaRPr>
                    </a:p>
                  </a:txBody>
                  <a:tcPr anchor="ctr">
                    <a:solidFill>
                      <a:schemeClr val="bg1">
                        <a:lumMod val="95000"/>
                      </a:schemeClr>
                    </a:solidFill>
                  </a:tcPr>
                </a:tc>
                <a:tc>
                  <a:txBody>
                    <a:bodyPr/>
                    <a:lstStyle/>
                    <a:p>
                      <a:pPr algn="ctr">
                        <a:spcBef>
                          <a:spcPct val="0"/>
                        </a:spcBef>
                        <a:buFontTx/>
                        <a:buNone/>
                      </a:pPr>
                      <a:r>
                        <a:rPr lang="en-US" altLang="he-IL" sz="1800" b="0" baseline="0" dirty="0" smtClean="0">
                          <a:solidFill>
                            <a:schemeClr val="tx1"/>
                          </a:solidFill>
                          <a:latin typeface="Arial" pitchFamily="34" charset="0"/>
                          <a:cs typeface="Arial" pitchFamily="34" charset="0"/>
                        </a:rPr>
                        <a:t>8.7%</a:t>
                      </a:r>
                      <a:endParaRPr lang="he-IL" altLang="he-IL" sz="1800" b="0" baseline="0" dirty="0" smtClean="0">
                        <a:solidFill>
                          <a:schemeClr val="tx1"/>
                        </a:solidFill>
                        <a:latin typeface="Arial" pitchFamily="34" charset="0"/>
                        <a:cs typeface="Arial" pitchFamily="34" charset="0"/>
                      </a:endParaRPr>
                    </a:p>
                    <a:p>
                      <a:pPr marL="0" marR="0" indent="0" algn="ctr" defTabSz="914400" rtl="1" eaLnBrk="1" fontAlgn="auto" latinLnBrk="0" hangingPunct="1">
                        <a:lnSpc>
                          <a:spcPct val="100000"/>
                        </a:lnSpc>
                        <a:spcBef>
                          <a:spcPct val="0"/>
                        </a:spcBef>
                        <a:spcAft>
                          <a:spcPts val="0"/>
                        </a:spcAft>
                        <a:buClrTx/>
                        <a:buSzTx/>
                        <a:buFontTx/>
                        <a:buNone/>
                        <a:tabLst/>
                        <a:defRPr/>
                      </a:pPr>
                      <a:r>
                        <a:rPr lang="en-US" altLang="he-IL" sz="1400" b="0" baseline="0" dirty="0" smtClean="0">
                          <a:solidFill>
                            <a:schemeClr val="bg1">
                              <a:lumMod val="50000"/>
                            </a:schemeClr>
                          </a:solidFill>
                          <a:latin typeface="Arial" pitchFamily="34" charset="0"/>
                          <a:cs typeface="Arial" pitchFamily="34" charset="0"/>
                        </a:rPr>
                        <a:t>(143,070)</a:t>
                      </a:r>
                      <a:endParaRPr lang="en-US" altLang="he-IL" sz="1400" b="0" baseline="0" dirty="0">
                        <a:solidFill>
                          <a:schemeClr val="bg1">
                            <a:lumMod val="50000"/>
                          </a:schemeClr>
                        </a:solidFill>
                        <a:latin typeface="Arial" pitchFamily="34" charset="0"/>
                        <a:cs typeface="Arial" pitchFamily="34" charset="0"/>
                      </a:endParaRPr>
                    </a:p>
                  </a:txBody>
                  <a:tcPr anchor="ctr">
                    <a:solidFill>
                      <a:schemeClr val="bg1">
                        <a:lumMod val="95000"/>
                      </a:schemeClr>
                    </a:solidFill>
                  </a:tcPr>
                </a:tc>
                <a:extLst>
                  <a:ext uri="{0D108BD9-81ED-4DB2-BD59-A6C34878D82A}">
                    <a16:rowId xmlns:a16="http://schemas.microsoft.com/office/drawing/2014/main" val="10002"/>
                  </a:ext>
                </a:extLst>
              </a:tr>
              <a:tr h="563618">
                <a:tc>
                  <a:txBody>
                    <a:bodyPr/>
                    <a:lstStyle/>
                    <a:p>
                      <a:pPr algn="r" rtl="1"/>
                      <a:r>
                        <a:rPr lang="he-IL" sz="1600" b="1" dirty="0"/>
                        <a:t>אוניברסיטה</a:t>
                      </a:r>
                    </a:p>
                  </a:txBody>
                  <a:tcPr anchor="ctr">
                    <a:solidFill>
                      <a:schemeClr val="bg1">
                        <a:lumMod val="85000"/>
                      </a:schemeClr>
                    </a:solidFill>
                  </a:tcPr>
                </a:tc>
                <a:tc>
                  <a:txBody>
                    <a:bodyPr/>
                    <a:lstStyle/>
                    <a:p>
                      <a:pPr algn="ctr">
                        <a:spcBef>
                          <a:spcPct val="0"/>
                        </a:spcBef>
                        <a:buFontTx/>
                        <a:buNone/>
                      </a:pPr>
                      <a:r>
                        <a:rPr lang="en-US" altLang="he-IL" sz="1800" b="0" baseline="0" dirty="0" smtClean="0">
                          <a:solidFill>
                            <a:schemeClr val="tx1"/>
                          </a:solidFill>
                          <a:latin typeface="Arial" pitchFamily="34" charset="0"/>
                          <a:cs typeface="Arial" pitchFamily="34" charset="0"/>
                        </a:rPr>
                        <a:t>26,360</a:t>
                      </a:r>
                      <a:endParaRPr lang="en-US" altLang="he-IL" sz="1800" b="0" baseline="0" dirty="0">
                        <a:solidFill>
                          <a:schemeClr val="tx1"/>
                        </a:solidFill>
                        <a:latin typeface="Arial" pitchFamily="34" charset="0"/>
                        <a:cs typeface="Arial" pitchFamily="34" charset="0"/>
                      </a:endParaRP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800" b="0" baseline="0" dirty="0" smtClean="0">
                          <a:solidFill>
                            <a:schemeClr val="tx1"/>
                          </a:solidFill>
                          <a:latin typeface="Arial" pitchFamily="34" charset="0"/>
                          <a:cs typeface="Arial" pitchFamily="34" charset="0"/>
                        </a:rPr>
                        <a:t>21.0%</a:t>
                      </a:r>
                      <a:endParaRPr lang="he-IL" altLang="he-IL" sz="1800" b="0" baseline="0" dirty="0">
                        <a:solidFill>
                          <a:schemeClr val="tx1"/>
                        </a:solidFill>
                        <a:latin typeface="Arial" pitchFamily="34" charset="0"/>
                        <a:cs typeface="Arial" pitchFamily="34" charset="0"/>
                      </a:endParaRPr>
                    </a:p>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400" b="0" baseline="0" dirty="0">
                          <a:solidFill>
                            <a:srgbClr val="5E5E5E"/>
                          </a:solidFill>
                          <a:latin typeface="Arial" pitchFamily="34" charset="0"/>
                          <a:cs typeface="Arial" pitchFamily="34" charset="0"/>
                        </a:rPr>
                        <a:t>(</a:t>
                      </a:r>
                      <a:r>
                        <a:rPr lang="en-US" altLang="he-IL" sz="1400" b="0" baseline="0" dirty="0" smtClean="0">
                          <a:solidFill>
                            <a:srgbClr val="5E5E5E"/>
                          </a:solidFill>
                          <a:latin typeface="Arial" pitchFamily="34" charset="0"/>
                          <a:cs typeface="Arial" pitchFamily="34" charset="0"/>
                        </a:rPr>
                        <a:t>125,580)</a:t>
                      </a:r>
                      <a:endParaRPr lang="he-IL" sz="1400" b="0" dirty="0">
                        <a:solidFill>
                          <a:srgbClr val="5E5E5E"/>
                        </a:solidFill>
                      </a:endParaRPr>
                    </a:p>
                  </a:txBody>
                  <a:tcPr anchor="ctr">
                    <a:solidFill>
                      <a:schemeClr val="bg1">
                        <a:lumMod val="85000"/>
                      </a:schemeClr>
                    </a:solidFill>
                  </a:tcPr>
                </a:tc>
                <a:extLst>
                  <a:ext uri="{0D108BD9-81ED-4DB2-BD59-A6C34878D82A}">
                    <a16:rowId xmlns:a16="http://schemas.microsoft.com/office/drawing/2014/main" val="10003"/>
                  </a:ext>
                </a:extLst>
              </a:tr>
            </a:tbl>
          </a:graphicData>
        </a:graphic>
      </p:graphicFrame>
      <p:sp>
        <p:nvSpPr>
          <p:cNvPr id="16" name="Rectangle 46"/>
          <p:cNvSpPr>
            <a:spLocks noChangeArrowheads="1"/>
          </p:cNvSpPr>
          <p:nvPr/>
        </p:nvSpPr>
        <p:spPr bwMode="auto">
          <a:xfrm>
            <a:off x="335369" y="4672473"/>
            <a:ext cx="7488833" cy="369332"/>
          </a:xfrm>
          <a:prstGeom prst="rect">
            <a:avLst/>
          </a:prstGeom>
          <a:noFill/>
          <a:ln>
            <a:noFill/>
          </a:ln>
          <a:extLst>
            <a:ext uri="{909E8E84-426E-40DD-AFC4-6F175D3DCCD1}">
              <a14:hiddenFill xmlns:a14="http://schemas.microsoft.com/office/drawing/2010/main">
                <a:solidFill>
                  <a:srgbClr val="3366CC"/>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endParaRPr lang="en-US" altLang="he-IL" sz="1200" baseline="0" dirty="0">
              <a:solidFill>
                <a:srgbClr val="5E5E5E"/>
              </a:solidFill>
              <a:latin typeface="Arial" pitchFamily="34" charset="0"/>
              <a:cs typeface="+mn-cs"/>
            </a:endParaRPr>
          </a:p>
          <a:p>
            <a:pPr>
              <a:spcBef>
                <a:spcPct val="0"/>
              </a:spcBef>
              <a:buFontTx/>
              <a:buNone/>
            </a:pPr>
            <a:r>
              <a:rPr lang="he-IL" altLang="he-IL" sz="1200" baseline="0" dirty="0">
                <a:solidFill>
                  <a:srgbClr val="5E5E5E"/>
                </a:solidFill>
                <a:latin typeface="Arial" pitchFamily="34" charset="0"/>
                <a:cs typeface="+mn-cs"/>
              </a:rPr>
              <a:t>(</a:t>
            </a:r>
            <a:r>
              <a:rPr lang="he-IL" altLang="he-IL" sz="1200" b="1" dirty="0">
                <a:solidFill>
                  <a:srgbClr val="5E5E5E"/>
                </a:solidFill>
                <a:latin typeface="Arial" pitchFamily="34" charset="0"/>
                <a:cs typeface="+mn-cs"/>
              </a:rPr>
              <a:t>נתוני השנה הקודמת - </a:t>
            </a:r>
            <a:r>
              <a:rPr lang="he-IL" altLang="he-IL" sz="1200" b="1" dirty="0" smtClean="0">
                <a:solidFill>
                  <a:srgbClr val="5E5E5E"/>
                </a:solidFill>
                <a:latin typeface="Arial" pitchFamily="34" charset="0"/>
                <a:cs typeface="+mn-cs"/>
              </a:rPr>
              <a:t>2017/18</a:t>
            </a:r>
            <a:r>
              <a:rPr lang="he-IL" altLang="he-IL" sz="1200" baseline="0" dirty="0" smtClean="0">
                <a:solidFill>
                  <a:srgbClr val="5E5E5E"/>
                </a:solidFill>
                <a:latin typeface="Arial" pitchFamily="34" charset="0"/>
                <a:cs typeface="+mn-cs"/>
              </a:rPr>
              <a:t>: </a:t>
            </a:r>
            <a:r>
              <a:rPr lang="he-IL" altLang="he-IL" sz="1200" baseline="0" dirty="0">
                <a:solidFill>
                  <a:srgbClr val="5E5E5E"/>
                </a:solidFill>
                <a:latin typeface="Arial" pitchFamily="34" charset="0"/>
                <a:cs typeface="+mn-cs"/>
              </a:rPr>
              <a:t>חינוך על-תיכוני </a:t>
            </a:r>
            <a:r>
              <a:rPr lang="he-IL" altLang="he-IL" sz="1200" baseline="0" dirty="0" smtClean="0">
                <a:solidFill>
                  <a:srgbClr val="5E5E5E"/>
                </a:solidFill>
                <a:latin typeface="Arial" pitchFamily="34" charset="0"/>
                <a:cs typeface="+mn-cs"/>
              </a:rPr>
              <a:t>4,800; </a:t>
            </a:r>
            <a:r>
              <a:rPr lang="he-IL" altLang="he-IL" sz="1200" baseline="0" dirty="0">
                <a:solidFill>
                  <a:srgbClr val="5E5E5E"/>
                </a:solidFill>
                <a:latin typeface="Arial" pitchFamily="34" charset="0"/>
                <a:cs typeface="+mn-cs"/>
              </a:rPr>
              <a:t>מכללות אקדמיות וסמינרים </a:t>
            </a:r>
            <a:r>
              <a:rPr lang="he-IL" altLang="he-IL" sz="1200" baseline="0" dirty="0" smtClean="0">
                <a:solidFill>
                  <a:srgbClr val="5E5E5E"/>
                </a:solidFill>
                <a:latin typeface="Arial" pitchFamily="34" charset="0"/>
                <a:cs typeface="+mn-cs"/>
              </a:rPr>
              <a:t>12,500; </a:t>
            </a:r>
            <a:r>
              <a:rPr lang="he-IL" altLang="he-IL" sz="1200" baseline="0" dirty="0">
                <a:solidFill>
                  <a:srgbClr val="5E5E5E"/>
                </a:solidFill>
                <a:latin typeface="Arial" pitchFamily="34" charset="0"/>
                <a:cs typeface="+mn-cs"/>
              </a:rPr>
              <a:t>אוניברסיטה </a:t>
            </a:r>
            <a:r>
              <a:rPr lang="he-IL" altLang="he-IL" sz="1200" baseline="0" dirty="0" smtClean="0">
                <a:solidFill>
                  <a:srgbClr val="5E5E5E"/>
                </a:solidFill>
                <a:latin typeface="Arial" pitchFamily="34" charset="0"/>
                <a:cs typeface="+mn-cs"/>
              </a:rPr>
              <a:t>26,000)</a:t>
            </a:r>
            <a:endParaRPr lang="en-US" altLang="he-IL" sz="1200" baseline="0" dirty="0">
              <a:solidFill>
                <a:srgbClr val="5E5E5E"/>
              </a:solidFill>
              <a:latin typeface="Arial" pitchFamily="34" charset="0"/>
              <a:cs typeface="+mn-cs"/>
            </a:endParaRPr>
          </a:p>
        </p:txBody>
      </p:sp>
      <p:sp>
        <p:nvSpPr>
          <p:cNvPr id="10" name="מציין מיקום תוכן 5"/>
          <p:cNvSpPr txBox="1">
            <a:spLocks/>
          </p:cNvSpPr>
          <p:nvPr/>
        </p:nvSpPr>
        <p:spPr>
          <a:xfrm>
            <a:off x="8688291" y="6484694"/>
            <a:ext cx="3472364" cy="40069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a:t>
            </a:r>
            <a:r>
              <a:rPr lang="he-IL" sz="900" dirty="0">
                <a:solidFill>
                  <a:schemeClr val="bg1">
                    <a:lumMod val="85000"/>
                  </a:schemeClr>
                </a:solidFill>
              </a:rPr>
              <a:t> עיבוד מיוחד לעיריית תל-אביב-יפו </a:t>
            </a:r>
            <a:r>
              <a:rPr lang="he-IL" sz="900" dirty="0" smtClean="0">
                <a:solidFill>
                  <a:schemeClr val="bg1">
                    <a:lumMod val="85000"/>
                  </a:schemeClr>
                </a:solidFill>
              </a:rPr>
              <a:t>2019 ושנתון </a:t>
            </a:r>
            <a:r>
              <a:rPr lang="he-IL" sz="900" dirty="0">
                <a:solidFill>
                  <a:schemeClr val="bg1">
                    <a:lumMod val="85000"/>
                  </a:schemeClr>
                </a:solidFill>
              </a:rPr>
              <a:t>סטטיסטי </a:t>
            </a:r>
            <a:r>
              <a:rPr lang="he-IL" sz="900" dirty="0" smtClean="0">
                <a:solidFill>
                  <a:schemeClr val="bg1">
                    <a:lumMod val="85000"/>
                  </a:schemeClr>
                </a:solidFill>
              </a:rPr>
              <a:t>לישראל 2020(לוחות  8.64-8.59)</a:t>
            </a:r>
            <a:endParaRPr lang="he-IL" sz="900" dirty="0">
              <a:solidFill>
                <a:schemeClr val="bg1">
                  <a:lumMod val="85000"/>
                </a:schemeClr>
              </a:solidFill>
            </a:endParaRPr>
          </a:p>
        </p:txBody>
      </p:sp>
      <p:sp>
        <p:nvSpPr>
          <p:cNvPr id="19" name="TextBox 18">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8"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5"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327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27</a:t>
            </a:r>
          </a:p>
        </p:txBody>
      </p:sp>
    </p:spTree>
    <p:extLst>
      <p:ext uri="{BB962C8B-B14F-4D97-AF65-F5344CB8AC3E}">
        <p14:creationId xmlns:p14="http://schemas.microsoft.com/office/powerpoint/2010/main" val="33545569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תמונה 19" title="רקע">
            <a:extLst>
              <a:ext uri="{FF2B5EF4-FFF2-40B4-BE49-F238E27FC236}">
                <a16:creationId xmlns:a16="http://schemas.microsoft.com/office/drawing/2014/main" id="{20291A1D-5FBE-4E80-B217-4FF4B2370AB5}"/>
              </a:ext>
            </a:extLst>
          </p:cNvPr>
          <p:cNvPicPr>
            <a:picLocks/>
          </p:cNvPicPr>
          <p:nvPr/>
        </p:nvPicPr>
        <p:blipFill>
          <a:blip r:embed="rId3"/>
          <a:stretch>
            <a:fillRect/>
          </a:stretch>
        </p:blipFill>
        <p:spPr>
          <a:xfrm>
            <a:off x="8697600" y="-14400"/>
            <a:ext cx="3596400" cy="6886800"/>
          </a:xfrm>
          <a:prstGeom prst="rect">
            <a:avLst/>
          </a:prstGeom>
        </p:spPr>
      </p:pic>
      <p:sp>
        <p:nvSpPr>
          <p:cNvPr id="21" name="מציין מיקום טקסט 4">
            <a:extLst>
              <a:ext uri="{FF2B5EF4-FFF2-40B4-BE49-F238E27FC236}">
                <a16:creationId xmlns:a16="http://schemas.microsoft.com/office/drawing/2014/main" id="{EF6104A8-A52D-4F4C-BD49-793BCB689A9D}"/>
              </a:ext>
            </a:extLst>
          </p:cNvPr>
          <p:cNvSpPr txBox="1">
            <a:spLocks/>
          </p:cNvSpPr>
          <p:nvPr/>
        </p:nvSpPr>
        <p:spPr>
          <a:xfrm>
            <a:off x="-96686"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חינוך והשכלה</a:t>
            </a:r>
            <a:endParaRPr lang="x-none" b="1" dirty="0"/>
          </a:p>
        </p:txBody>
      </p:sp>
      <p:sp>
        <p:nvSpPr>
          <p:cNvPr id="4" name="כותרת 3">
            <a:extLst>
              <a:ext uri="{FF2B5EF4-FFF2-40B4-BE49-F238E27FC236}">
                <a16:creationId xmlns:a16="http://schemas.microsoft.com/office/drawing/2014/main" id="{D399438A-B2E9-449A-A85D-1FC298D447BC}"/>
              </a:ext>
            </a:extLst>
          </p:cNvPr>
          <p:cNvSpPr>
            <a:spLocks noGrp="1"/>
          </p:cNvSpPr>
          <p:nvPr>
            <p:ph type="ctrTitle"/>
          </p:nvPr>
        </p:nvSpPr>
        <p:spPr>
          <a:xfrm>
            <a:off x="-1692521" y="332976"/>
            <a:ext cx="10020769" cy="503739"/>
          </a:xfrm>
        </p:spPr>
        <p:txBody>
          <a:bodyPr/>
          <a:lstStyle/>
          <a:p>
            <a:r>
              <a:rPr lang="he-IL" sz="3200" dirty="0">
                <a:solidFill>
                  <a:srgbClr val="5E5E5E"/>
                </a:solidFill>
                <a:cs typeface="Blender" pitchFamily="18" charset="-79"/>
              </a:rPr>
              <a:t>סטודנטים באוניברסיטת תל-אביב</a:t>
            </a:r>
            <a:br>
              <a:rPr lang="he-IL" sz="3200" dirty="0">
                <a:solidFill>
                  <a:srgbClr val="5E5E5E"/>
                </a:solidFill>
                <a:cs typeface="Blender" pitchFamily="18" charset="-79"/>
              </a:rPr>
            </a:br>
            <a:r>
              <a:rPr lang="he-IL" sz="2400" dirty="0">
                <a:solidFill>
                  <a:srgbClr val="5E5E5E"/>
                </a:solidFill>
                <a:cs typeface="Blender" pitchFamily="18" charset="-79"/>
              </a:rPr>
              <a:t>(אלפים)</a:t>
            </a:r>
            <a:endParaRPr lang="x-none" sz="2400" dirty="0">
              <a:solidFill>
                <a:srgbClr val="5E5E5E"/>
              </a:solidFill>
              <a:cs typeface="Blender" pitchFamily="18" charset="-79"/>
            </a:endParaRPr>
          </a:p>
        </p:txBody>
      </p:sp>
      <p:sp>
        <p:nvSpPr>
          <p:cNvPr id="13" name="מציין מיקום תוכן 3"/>
          <p:cNvSpPr>
            <a:spLocks noGrp="1"/>
          </p:cNvSpPr>
          <p:nvPr>
            <p:ph sz="quarter" idx="14"/>
          </p:nvPr>
        </p:nvSpPr>
        <p:spPr>
          <a:xfrm>
            <a:off x="8832304" y="2420888"/>
            <a:ext cx="3329716" cy="3599582"/>
          </a:xfrm>
        </p:spPr>
        <p:txBody>
          <a:bodyPr/>
          <a:lstStyle/>
          <a:p>
            <a:pPr algn="just"/>
            <a:r>
              <a:rPr lang="he-IL" sz="2000" dirty="0" smtClean="0">
                <a:solidFill>
                  <a:schemeClr val="bg1"/>
                </a:solidFill>
                <a:cs typeface="Blender" pitchFamily="18" charset="-79"/>
              </a:rPr>
              <a:t>מספר הסטודנטים באונ' </a:t>
            </a:r>
            <a:r>
              <a:rPr lang="he-IL" sz="2000" dirty="0">
                <a:solidFill>
                  <a:schemeClr val="bg1"/>
                </a:solidFill>
                <a:cs typeface="Blender" pitchFamily="18" charset="-79"/>
              </a:rPr>
              <a:t>תל-אביב עלה משמעותית מאז </a:t>
            </a:r>
            <a:r>
              <a:rPr lang="he-IL" sz="2000" dirty="0" err="1" smtClean="0">
                <a:solidFill>
                  <a:schemeClr val="bg1"/>
                </a:solidFill>
                <a:cs typeface="Blender" pitchFamily="18" charset="-79"/>
              </a:rPr>
              <a:t>היווסדה</a:t>
            </a:r>
            <a:r>
              <a:rPr lang="he-IL" sz="2000" dirty="0">
                <a:solidFill>
                  <a:schemeClr val="bg1"/>
                </a:solidFill>
                <a:cs typeface="Blender" pitchFamily="18" charset="-79"/>
              </a:rPr>
              <a:t>. עם זאת, בשנים האחרונות חל צמצום </a:t>
            </a:r>
            <a:r>
              <a:rPr lang="he-IL" sz="2000" dirty="0" smtClean="0">
                <a:solidFill>
                  <a:schemeClr val="bg1"/>
                </a:solidFill>
                <a:cs typeface="Blender" pitchFamily="18" charset="-79"/>
              </a:rPr>
              <a:t>במספר הסטודנטים, תוך התייצבות.</a:t>
            </a:r>
          </a:p>
          <a:p>
            <a:pPr algn="just"/>
            <a:endParaRPr lang="he-IL" sz="2000" dirty="0">
              <a:solidFill>
                <a:schemeClr val="bg1"/>
              </a:solidFill>
              <a:cs typeface="Blender" pitchFamily="18" charset="-79"/>
            </a:endParaRPr>
          </a:p>
          <a:p>
            <a:pPr algn="just"/>
            <a:r>
              <a:rPr lang="he-IL" sz="2000" dirty="0" smtClean="0">
                <a:solidFill>
                  <a:schemeClr val="bg1"/>
                </a:solidFill>
                <a:cs typeface="Blender" pitchFamily="18" charset="-79"/>
              </a:rPr>
              <a:t>כ-29% </a:t>
            </a:r>
            <a:r>
              <a:rPr lang="he-IL" sz="2000" dirty="0">
                <a:solidFill>
                  <a:schemeClr val="bg1"/>
                </a:solidFill>
                <a:cs typeface="Blender" pitchFamily="18" charset="-79"/>
              </a:rPr>
              <a:t>מכלל הסטודנטים שלמדו </a:t>
            </a:r>
            <a:r>
              <a:rPr lang="he-IL" sz="2000" dirty="0" err="1" smtClean="0">
                <a:solidFill>
                  <a:schemeClr val="bg1"/>
                </a:solidFill>
                <a:cs typeface="Blender" pitchFamily="18" charset="-79"/>
              </a:rPr>
              <a:t>בתשע"ט</a:t>
            </a:r>
            <a:r>
              <a:rPr lang="he-IL" sz="2000" dirty="0" smtClean="0">
                <a:solidFill>
                  <a:schemeClr val="bg1"/>
                </a:solidFill>
                <a:cs typeface="Blender" pitchFamily="18" charset="-79"/>
              </a:rPr>
              <a:t> (2018/19) באונ' תל-אביב </a:t>
            </a:r>
            <a:r>
              <a:rPr lang="he-IL" sz="2000" dirty="0">
                <a:solidFill>
                  <a:schemeClr val="bg1"/>
                </a:solidFill>
                <a:cs typeface="Blender" pitchFamily="18" charset="-79"/>
              </a:rPr>
              <a:t>התגוררו בעיר (</a:t>
            </a:r>
            <a:r>
              <a:rPr lang="he-IL" sz="2000" dirty="0" smtClean="0">
                <a:solidFill>
                  <a:schemeClr val="bg1"/>
                </a:solidFill>
                <a:cs typeface="Blender" pitchFamily="18" charset="-79"/>
              </a:rPr>
              <a:t>כ-7,630 </a:t>
            </a:r>
            <a:r>
              <a:rPr lang="he-IL" sz="2000" dirty="0">
                <a:solidFill>
                  <a:schemeClr val="bg1"/>
                </a:solidFill>
                <a:cs typeface="Blender" pitchFamily="18" charset="-79"/>
              </a:rPr>
              <a:t>סטודנטים).</a:t>
            </a:r>
          </a:p>
        </p:txBody>
      </p:sp>
      <p:grpSp>
        <p:nvGrpSpPr>
          <p:cNvPr id="14" name="קבוצה 13" descr="גרף מספר סטודנטים באוניברסיטת תל אביב לפי שנים:&#10;מאז הקמתה של אוניברסיטת תל-אביב מספר הסטודנטים הלומדים בה גדל בהתמדה. בשלושת העשורים הראשונים קצב הגידול היה גבוה (כ-30% בכל עשור). בשנת 2009/10 לא נרשם גידול נוסף במספר הסטודנטים. עם זאת, בשנתיים שלאחר מכן, מספר הסטודנטים החל לעלות והגיע לשיא מאז הקמתה של האוניברסיטה - לכ-28,000 סטודנטים. מאז שיא זה מספר הסטודנטים במגמת צמצום קלה, כך שבשנת הלימודים תשע&quot;ו (2015/16) עמד מספרם על כ-26,600 סטודנטים.">
            <a:extLst>
              <a:ext uri="{FF2B5EF4-FFF2-40B4-BE49-F238E27FC236}">
                <a16:creationId xmlns:a16="http://schemas.microsoft.com/office/drawing/2014/main" id="{26650295-52C0-4C9F-9A0B-26340CF1FC39}"/>
              </a:ext>
            </a:extLst>
          </p:cNvPr>
          <p:cNvGrpSpPr/>
          <p:nvPr/>
        </p:nvGrpSpPr>
        <p:grpSpPr>
          <a:xfrm>
            <a:off x="211760" y="1556792"/>
            <a:ext cx="8377859" cy="3976444"/>
            <a:chOff x="181951" y="1824894"/>
            <a:chExt cx="8064896" cy="3976444"/>
          </a:xfrm>
        </p:grpSpPr>
        <p:graphicFrame>
          <p:nvGraphicFramePr>
            <p:cNvPr id="15" name="תרשים 14">
              <a:extLst>
                <a:ext uri="{FF2B5EF4-FFF2-40B4-BE49-F238E27FC236}">
                  <a16:creationId xmlns:a16="http://schemas.microsoft.com/office/drawing/2014/main" id="{103EC131-257B-42F9-96C2-07773035F444}"/>
                </a:ext>
              </a:extLst>
            </p:cNvPr>
            <p:cNvGraphicFramePr>
              <a:graphicFrameLocks/>
            </p:cNvGraphicFramePr>
            <p:nvPr>
              <p:extLst>
                <p:ext uri="{D42A27DB-BD31-4B8C-83A1-F6EECF244321}">
                  <p14:modId xmlns:p14="http://schemas.microsoft.com/office/powerpoint/2010/main" val="3280221365"/>
                </p:ext>
              </p:extLst>
            </p:nvPr>
          </p:nvGraphicFramePr>
          <p:xfrm>
            <a:off x="181951" y="1824894"/>
            <a:ext cx="8064896" cy="3976444"/>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מחבר ישר 15">
              <a:extLst>
                <a:ext uri="{FF2B5EF4-FFF2-40B4-BE49-F238E27FC236}">
                  <a16:creationId xmlns:a16="http://schemas.microsoft.com/office/drawing/2014/main" id="{39460192-CB17-42EA-9F5C-65A6C2D9DBBF}"/>
                </a:ext>
              </a:extLst>
            </p:cNvPr>
            <p:cNvCxnSpPr/>
            <p:nvPr/>
          </p:nvCxnSpPr>
          <p:spPr>
            <a:xfrm flipV="1">
              <a:off x="3697519" y="2568043"/>
              <a:ext cx="0" cy="2641227"/>
            </a:xfrm>
            <a:prstGeom prst="line">
              <a:avLst/>
            </a:prstGeom>
            <a:ln w="31750" cap="sq">
              <a:solidFill>
                <a:schemeClr val="bg1">
                  <a:lumMod val="65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10" name="מציין מיקום תוכן 5"/>
          <p:cNvSpPr txBox="1">
            <a:spLocks/>
          </p:cNvSpPr>
          <p:nvPr/>
        </p:nvSpPr>
        <p:spPr>
          <a:xfrm>
            <a:off x="8688292" y="6484694"/>
            <a:ext cx="3605709" cy="40069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a:t>
            </a:r>
            <a:r>
              <a:rPr lang="he-IL" sz="900" dirty="0">
                <a:solidFill>
                  <a:schemeClr val="bg1">
                    <a:lumMod val="85000"/>
                  </a:schemeClr>
                </a:solidFill>
              </a:rPr>
              <a:t> עיבוד מיוחד לעיריית תל-אביב-יפו, </a:t>
            </a:r>
            <a:r>
              <a:rPr lang="he-IL" sz="900" dirty="0" smtClean="0">
                <a:solidFill>
                  <a:schemeClr val="bg1">
                    <a:lumMod val="85000"/>
                  </a:schemeClr>
                </a:solidFill>
              </a:rPr>
              <a:t>2019</a:t>
            </a:r>
            <a:endParaRPr lang="he-IL" sz="900" dirty="0">
              <a:solidFill>
                <a:schemeClr val="bg1">
                  <a:lumMod val="85000"/>
                </a:schemeClr>
              </a:solidFill>
            </a:endParaRPr>
          </a:p>
        </p:txBody>
      </p:sp>
      <p:sp>
        <p:nvSpPr>
          <p:cNvPr id="19" name="TextBox 18">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8"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7"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327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28</a:t>
            </a:r>
          </a:p>
        </p:txBody>
      </p:sp>
    </p:spTree>
    <p:extLst>
      <p:ext uri="{BB962C8B-B14F-4D97-AF65-F5344CB8AC3E}">
        <p14:creationId xmlns:p14="http://schemas.microsoft.com/office/powerpoint/2010/main" val="482893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 name="תמונה 80" title="רקע">
            <a:extLst>
              <a:ext uri="{FF2B5EF4-FFF2-40B4-BE49-F238E27FC236}">
                <a16:creationId xmlns:a16="http://schemas.microsoft.com/office/drawing/2014/main" id="{5BC3DBCD-DAD8-4110-B851-074B1402914E}"/>
              </a:ext>
            </a:extLst>
          </p:cNvPr>
          <p:cNvPicPr>
            <a:picLocks/>
          </p:cNvPicPr>
          <p:nvPr/>
        </p:nvPicPr>
        <p:blipFill>
          <a:blip r:embed="rId3"/>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id="{AB23E664-521E-4F69-9160-7C9294C9A013}"/>
              </a:ext>
            </a:extLst>
          </p:cNvPr>
          <p:cNvSpPr txBox="1">
            <a:spLocks/>
          </p:cNvSpPr>
          <p:nvPr/>
        </p:nvSpPr>
        <p:spPr>
          <a:xfrm>
            <a:off x="-485929"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19" name="כותרת 1">
            <a:extLst>
              <a:ext uri="{FF2B5EF4-FFF2-40B4-BE49-F238E27FC236}">
                <a16:creationId xmlns:a16="http://schemas.microsoft.com/office/drawing/2014/main" id="{65836D4F-7EFE-45B9-9002-913A59040DF8}"/>
              </a:ext>
            </a:extLst>
          </p:cNvPr>
          <p:cNvSpPr>
            <a:spLocks noGrp="1"/>
          </p:cNvSpPr>
          <p:nvPr>
            <p:ph type="ctrTitle"/>
          </p:nvPr>
        </p:nvSpPr>
        <p:spPr>
          <a:xfrm>
            <a:off x="-1536844" y="-171400"/>
            <a:ext cx="10020769" cy="503739"/>
          </a:xfrm>
        </p:spPr>
        <p:txBody>
          <a:bodyPr/>
          <a:lstStyle/>
          <a:p>
            <a:r>
              <a:rPr lang="he-IL" altLang="he-IL" sz="4400" baseline="-25000" dirty="0">
                <a:solidFill>
                  <a:srgbClr val="5E5E5E"/>
                </a:solidFill>
                <a:cs typeface="Blender" pitchFamily="18" charset="-79"/>
              </a:rPr>
              <a:t>מטרופולין תל-אביב </a:t>
            </a:r>
            <a:r>
              <a:rPr lang="he-IL" altLang="he-IL" sz="4400" baseline="-25000" dirty="0" smtClean="0">
                <a:solidFill>
                  <a:srgbClr val="5E5E5E"/>
                </a:solidFill>
                <a:cs typeface="Blender" pitchFamily="18" charset="-79"/>
              </a:rPr>
              <a:t>(2019)</a:t>
            </a:r>
            <a:r>
              <a:rPr lang="x-none" dirty="0"/>
              <a:t/>
            </a:r>
            <a:br>
              <a:rPr lang="x-none" dirty="0"/>
            </a:br>
            <a:endParaRPr lang="x-none" dirty="0"/>
          </a:p>
        </p:txBody>
      </p:sp>
      <p:sp>
        <p:nvSpPr>
          <p:cNvPr id="48" name="Rectangle 44"/>
          <p:cNvSpPr>
            <a:spLocks noChangeArrowheads="1"/>
          </p:cNvSpPr>
          <p:nvPr/>
        </p:nvSpPr>
        <p:spPr bwMode="auto">
          <a:xfrm>
            <a:off x="3791744" y="116632"/>
            <a:ext cx="4752528"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fontAlgn="base">
              <a:spcBef>
                <a:spcPct val="0"/>
              </a:spcBef>
              <a:spcAft>
                <a:spcPct val="0"/>
              </a:spcAft>
              <a:buFontTx/>
              <a:buNone/>
            </a:pPr>
            <a:r>
              <a:rPr lang="he-IL" altLang="he-IL" sz="4000" b="1" baseline="-25000" dirty="0" smtClean="0">
                <a:solidFill>
                  <a:schemeClr val="accent5">
                    <a:lumMod val="75000"/>
                  </a:schemeClr>
                </a:solidFill>
                <a:latin typeface="Blender" charset="0"/>
                <a:ea typeface="Blender" charset="0"/>
                <a:cs typeface="Blender" charset="0"/>
              </a:rPr>
              <a:t>כ-4,052,200 </a:t>
            </a:r>
            <a:r>
              <a:rPr lang="he-IL" altLang="he-IL" sz="4000" b="1" baseline="-25000" dirty="0">
                <a:solidFill>
                  <a:schemeClr val="accent5">
                    <a:lumMod val="75000"/>
                  </a:schemeClr>
                </a:solidFill>
                <a:latin typeface="Blender" charset="0"/>
                <a:ea typeface="Blender" charset="0"/>
                <a:cs typeface="Blender" charset="0"/>
              </a:rPr>
              <a:t>איש</a:t>
            </a:r>
            <a:endParaRPr lang="en-US" altLang="he-IL" sz="4000" baseline="-25000" dirty="0">
              <a:solidFill>
                <a:schemeClr val="accent5">
                  <a:lumMod val="75000"/>
                </a:schemeClr>
              </a:solidFill>
              <a:latin typeface="Blender" charset="0"/>
              <a:ea typeface="Blender" charset="0"/>
              <a:cs typeface="Blender" charset="0"/>
            </a:endParaRPr>
          </a:p>
        </p:txBody>
      </p:sp>
      <p:sp>
        <p:nvSpPr>
          <p:cNvPr id="49" name="Text Placeholder 50"/>
          <p:cNvSpPr>
            <a:spLocks noGrp="1"/>
          </p:cNvSpPr>
          <p:nvPr/>
        </p:nvSpPr>
        <p:spPr>
          <a:xfrm>
            <a:off x="8544272" y="2699922"/>
            <a:ext cx="3453243" cy="1521173"/>
          </a:xfrm>
          <a:prstGeom prst="rect">
            <a:avLst/>
          </a:prstGeom>
        </p:spPr>
        <p:txBody>
          <a:bodyPr/>
          <a:lstStyle>
            <a:lvl1pPr marL="0" indent="0" algn="r" defTabSz="914400" rtl="1" eaLnBrk="1" latinLnBrk="0" hangingPunct="1">
              <a:spcBef>
                <a:spcPct val="20000"/>
              </a:spcBef>
              <a:buFont typeface="Arial" panose="020B0604020202020204" pitchFamily="34" charset="0"/>
              <a:buNone/>
              <a:defRPr sz="3200" b="1" kern="1200">
                <a:solidFill>
                  <a:schemeClr val="tx1"/>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b="1"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he-IL" altLang="he-IL" sz="2000" dirty="0">
                <a:solidFill>
                  <a:schemeClr val="bg1"/>
                </a:solidFill>
                <a:latin typeface="Blender" charset="0"/>
                <a:ea typeface="Blender" charset="0"/>
                <a:cs typeface="Blender" charset="0"/>
              </a:rPr>
              <a:t>אחוז תושבי תל</a:t>
            </a:r>
            <a:r>
              <a:rPr lang="he-IL" altLang="he-IL" sz="2400" baseline="30000" dirty="0">
                <a:solidFill>
                  <a:schemeClr val="bg1"/>
                </a:solidFill>
                <a:latin typeface="Blender" charset="0"/>
                <a:ea typeface="Blender" charset="0"/>
                <a:cs typeface="Blender" charset="0"/>
              </a:rPr>
              <a:t>-</a:t>
            </a:r>
            <a:r>
              <a:rPr lang="he-IL" altLang="he-IL" sz="2000" dirty="0">
                <a:solidFill>
                  <a:schemeClr val="bg1"/>
                </a:solidFill>
                <a:latin typeface="Blender" charset="0"/>
                <a:ea typeface="Blender" charset="0"/>
                <a:cs typeface="Blender" charset="0"/>
              </a:rPr>
              <a:t>אביב-יפו מתוך מטרופולין תל</a:t>
            </a:r>
            <a:r>
              <a:rPr lang="he-IL" altLang="he-IL" sz="2000" baseline="30000" dirty="0">
                <a:solidFill>
                  <a:schemeClr val="bg1"/>
                </a:solidFill>
                <a:latin typeface="Blender" charset="0"/>
                <a:ea typeface="Blender" charset="0"/>
                <a:cs typeface="Blender" charset="0"/>
              </a:rPr>
              <a:t>-</a:t>
            </a:r>
            <a:r>
              <a:rPr lang="he-IL" altLang="he-IL" sz="2000" dirty="0">
                <a:solidFill>
                  <a:schemeClr val="bg1"/>
                </a:solidFill>
                <a:latin typeface="Blender" charset="0"/>
                <a:ea typeface="Blender" charset="0"/>
                <a:cs typeface="Blender" charset="0"/>
              </a:rPr>
              <a:t>אביב מצטמצם בהדרגה לאורך השנים</a:t>
            </a:r>
            <a:r>
              <a:rPr lang="he-IL" altLang="he-IL" sz="2000" dirty="0" smtClean="0">
                <a:solidFill>
                  <a:schemeClr val="bg1"/>
                </a:solidFill>
                <a:latin typeface="Blender" charset="0"/>
                <a:ea typeface="Blender" charset="0"/>
                <a:cs typeface="Blender" charset="0"/>
              </a:rPr>
              <a:t>.</a:t>
            </a:r>
          </a:p>
          <a:p>
            <a:endParaRPr lang="en-US" altLang="he-IL" sz="2000" dirty="0">
              <a:solidFill>
                <a:schemeClr val="bg1"/>
              </a:solidFill>
              <a:latin typeface="Blender" charset="0"/>
              <a:ea typeface="Blender" charset="0"/>
              <a:cs typeface="Blender" charset="0"/>
            </a:endParaRPr>
          </a:p>
          <a:p>
            <a:endParaRPr lang="en-US" sz="2000" dirty="0">
              <a:latin typeface="Blender" charset="0"/>
              <a:ea typeface="Blender" charset="0"/>
              <a:cs typeface="Blender" charset="0"/>
            </a:endParaRPr>
          </a:p>
        </p:txBody>
      </p:sp>
      <p:sp>
        <p:nvSpPr>
          <p:cNvPr id="54" name="מלבן 53"/>
          <p:cNvSpPr/>
          <p:nvPr/>
        </p:nvSpPr>
        <p:spPr>
          <a:xfrm>
            <a:off x="5015893" y="2123594"/>
            <a:ext cx="3122971" cy="353943"/>
          </a:xfrm>
          <a:prstGeom prst="rect">
            <a:avLst/>
          </a:prstGeom>
        </p:spPr>
        <p:txBody>
          <a:bodyPr wrap="none">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defRPr/>
            </a:pPr>
            <a:r>
              <a:rPr lang="he-IL" altLang="he-IL" sz="1700" dirty="0">
                <a:solidFill>
                  <a:srgbClr val="5E5E5E"/>
                </a:solidFill>
                <a:latin typeface="Blender" charset="0"/>
                <a:ea typeface="Blender" charset="0"/>
                <a:cs typeface="Blender" charset="0"/>
              </a:rPr>
              <a:t>מטרופולין תל-אביב כ-% מישראל</a:t>
            </a:r>
            <a:endParaRPr lang="he-IL" sz="1700" dirty="0">
              <a:solidFill>
                <a:srgbClr val="5E5E5E"/>
              </a:solidFill>
              <a:latin typeface="Blender" charset="0"/>
              <a:ea typeface="Blender" charset="0"/>
              <a:cs typeface="Blender" charset="0"/>
            </a:endParaRPr>
          </a:p>
        </p:txBody>
      </p:sp>
      <p:graphicFrame>
        <p:nvGraphicFramePr>
          <p:cNvPr id="52" name="מציין מיקום תרשים 3" descr="מטרופולין תל אביב כאחוז מישראל:&#10;1995: 43.8%&#10;2000: 43.7%&#10;*2016: 44.7%"/>
          <p:cNvGraphicFramePr>
            <a:graphicFrameLocks noGrp="1"/>
          </p:cNvGraphicFramePr>
          <p:nvPr>
            <p:extLst>
              <p:ext uri="{D42A27DB-BD31-4B8C-83A1-F6EECF244321}">
                <p14:modId xmlns:p14="http://schemas.microsoft.com/office/powerpoint/2010/main" val="2238312909"/>
              </p:ext>
            </p:extLst>
          </p:nvPr>
        </p:nvGraphicFramePr>
        <p:xfrm>
          <a:off x="4830383" y="1400902"/>
          <a:ext cx="3529535" cy="2183988"/>
        </p:xfrm>
        <a:graphic>
          <a:graphicData uri="http://schemas.openxmlformats.org/drawingml/2006/chart">
            <c:chart xmlns:c="http://schemas.openxmlformats.org/drawingml/2006/chart" xmlns:r="http://schemas.openxmlformats.org/officeDocument/2006/relationships" r:id="rId4"/>
          </a:graphicData>
        </a:graphic>
      </p:graphicFrame>
      <p:sp>
        <p:nvSpPr>
          <p:cNvPr id="57" name="מלבן 56"/>
          <p:cNvSpPr/>
          <p:nvPr/>
        </p:nvSpPr>
        <p:spPr>
          <a:xfrm>
            <a:off x="5170396" y="4018680"/>
            <a:ext cx="2941831" cy="615553"/>
          </a:xfrm>
          <a:prstGeom prst="rect">
            <a:avLst/>
          </a:prstGeom>
        </p:spPr>
        <p:txBody>
          <a:bodyPr wrap="none">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defRPr/>
            </a:pPr>
            <a:r>
              <a:rPr lang="he-IL" altLang="he-IL" sz="1700" dirty="0">
                <a:solidFill>
                  <a:srgbClr val="5E5E5E"/>
                </a:solidFill>
                <a:latin typeface="Blender" charset="0"/>
                <a:ea typeface="Blender" charset="0"/>
                <a:cs typeface="Blender" charset="0"/>
              </a:rPr>
              <a:t>אוכלוסיית תל-אביב-יפו (גלעין)</a:t>
            </a:r>
          </a:p>
          <a:p>
            <a:pPr algn="ctr">
              <a:defRPr/>
            </a:pPr>
            <a:r>
              <a:rPr lang="he-IL" altLang="he-IL" sz="1700" dirty="0">
                <a:solidFill>
                  <a:srgbClr val="5E5E5E"/>
                </a:solidFill>
                <a:latin typeface="Blender" charset="0"/>
                <a:ea typeface="Blender" charset="0"/>
                <a:cs typeface="Blender" charset="0"/>
              </a:rPr>
              <a:t> כ-% מהמטרופולין</a:t>
            </a:r>
            <a:endParaRPr lang="he-IL" sz="1700" dirty="0">
              <a:solidFill>
                <a:srgbClr val="5E5E5E"/>
              </a:solidFill>
              <a:latin typeface="Blender" charset="0"/>
              <a:ea typeface="Blender" charset="0"/>
              <a:cs typeface="Blender" charset="0"/>
            </a:endParaRPr>
          </a:p>
        </p:txBody>
      </p:sp>
      <p:graphicFrame>
        <p:nvGraphicFramePr>
          <p:cNvPr id="53" name="מציין מיקום תרשים 3" descr="אוכלוסיית תל אביב יפו (גלעין) כאחוז מהמטרופולין:&#10;1995: 14%.&#10;2000: 13%.&#10;2016*: 11%."/>
          <p:cNvGraphicFramePr>
            <a:graphicFrameLocks/>
          </p:cNvGraphicFramePr>
          <p:nvPr>
            <p:extLst>
              <p:ext uri="{D42A27DB-BD31-4B8C-83A1-F6EECF244321}">
                <p14:modId xmlns:p14="http://schemas.microsoft.com/office/powerpoint/2010/main" val="2763941837"/>
              </p:ext>
            </p:extLst>
          </p:nvPr>
        </p:nvGraphicFramePr>
        <p:xfrm>
          <a:off x="4769912" y="3427937"/>
          <a:ext cx="3529535" cy="2183988"/>
        </p:xfrm>
        <a:graphic>
          <a:graphicData uri="http://schemas.openxmlformats.org/drawingml/2006/chart">
            <c:chart xmlns:c="http://schemas.openxmlformats.org/drawingml/2006/chart" xmlns:r="http://schemas.openxmlformats.org/officeDocument/2006/relationships" r:id="rId5"/>
          </a:graphicData>
        </a:graphic>
      </p:graphicFrame>
      <p:sp>
        <p:nvSpPr>
          <p:cNvPr id="43" name="Text Box 37"/>
          <p:cNvSpPr txBox="1">
            <a:spLocks noChangeArrowheads="1"/>
          </p:cNvSpPr>
          <p:nvPr/>
        </p:nvSpPr>
        <p:spPr bwMode="auto">
          <a:xfrm>
            <a:off x="3863753" y="5779616"/>
            <a:ext cx="4424139" cy="4514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160338" indent="-125413" algn="just" fontAlgn="base">
              <a:lnSpc>
                <a:spcPts val="1400"/>
              </a:lnSpc>
              <a:spcBef>
                <a:spcPct val="50000"/>
              </a:spcBef>
              <a:spcAft>
                <a:spcPct val="0"/>
              </a:spcAft>
              <a:buNone/>
              <a:defRPr/>
            </a:pPr>
            <a:r>
              <a:rPr lang="en-US" altLang="he-IL" sz="1200" dirty="0">
                <a:solidFill>
                  <a:srgbClr val="5E5E5E"/>
                </a:solidFill>
                <a:latin typeface="Arial" pitchFamily="34" charset="0"/>
                <a:cs typeface="Arial" pitchFamily="34" charset="0"/>
              </a:rPr>
              <a:t>*</a:t>
            </a:r>
            <a:r>
              <a:rPr lang="he-IL" altLang="he-IL" sz="1200" dirty="0">
                <a:solidFill>
                  <a:srgbClr val="5E5E5E"/>
                </a:solidFill>
                <a:latin typeface="Arial" pitchFamily="34" charset="0"/>
                <a:cs typeface="Arial" pitchFamily="34" charset="0"/>
              </a:rPr>
              <a:t> בשנת 2013 הגדרת המטרופולין השתנתה (נוספו מס' יישובים שבעבר לא היו חלק מהמטרופולין, כמו היישובים הישראלים ביהודה ובשומרון).</a:t>
            </a:r>
            <a:endParaRPr lang="en-US" altLang="he-IL" sz="1200" dirty="0">
              <a:solidFill>
                <a:srgbClr val="5E5E5E"/>
              </a:solidFill>
              <a:latin typeface="Arial" pitchFamily="34" charset="0"/>
              <a:cs typeface="Arial" pitchFamily="34" charset="0"/>
            </a:endParaRPr>
          </a:p>
        </p:txBody>
      </p:sp>
      <p:pic>
        <p:nvPicPr>
          <p:cNvPr id="8" name="תמונה 7" title="מפת מטרופולין תל אביב">
            <a:extLst>
              <a:ext uri="{FF2B5EF4-FFF2-40B4-BE49-F238E27FC236}">
                <a16:creationId xmlns:a16="http://schemas.microsoft.com/office/drawing/2014/main" id="{725B39BB-477D-4F41-9B51-8F28C7962093}"/>
              </a:ext>
            </a:extLst>
          </p:cNvPr>
          <p:cNvPicPr>
            <a:picLocks noChangeAspect="1"/>
          </p:cNvPicPr>
          <p:nvPr/>
        </p:nvPicPr>
        <p:blipFill>
          <a:blip r:embed="rId6"/>
          <a:stretch>
            <a:fillRect/>
          </a:stretch>
        </p:blipFill>
        <p:spPr>
          <a:xfrm>
            <a:off x="-205019" y="-62743"/>
            <a:ext cx="5353591" cy="6911260"/>
          </a:xfrm>
          <a:prstGeom prst="rect">
            <a:avLst/>
          </a:prstGeom>
        </p:spPr>
      </p:pic>
      <p:sp>
        <p:nvSpPr>
          <p:cNvPr id="21" name="מציין מיקום תוכן 5" descr="מקור הנתונים: הלשכה המרכזית לסטטיסטיקה, שנתון סטטיסטי לישראל, 2017 &#10;" title="מקור הנתונים">
            <a:extLst>
              <a:ext uri="{FF2B5EF4-FFF2-40B4-BE49-F238E27FC236}">
                <a16:creationId xmlns:a16="http://schemas.microsoft.com/office/drawing/2014/main" id="{BF6D9889-DC7E-45AC-A5B1-18BEBC2AD9D9}"/>
              </a:ext>
            </a:extLst>
          </p:cNvPr>
          <p:cNvSpPr txBox="1">
            <a:spLocks/>
          </p:cNvSpPr>
          <p:nvPr/>
        </p:nvSpPr>
        <p:spPr>
          <a:xfrm>
            <a:off x="8240261" y="6604669"/>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a:t>
            </a:r>
            <a:r>
              <a:rPr lang="he-IL" altLang="he-IL" sz="900" dirty="0" smtClean="0">
                <a:solidFill>
                  <a:schemeClr val="bg1">
                    <a:lumMod val="85000"/>
                  </a:schemeClr>
                </a:solidFill>
                <a:latin typeface="Arial" pitchFamily="34" charset="0"/>
                <a:cs typeface="Arial" pitchFamily="34" charset="0"/>
              </a:rPr>
              <a:t>2020</a:t>
            </a:r>
            <a:endParaRPr lang="he-IL" altLang="he-IL" sz="900" dirty="0">
              <a:solidFill>
                <a:schemeClr val="bg1">
                  <a:lumMod val="85000"/>
                </a:schemeClr>
              </a:solidFill>
              <a:latin typeface="Arial" pitchFamily="34" charset="0"/>
              <a:cs typeface="Arial" pitchFamily="34" charset="0"/>
            </a:endParaRPr>
          </a:p>
        </p:txBody>
      </p:sp>
      <p:sp>
        <p:nvSpPr>
          <p:cNvPr id="45" name="TextBox 44">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5" name="Picture 4" title="סמל המרכז למחקר כלכלי וחברתי"/>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4"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60"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2</a:t>
            </a:r>
            <a:endParaRPr lang="en-US" dirty="0">
              <a:latin typeface="Blender" pitchFamily="18" charset="-79"/>
              <a:cs typeface="Blender" pitchFamily="18" charset="-79"/>
            </a:endParaRPr>
          </a:p>
        </p:txBody>
      </p:sp>
    </p:spTree>
    <p:extLst>
      <p:ext uri="{BB962C8B-B14F-4D97-AF65-F5344CB8AC3E}">
        <p14:creationId xmlns:p14="http://schemas.microsoft.com/office/powerpoint/2010/main" val="40308301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תמונה 4" title="רקע">
            <a:extLst>
              <a:ext uri="{FF2B5EF4-FFF2-40B4-BE49-F238E27FC236}">
                <a16:creationId xmlns:a16="http://schemas.microsoft.com/office/drawing/2014/main" id="{B1ACC772-5F46-455F-B859-754C21592666}"/>
              </a:ext>
            </a:extLst>
          </p:cNvPr>
          <p:cNvPicPr>
            <a:picLocks/>
          </p:cNvPicPr>
          <p:nvPr/>
        </p:nvPicPr>
        <p:blipFill>
          <a:blip r:embed="rId3"/>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id="{0A87B127-D87A-4E45-A71D-9E9A99FAD44D}"/>
              </a:ext>
            </a:extLst>
          </p:cNvPr>
          <p:cNvSpPr txBox="1">
            <a:spLocks/>
          </p:cNvSpPr>
          <p:nvPr/>
        </p:nvSpPr>
        <p:spPr>
          <a:xfrm>
            <a:off x="-672749" y="362620"/>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עבודה</a:t>
            </a:r>
            <a:endParaRPr lang="x-none" b="1" dirty="0"/>
          </a:p>
        </p:txBody>
      </p:sp>
      <p:sp>
        <p:nvSpPr>
          <p:cNvPr id="13" name="Title 47"/>
          <p:cNvSpPr>
            <a:spLocks noGrp="1"/>
          </p:cNvSpPr>
          <p:nvPr>
            <p:ph type="ctrTitle"/>
          </p:nvPr>
        </p:nvSpPr>
        <p:spPr>
          <a:xfrm>
            <a:off x="2567612" y="332976"/>
            <a:ext cx="5628281" cy="503739"/>
          </a:xfrm>
        </p:spPr>
        <p:txBody>
          <a:bodyPr/>
          <a:lstStyle/>
          <a:p>
            <a:r>
              <a:rPr lang="he-IL" sz="3200" dirty="0">
                <a:solidFill>
                  <a:srgbClr val="5E5E5E"/>
                </a:solidFill>
                <a:cs typeface="Blender" pitchFamily="18" charset="-79"/>
              </a:rPr>
              <a:t>מועסקים בשלוש הערים הגדולות, </a:t>
            </a:r>
            <a:r>
              <a:rPr lang="he-IL" sz="3200" dirty="0" smtClean="0">
                <a:solidFill>
                  <a:srgbClr val="5E5E5E"/>
                </a:solidFill>
                <a:cs typeface="Blender" pitchFamily="18" charset="-79"/>
              </a:rPr>
              <a:t>כאחוז מישראל</a:t>
            </a:r>
            <a:r>
              <a:rPr lang="he-IL" sz="3200" dirty="0">
                <a:solidFill>
                  <a:srgbClr val="5E5E5E"/>
                </a:solidFill>
                <a:cs typeface="Blender" pitchFamily="18" charset="-79"/>
              </a:rPr>
              <a:t/>
            </a:r>
            <a:br>
              <a:rPr lang="he-IL" sz="3200" dirty="0">
                <a:solidFill>
                  <a:srgbClr val="5E5E5E"/>
                </a:solidFill>
                <a:cs typeface="Blender" pitchFamily="18" charset="-79"/>
              </a:rPr>
            </a:br>
            <a:r>
              <a:rPr lang="he-IL" sz="2400" dirty="0" smtClean="0">
                <a:solidFill>
                  <a:srgbClr val="5E5E5E"/>
                </a:solidFill>
                <a:cs typeface="Blender" pitchFamily="18" charset="-79"/>
              </a:rPr>
              <a:t>(2019)</a:t>
            </a:r>
            <a:endParaRPr lang="he-IL" sz="2400" dirty="0">
              <a:solidFill>
                <a:srgbClr val="5E5E5E"/>
              </a:solidFill>
              <a:cs typeface="Blender" pitchFamily="18" charset="-79"/>
            </a:endParaRPr>
          </a:p>
        </p:txBody>
      </p:sp>
      <p:sp>
        <p:nvSpPr>
          <p:cNvPr id="11" name="מציין מיקום תוכן 3"/>
          <p:cNvSpPr>
            <a:spLocks noGrp="1"/>
          </p:cNvSpPr>
          <p:nvPr>
            <p:ph sz="quarter" idx="14"/>
          </p:nvPr>
        </p:nvSpPr>
        <p:spPr>
          <a:xfrm>
            <a:off x="9035120" y="2627908"/>
            <a:ext cx="3037544" cy="2241252"/>
          </a:xfrm>
        </p:spPr>
        <p:txBody>
          <a:bodyPr/>
          <a:lstStyle/>
          <a:p>
            <a:pPr algn="just"/>
            <a:r>
              <a:rPr lang="he-IL" sz="2000" dirty="0">
                <a:solidFill>
                  <a:schemeClr val="bg1"/>
                </a:solidFill>
                <a:cs typeface="Blender" pitchFamily="18" charset="-79"/>
              </a:rPr>
              <a:t>תל-אביב-יפו היא מרכז תעסוקה כלל-ארצי:</a:t>
            </a:r>
            <a:r>
              <a:rPr lang="en-US" sz="2000" dirty="0">
                <a:solidFill>
                  <a:schemeClr val="bg1"/>
                </a:solidFill>
                <a:cs typeface="Blender" pitchFamily="18" charset="-79"/>
              </a:rPr>
              <a:t> </a:t>
            </a:r>
            <a:r>
              <a:rPr lang="he-IL" altLang="he-IL" sz="2000" dirty="0">
                <a:solidFill>
                  <a:schemeClr val="bg1"/>
                </a:solidFill>
                <a:cs typeface="Blender" pitchFamily="18" charset="-79"/>
              </a:rPr>
              <a:t>בשנת </a:t>
            </a:r>
            <a:r>
              <a:rPr lang="he-IL" altLang="he-IL" sz="2000" dirty="0" smtClean="0">
                <a:solidFill>
                  <a:schemeClr val="bg1"/>
                </a:solidFill>
                <a:cs typeface="Blender" pitchFamily="18" charset="-79"/>
              </a:rPr>
              <a:t>2019, </a:t>
            </a:r>
            <a:r>
              <a:rPr lang="en-US" altLang="he-IL" sz="2000" dirty="0">
                <a:solidFill>
                  <a:schemeClr val="bg1"/>
                </a:solidFill>
                <a:latin typeface="Blender" pitchFamily="18" charset="-79"/>
                <a:cs typeface="Blender" pitchFamily="18" charset="-79"/>
              </a:rPr>
              <a:t>11%</a:t>
            </a:r>
            <a:r>
              <a:rPr lang="he-IL" altLang="he-IL" sz="2000" dirty="0">
                <a:solidFill>
                  <a:schemeClr val="bg1"/>
                </a:solidFill>
                <a:cs typeface="Blender" pitchFamily="18" charset="-79"/>
              </a:rPr>
              <a:t> מהמועסקים בישראל עבדו בתל-אביב-יפו, בעוד שהאוכלוסייה בתל-אביב-יפו מהווה רק כ-5% מאוכלוסיית ישראל.</a:t>
            </a:r>
            <a:endParaRPr lang="he-IL" sz="2000" dirty="0">
              <a:solidFill>
                <a:schemeClr val="bg1"/>
              </a:solidFill>
              <a:cs typeface="Blender" pitchFamily="18" charset="-79"/>
            </a:endParaRPr>
          </a:p>
          <a:p>
            <a:endParaRPr lang="he-IL" dirty="0">
              <a:solidFill>
                <a:schemeClr val="bg1"/>
              </a:solidFill>
            </a:endParaRPr>
          </a:p>
        </p:txBody>
      </p:sp>
      <p:graphicFrame>
        <p:nvGraphicFramePr>
          <p:cNvPr id="15" name="תרשים 14" descr="תל אביב יפו: 11% (420,000).&#10;ירושלים: 9% (329,100).&#10;חיפה: 5% (176,500)." title="גרף מועסקים בשלוש הערים הגדולות כאחוז מישראל"/>
          <p:cNvGraphicFramePr/>
          <p:nvPr>
            <p:extLst>
              <p:ext uri="{D42A27DB-BD31-4B8C-83A1-F6EECF244321}">
                <p14:modId xmlns:p14="http://schemas.microsoft.com/office/powerpoint/2010/main" val="4187307593"/>
              </p:ext>
            </p:extLst>
          </p:nvPr>
        </p:nvGraphicFramePr>
        <p:xfrm>
          <a:off x="501901" y="2204864"/>
          <a:ext cx="7659811" cy="3221786"/>
        </p:xfrm>
        <a:graphic>
          <a:graphicData uri="http://schemas.openxmlformats.org/drawingml/2006/chart">
            <c:chart xmlns:c="http://schemas.openxmlformats.org/drawingml/2006/chart" xmlns:r="http://schemas.openxmlformats.org/officeDocument/2006/relationships" r:id="rId4"/>
          </a:graphicData>
        </a:graphic>
      </p:graphicFrame>
      <p:sp>
        <p:nvSpPr>
          <p:cNvPr id="16" name="מלבן 15"/>
          <p:cNvSpPr/>
          <p:nvPr/>
        </p:nvSpPr>
        <p:spPr>
          <a:xfrm>
            <a:off x="3431701" y="5733270"/>
            <a:ext cx="4536507" cy="276999"/>
          </a:xfrm>
          <a:prstGeom prst="rect">
            <a:avLst/>
          </a:prstGeom>
        </p:spPr>
        <p:txBody>
          <a:bodyPr wrap="square">
            <a:spAutoFit/>
          </a:bodyPr>
          <a:lstStyle/>
          <a:p>
            <a:pPr marL="444500" indent="-444500">
              <a:spcBef>
                <a:spcPct val="50000"/>
              </a:spcBef>
              <a:buFontTx/>
              <a:buNone/>
              <a:defRPr/>
            </a:pPr>
            <a:r>
              <a:rPr lang="he-IL" altLang="he-IL" sz="1200" b="1" dirty="0">
                <a:solidFill>
                  <a:srgbClr val="5E5E5E"/>
                </a:solidFill>
                <a:latin typeface="Arial" pitchFamily="34" charset="0"/>
                <a:cs typeface="Arial" pitchFamily="34" charset="0"/>
              </a:rPr>
              <a:t>הערה</a:t>
            </a:r>
            <a:r>
              <a:rPr lang="he-IL" altLang="he-IL" sz="1200" dirty="0">
                <a:solidFill>
                  <a:srgbClr val="5E5E5E"/>
                </a:solidFill>
                <a:latin typeface="Arial" pitchFamily="34" charset="0"/>
                <a:cs typeface="Arial" pitchFamily="34" charset="0"/>
              </a:rPr>
              <a:t>: </a:t>
            </a:r>
            <a:r>
              <a:rPr lang="he-IL" sz="1200" dirty="0">
                <a:solidFill>
                  <a:srgbClr val="5E5E5E"/>
                </a:solidFill>
                <a:latin typeface="Arial" pitchFamily="34" charset="0"/>
                <a:cs typeface="Arial" pitchFamily="34" charset="0"/>
              </a:rPr>
              <a:t>בסוגריים מופיעים המספרים הגולמיים.</a:t>
            </a:r>
            <a:endParaRPr lang="en-US" altLang="he-IL" sz="1200" dirty="0">
              <a:solidFill>
                <a:srgbClr val="5E5E5E"/>
              </a:solidFill>
              <a:latin typeface="Arial" pitchFamily="34" charset="0"/>
              <a:cs typeface="Arial" pitchFamily="34" charset="0"/>
            </a:endParaRPr>
          </a:p>
        </p:txBody>
      </p:sp>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אדם, </a:t>
            </a:r>
            <a:r>
              <a:rPr lang="he-IL" altLang="he-IL" sz="900" dirty="0" smtClean="0">
                <a:solidFill>
                  <a:schemeClr val="bg1">
                    <a:lumMod val="85000"/>
                  </a:schemeClr>
                </a:solidFill>
                <a:latin typeface="Arial" pitchFamily="34" charset="0"/>
                <a:cs typeface="Arial" pitchFamily="34" charset="0"/>
              </a:rPr>
              <a:t>2019</a:t>
            </a:r>
            <a:endParaRPr lang="he-IL" altLang="he-IL" sz="900" dirty="0">
              <a:solidFill>
                <a:schemeClr val="bg1">
                  <a:lumMod val="85000"/>
                </a:schemeClr>
              </a:solidFill>
              <a:latin typeface="Arial" pitchFamily="34" charset="0"/>
              <a:cs typeface="Arial" pitchFamily="34" charset="0"/>
            </a:endParaRPr>
          </a:p>
        </p:txBody>
      </p:sp>
      <p:sp>
        <p:nvSpPr>
          <p:cNvPr id="19" name="TextBox 18">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8"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7"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42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29</a:t>
            </a:r>
          </a:p>
        </p:txBody>
      </p:sp>
    </p:spTree>
    <p:extLst>
      <p:ext uri="{BB962C8B-B14F-4D97-AF65-F5344CB8AC3E}">
        <p14:creationId xmlns:p14="http://schemas.microsoft.com/office/powerpoint/2010/main" val="17312956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תמונה 21" title="רקע">
            <a:extLst>
              <a:ext uri="{FF2B5EF4-FFF2-40B4-BE49-F238E27FC236}">
                <a16:creationId xmlns:a16="http://schemas.microsoft.com/office/drawing/2014/main" id="{A1574C72-E074-4F29-95F2-5BAB6F96FA35}"/>
              </a:ext>
            </a:extLst>
          </p:cNvPr>
          <p:cNvPicPr>
            <a:picLocks/>
          </p:cNvPicPr>
          <p:nvPr/>
        </p:nvPicPr>
        <p:blipFill>
          <a:blip r:embed="rId3"/>
          <a:stretch>
            <a:fillRect/>
          </a:stretch>
        </p:blipFill>
        <p:spPr>
          <a:xfrm>
            <a:off x="8697600" y="-14400"/>
            <a:ext cx="3596400" cy="6886800"/>
          </a:xfrm>
          <a:prstGeom prst="rect">
            <a:avLst/>
          </a:prstGeom>
        </p:spPr>
      </p:pic>
      <p:sp>
        <p:nvSpPr>
          <p:cNvPr id="23" name="מציין מיקום טקסט 4">
            <a:extLst>
              <a:ext uri="{FF2B5EF4-FFF2-40B4-BE49-F238E27FC236}">
                <a16:creationId xmlns:a16="http://schemas.microsoft.com/office/drawing/2014/main" id="{E89CB61B-789E-4837-B945-7FB8E026B0D5}"/>
              </a:ext>
            </a:extLst>
          </p:cNvPr>
          <p:cNvSpPr txBox="1">
            <a:spLocks/>
          </p:cNvSpPr>
          <p:nvPr/>
        </p:nvSpPr>
        <p:spPr>
          <a:xfrm>
            <a:off x="-672749" y="362620"/>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עבודה</a:t>
            </a:r>
            <a:endParaRPr lang="x-none" b="1" dirty="0"/>
          </a:p>
        </p:txBody>
      </p:sp>
      <p:sp>
        <p:nvSpPr>
          <p:cNvPr id="4" name="כותרת 3">
            <a:extLst>
              <a:ext uri="{FF2B5EF4-FFF2-40B4-BE49-F238E27FC236}">
                <a16:creationId xmlns:a16="http://schemas.microsoft.com/office/drawing/2014/main" id="{6664BC21-1704-4037-B08E-615C4553FCD8}"/>
              </a:ext>
            </a:extLst>
          </p:cNvPr>
          <p:cNvSpPr>
            <a:spLocks noGrp="1"/>
          </p:cNvSpPr>
          <p:nvPr>
            <p:ph type="ctrTitle"/>
          </p:nvPr>
        </p:nvSpPr>
        <p:spPr>
          <a:xfrm>
            <a:off x="-1536844" y="332660"/>
            <a:ext cx="10020769" cy="503739"/>
          </a:xfrm>
        </p:spPr>
        <p:txBody>
          <a:bodyPr/>
          <a:lstStyle/>
          <a:p>
            <a:r>
              <a:rPr lang="he-IL" sz="3200" dirty="0">
                <a:solidFill>
                  <a:srgbClr val="5E5E5E"/>
                </a:solidFill>
                <a:cs typeface="Blender" pitchFamily="18" charset="-79"/>
              </a:rPr>
              <a:t>מועסקים בתל-אביב-יפו לאורך השנים</a:t>
            </a:r>
            <a:br>
              <a:rPr lang="he-IL" sz="3200" dirty="0">
                <a:solidFill>
                  <a:srgbClr val="5E5E5E"/>
                </a:solidFill>
                <a:cs typeface="Blender" pitchFamily="18" charset="-79"/>
              </a:rPr>
            </a:br>
            <a:r>
              <a:rPr lang="he-IL" sz="2400" dirty="0">
                <a:solidFill>
                  <a:srgbClr val="5E5E5E"/>
                </a:solidFill>
                <a:cs typeface="Blender" pitchFamily="18" charset="-79"/>
              </a:rPr>
              <a:t>(אלפים)</a:t>
            </a:r>
            <a:r>
              <a:rPr lang="he-IL" dirty="0"/>
              <a:t/>
            </a:r>
            <a:br>
              <a:rPr lang="he-IL" dirty="0"/>
            </a:br>
            <a:endParaRPr lang="x-none" dirty="0"/>
          </a:p>
        </p:txBody>
      </p:sp>
      <p:sp>
        <p:nvSpPr>
          <p:cNvPr id="11" name="מציין מיקום תוכן 3"/>
          <p:cNvSpPr>
            <a:spLocks noGrp="1"/>
          </p:cNvSpPr>
          <p:nvPr>
            <p:ph sz="quarter" idx="14"/>
          </p:nvPr>
        </p:nvSpPr>
        <p:spPr>
          <a:xfrm>
            <a:off x="8760296" y="2650124"/>
            <a:ext cx="3350384" cy="2880320"/>
          </a:xfrm>
        </p:spPr>
        <p:txBody>
          <a:bodyPr/>
          <a:lstStyle/>
          <a:p>
            <a:pPr algn="just"/>
            <a:r>
              <a:rPr lang="he-IL" sz="2000" dirty="0" smtClean="0">
                <a:solidFill>
                  <a:schemeClr val="bg1"/>
                </a:solidFill>
                <a:cs typeface="Blender" pitchFamily="18" charset="-79"/>
              </a:rPr>
              <a:t>מאז שנת 2012 (ראה/י הערה) גדל </a:t>
            </a:r>
            <a:r>
              <a:rPr lang="he-IL" sz="2000" dirty="0">
                <a:solidFill>
                  <a:schemeClr val="bg1"/>
                </a:solidFill>
                <a:cs typeface="Blender" pitchFamily="18" charset="-79"/>
              </a:rPr>
              <a:t>מספר המועסקים </a:t>
            </a:r>
            <a:r>
              <a:rPr lang="he-IL" sz="2000" dirty="0" smtClean="0">
                <a:solidFill>
                  <a:schemeClr val="bg1"/>
                </a:solidFill>
                <a:cs typeface="Blender" pitchFamily="18" charset="-79"/>
              </a:rPr>
              <a:t>בעיר בכ-11%. חלקה </a:t>
            </a:r>
            <a:r>
              <a:rPr lang="he-IL" sz="2000" dirty="0">
                <a:solidFill>
                  <a:schemeClr val="bg1"/>
                </a:solidFill>
                <a:cs typeface="Blender" pitchFamily="18" charset="-79"/>
              </a:rPr>
              <a:t>הגדול של עלייה זו </a:t>
            </a:r>
            <a:r>
              <a:rPr lang="he-IL" sz="2000" dirty="0" smtClean="0">
                <a:solidFill>
                  <a:schemeClr val="bg1"/>
                </a:solidFill>
                <a:cs typeface="Blender" pitchFamily="18" charset="-79"/>
              </a:rPr>
              <a:t>נובע מהעלייה במס' המועסקים </a:t>
            </a:r>
            <a:r>
              <a:rPr lang="he-IL" sz="2000" dirty="0">
                <a:solidFill>
                  <a:schemeClr val="bg1"/>
                </a:solidFill>
                <a:cs typeface="Blender" pitchFamily="18" charset="-79"/>
              </a:rPr>
              <a:t>תושבי העיר.</a:t>
            </a:r>
          </a:p>
          <a:p>
            <a:pPr algn="just"/>
            <a:endParaRPr lang="he-IL" dirty="0">
              <a:solidFill>
                <a:schemeClr val="bg1"/>
              </a:solidFill>
            </a:endParaRPr>
          </a:p>
          <a:p>
            <a:pPr algn="just"/>
            <a:endParaRPr lang="he-IL" dirty="0">
              <a:solidFill>
                <a:schemeClr val="bg1"/>
              </a:solidFill>
            </a:endParaRPr>
          </a:p>
        </p:txBody>
      </p:sp>
      <p:graphicFrame>
        <p:nvGraphicFramePr>
          <p:cNvPr id="16" name="מציין מיקום תרשים 7" descr="גרף מועסקים בתל אביב יפו לאורך השנים:&#10;מספר המועסקים בתל-אביב-יפו עלה בכ-24% משנת 2005 והגיע בשנת 2016 לכ-420,000 איש.">
            <a:extLst>
              <a:ext uri="{FF2B5EF4-FFF2-40B4-BE49-F238E27FC236}">
                <a16:creationId xmlns:a16="http://schemas.microsoft.com/office/drawing/2014/main" id="{C109CEC2-39E2-4C87-8173-AFC62C925440}"/>
              </a:ext>
            </a:extLst>
          </p:cNvPr>
          <p:cNvGraphicFramePr>
            <a:graphicFrameLocks noGrp="1"/>
          </p:cNvGraphicFramePr>
          <p:nvPr>
            <p:ph type="chart" sz="quarter" idx="13"/>
            <p:extLst>
              <p:ext uri="{D42A27DB-BD31-4B8C-83A1-F6EECF244321}">
                <p14:modId xmlns:p14="http://schemas.microsoft.com/office/powerpoint/2010/main" val="474771542"/>
              </p:ext>
            </p:extLst>
          </p:nvPr>
        </p:nvGraphicFramePr>
        <p:xfrm>
          <a:off x="287933" y="1700808"/>
          <a:ext cx="8040315" cy="4032448"/>
        </p:xfrm>
        <a:graphic>
          <a:graphicData uri="http://schemas.openxmlformats.org/drawingml/2006/chart">
            <c:chart xmlns:c="http://schemas.openxmlformats.org/drawingml/2006/chart" xmlns:r="http://schemas.openxmlformats.org/officeDocument/2006/relationships" r:id="rId4"/>
          </a:graphicData>
        </a:graphic>
      </p:graphicFrame>
      <p:sp>
        <p:nvSpPr>
          <p:cNvPr id="15" name="מלבן 14"/>
          <p:cNvSpPr/>
          <p:nvPr/>
        </p:nvSpPr>
        <p:spPr>
          <a:xfrm>
            <a:off x="1559497" y="5847661"/>
            <a:ext cx="6192691" cy="461665"/>
          </a:xfrm>
          <a:prstGeom prst="rect">
            <a:avLst/>
          </a:prstGeom>
        </p:spPr>
        <p:txBody>
          <a:bodyPr wrap="square">
            <a:spAutoFit/>
          </a:bodyPr>
          <a:lstStyle/>
          <a:p>
            <a:pPr marL="444500" indent="-444500">
              <a:spcBef>
                <a:spcPct val="50000"/>
              </a:spcBef>
              <a:defRPr/>
            </a:pPr>
            <a:r>
              <a:rPr lang="he-IL" altLang="he-IL" sz="1200" b="1" dirty="0">
                <a:solidFill>
                  <a:srgbClr val="5E5E5E"/>
                </a:solidFill>
                <a:latin typeface="Arial" pitchFamily="34" charset="0"/>
                <a:cs typeface="Arial" pitchFamily="34" charset="0"/>
              </a:rPr>
              <a:t>הערה</a:t>
            </a:r>
            <a:r>
              <a:rPr lang="he-IL" altLang="he-IL" sz="1200" dirty="0">
                <a:solidFill>
                  <a:srgbClr val="5E5E5E"/>
                </a:solidFill>
                <a:latin typeface="Arial" pitchFamily="34" charset="0"/>
                <a:cs typeface="Arial" pitchFamily="34" charset="0"/>
              </a:rPr>
              <a:t>: לא ניתן להשוות את נתוני שנת 2012 ואילך לנתוני השנים הקודמות עקב מעבר לסקר כוח אדם חודשי ובשל מעבר ממדידה של תכונות כוח עבודה אזרחי למדידה של תכונות כוח עבודה כללי.</a:t>
            </a:r>
            <a:endParaRPr lang="en-US" altLang="he-IL" sz="1200" dirty="0">
              <a:solidFill>
                <a:srgbClr val="5E5E5E"/>
              </a:solidFill>
              <a:latin typeface="Arial" pitchFamily="34" charset="0"/>
              <a:cs typeface="Arial" pitchFamily="34" charset="0"/>
            </a:endParaRPr>
          </a:p>
        </p:txBody>
      </p:sp>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אדם, </a:t>
            </a:r>
            <a:r>
              <a:rPr lang="he-IL" altLang="he-IL" sz="900" dirty="0" smtClean="0">
                <a:solidFill>
                  <a:schemeClr val="bg1">
                    <a:lumMod val="85000"/>
                  </a:schemeClr>
                </a:solidFill>
                <a:latin typeface="Arial" pitchFamily="34" charset="0"/>
                <a:cs typeface="Arial" pitchFamily="34" charset="0"/>
              </a:rPr>
              <a:t>2019</a:t>
            </a:r>
            <a:endParaRPr lang="he-IL" altLang="he-IL" sz="900" dirty="0">
              <a:solidFill>
                <a:schemeClr val="bg1">
                  <a:lumMod val="85000"/>
                </a:schemeClr>
              </a:solidFill>
              <a:latin typeface="Arial" pitchFamily="34" charset="0"/>
              <a:cs typeface="Arial" pitchFamily="34" charset="0"/>
            </a:endParaRPr>
          </a:p>
        </p:txBody>
      </p:sp>
      <p:sp>
        <p:nvSpPr>
          <p:cNvPr id="21" name="TextBox 20">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0"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9"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42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30</a:t>
            </a:r>
          </a:p>
        </p:txBody>
      </p:sp>
    </p:spTree>
    <p:extLst>
      <p:ext uri="{BB962C8B-B14F-4D97-AF65-F5344CB8AC3E}">
        <p14:creationId xmlns:p14="http://schemas.microsoft.com/office/powerpoint/2010/main" val="39095602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תמונה 21" title="רקע">
            <a:extLst>
              <a:ext uri="{FF2B5EF4-FFF2-40B4-BE49-F238E27FC236}">
                <a16:creationId xmlns:a16="http://schemas.microsoft.com/office/drawing/2014/main" id="{52B93262-4961-48CA-A55F-82B974780CFF}"/>
              </a:ext>
            </a:extLst>
          </p:cNvPr>
          <p:cNvPicPr>
            <a:picLocks/>
          </p:cNvPicPr>
          <p:nvPr/>
        </p:nvPicPr>
        <p:blipFill>
          <a:blip r:embed="rId3"/>
          <a:stretch>
            <a:fillRect/>
          </a:stretch>
        </p:blipFill>
        <p:spPr>
          <a:xfrm>
            <a:off x="8697600" y="-14400"/>
            <a:ext cx="3596400" cy="6886800"/>
          </a:xfrm>
          <a:prstGeom prst="rect">
            <a:avLst/>
          </a:prstGeom>
        </p:spPr>
      </p:pic>
      <p:sp>
        <p:nvSpPr>
          <p:cNvPr id="23" name="מציין מיקום טקסט 4">
            <a:extLst>
              <a:ext uri="{FF2B5EF4-FFF2-40B4-BE49-F238E27FC236}">
                <a16:creationId xmlns:a16="http://schemas.microsoft.com/office/drawing/2014/main" id="{F1A4399E-4E8F-4665-A2F3-A9454FECD509}"/>
              </a:ext>
            </a:extLst>
          </p:cNvPr>
          <p:cNvSpPr txBox="1">
            <a:spLocks/>
          </p:cNvSpPr>
          <p:nvPr/>
        </p:nvSpPr>
        <p:spPr>
          <a:xfrm>
            <a:off x="-672749" y="362620"/>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עבודה</a:t>
            </a:r>
            <a:endParaRPr lang="x-none" b="1" dirty="0"/>
          </a:p>
        </p:txBody>
      </p:sp>
      <p:sp>
        <p:nvSpPr>
          <p:cNvPr id="13" name="Title 47"/>
          <p:cNvSpPr>
            <a:spLocks noGrp="1"/>
          </p:cNvSpPr>
          <p:nvPr>
            <p:ph type="ctrTitle"/>
          </p:nvPr>
        </p:nvSpPr>
        <p:spPr>
          <a:xfrm>
            <a:off x="1127448" y="260965"/>
            <a:ext cx="7344816" cy="503739"/>
          </a:xfrm>
        </p:spPr>
        <p:txBody>
          <a:bodyPr/>
          <a:lstStyle/>
          <a:p>
            <a:r>
              <a:rPr lang="he-IL" sz="3200" dirty="0">
                <a:solidFill>
                  <a:srgbClr val="5E5E5E"/>
                </a:solidFill>
                <a:cs typeface="Blender" pitchFamily="18" charset="-79"/>
              </a:rPr>
              <a:t>מועסקים תושבי העיר ומועסקים שאינם תושבי העיר</a:t>
            </a:r>
            <a:br>
              <a:rPr lang="he-IL" sz="3200" dirty="0">
                <a:solidFill>
                  <a:srgbClr val="5E5E5E"/>
                </a:solidFill>
                <a:cs typeface="Blender" pitchFamily="18" charset="-79"/>
              </a:rPr>
            </a:br>
            <a:r>
              <a:rPr lang="he-IL" sz="2400" dirty="0">
                <a:solidFill>
                  <a:srgbClr val="5E5E5E"/>
                </a:solidFill>
                <a:cs typeface="Blender" pitchFamily="18" charset="-79"/>
              </a:rPr>
              <a:t>(אחוזים)</a:t>
            </a:r>
          </a:p>
        </p:txBody>
      </p:sp>
      <p:sp>
        <p:nvSpPr>
          <p:cNvPr id="11" name="מציין מיקום תוכן 3"/>
          <p:cNvSpPr>
            <a:spLocks noGrp="1"/>
          </p:cNvSpPr>
          <p:nvPr>
            <p:ph sz="quarter" idx="14"/>
          </p:nvPr>
        </p:nvSpPr>
        <p:spPr>
          <a:xfrm>
            <a:off x="8661627" y="2853754"/>
            <a:ext cx="3771077" cy="3095526"/>
          </a:xfrm>
        </p:spPr>
        <p:txBody>
          <a:bodyPr/>
          <a:lstStyle/>
          <a:p>
            <a:pPr marL="95250"/>
            <a:r>
              <a:rPr lang="he-IL" sz="2000" dirty="0" smtClean="0">
                <a:solidFill>
                  <a:schemeClr val="bg1"/>
                </a:solidFill>
                <a:cs typeface="Blender" pitchFamily="18" charset="-79"/>
              </a:rPr>
              <a:t>תל-אביב-יפו </a:t>
            </a:r>
            <a:r>
              <a:rPr lang="he-IL" sz="2000" dirty="0">
                <a:solidFill>
                  <a:schemeClr val="bg1"/>
                </a:solidFill>
                <a:cs typeface="Blender" pitchFamily="18" charset="-79"/>
              </a:rPr>
              <a:t>היא </a:t>
            </a:r>
            <a:r>
              <a:rPr lang="he-IL" sz="2000" dirty="0" smtClean="0">
                <a:solidFill>
                  <a:schemeClr val="bg1"/>
                </a:solidFill>
                <a:cs typeface="Blender" pitchFamily="18" charset="-79"/>
              </a:rPr>
              <a:t>מרכז תעסוקה </a:t>
            </a:r>
            <a:r>
              <a:rPr lang="he-IL" sz="2000" dirty="0">
                <a:solidFill>
                  <a:schemeClr val="bg1"/>
                </a:solidFill>
                <a:cs typeface="Blender" pitchFamily="18" charset="-79"/>
              </a:rPr>
              <a:t>כלל-ארצי</a:t>
            </a:r>
            <a:r>
              <a:rPr lang="he-IL" sz="2000" dirty="0" smtClean="0">
                <a:solidFill>
                  <a:schemeClr val="bg1"/>
                </a:solidFill>
                <a:cs typeface="Blender" pitchFamily="18" charset="-79"/>
              </a:rPr>
              <a:t>:</a:t>
            </a:r>
          </a:p>
          <a:p>
            <a:pPr marL="355600" indent="-177800">
              <a:buFont typeface="Arial" panose="020B0604020202020204" pitchFamily="34" charset="0"/>
              <a:buChar char="•"/>
            </a:pPr>
            <a:r>
              <a:rPr lang="he-IL" sz="1800" dirty="0" smtClean="0">
                <a:solidFill>
                  <a:schemeClr val="bg1"/>
                </a:solidFill>
                <a:cs typeface="Blender" pitchFamily="18" charset="-79"/>
              </a:rPr>
              <a:t>בשנת </a:t>
            </a:r>
            <a:r>
              <a:rPr lang="en-US" sz="1800" dirty="0" smtClean="0">
                <a:solidFill>
                  <a:schemeClr val="bg1"/>
                </a:solidFill>
                <a:latin typeface="Blender" panose="02020003050405020304" pitchFamily="18" charset="-79"/>
                <a:cs typeface="Blender" panose="02020003050405020304" pitchFamily="18" charset="-79"/>
              </a:rPr>
              <a:t>2019</a:t>
            </a:r>
            <a:r>
              <a:rPr lang="he-IL" sz="1800" dirty="0" smtClean="0">
                <a:solidFill>
                  <a:schemeClr val="bg1"/>
                </a:solidFill>
                <a:cs typeface="Blender" pitchFamily="18" charset="-79"/>
              </a:rPr>
              <a:t>, </a:t>
            </a:r>
            <a:r>
              <a:rPr lang="he-IL" altLang="he-IL" sz="1800" dirty="0" smtClean="0">
                <a:solidFill>
                  <a:schemeClr val="bg1"/>
                </a:solidFill>
                <a:cs typeface="Blender" pitchFamily="18" charset="-79"/>
              </a:rPr>
              <a:t>כ-62% מהמועסקים לא </a:t>
            </a:r>
            <a:r>
              <a:rPr lang="he-IL" altLang="he-IL" sz="1800" dirty="0">
                <a:solidFill>
                  <a:schemeClr val="bg1"/>
                </a:solidFill>
                <a:cs typeface="Blender" pitchFamily="18" charset="-79"/>
              </a:rPr>
              <a:t>היו תושבי העיר</a:t>
            </a:r>
            <a:r>
              <a:rPr lang="he-IL" altLang="he-IL" sz="1800" dirty="0" smtClean="0">
                <a:solidFill>
                  <a:schemeClr val="bg1"/>
                </a:solidFill>
                <a:cs typeface="Blender" pitchFamily="18" charset="-79"/>
              </a:rPr>
              <a:t>.</a:t>
            </a:r>
          </a:p>
          <a:p>
            <a:pPr marL="355600" indent="-177800" algn="just">
              <a:buFont typeface="Arial" panose="020B0604020202020204" pitchFamily="34" charset="0"/>
              <a:buChar char="•"/>
            </a:pPr>
            <a:r>
              <a:rPr lang="he-IL" altLang="he-IL" sz="1800" dirty="0" smtClean="0">
                <a:solidFill>
                  <a:schemeClr val="bg1"/>
                </a:solidFill>
                <a:cs typeface="Blender" pitchFamily="18" charset="-79"/>
              </a:rPr>
              <a:t>בין השנים 2017-2011 גדל שיעור </a:t>
            </a:r>
            <a:r>
              <a:rPr lang="he-IL" altLang="he-IL" sz="1800" dirty="0">
                <a:solidFill>
                  <a:schemeClr val="bg1"/>
                </a:solidFill>
                <a:cs typeface="Blender" pitchFamily="18" charset="-79"/>
              </a:rPr>
              <a:t>המועסקים תושבי העיר.</a:t>
            </a:r>
            <a:endParaRPr lang="he-IL" sz="1800" dirty="0">
              <a:solidFill>
                <a:schemeClr val="bg1"/>
              </a:solidFill>
              <a:cs typeface="Blender" pitchFamily="18" charset="-79"/>
            </a:endParaRPr>
          </a:p>
          <a:p>
            <a:pPr algn="just"/>
            <a:endParaRPr lang="he-IL" dirty="0"/>
          </a:p>
          <a:p>
            <a:pPr algn="just"/>
            <a:endParaRPr lang="he-IL" dirty="0"/>
          </a:p>
        </p:txBody>
      </p:sp>
      <p:graphicFrame>
        <p:nvGraphicFramePr>
          <p:cNvPr id="14" name="מציין מיקום תרשים 7" descr="גרף מועסקים תושבי העיר ומועסקים שאינם תושבי העיר לאורך השנים:&#10;בשנת 2016, מספר המועסקים בתל-אביב-יפו המתגוררים בעיר היווה כ-39% מסה&quot;כ המועסקים בעיר, וכל היתר (כ-61%) הגיעו מחוצה לה. מצב זה היה שונה בעבר: בשנות ה-60' תושבי העיר שעבדו בה היוו כמעט כשני שליש מהמועסקים בה (כ-60%), בשנות השבעים והשמונים הצטמצם חלקם בהדרגה, ומשנת 1990 תושבי תל-אביב-יפו העובדים בעיר מהווים כשליש או קצת יותר (38%-34%) מכלל המועסקים בה. ">
            <a:extLst>
              <a:ext uri="{FF2B5EF4-FFF2-40B4-BE49-F238E27FC236}">
                <a16:creationId xmlns:a16="http://schemas.microsoft.com/office/drawing/2014/main" id="{87FBADBB-1A46-41B5-8787-4A59EAAECFC4}"/>
              </a:ext>
            </a:extLst>
          </p:cNvPr>
          <p:cNvGraphicFramePr>
            <a:graphicFrameLocks noGrp="1"/>
          </p:cNvGraphicFramePr>
          <p:nvPr>
            <p:ph type="chart" sz="quarter" idx="13"/>
            <p:extLst>
              <p:ext uri="{D42A27DB-BD31-4B8C-83A1-F6EECF244321}">
                <p14:modId xmlns:p14="http://schemas.microsoft.com/office/powerpoint/2010/main" val="2681116512"/>
              </p:ext>
            </p:extLst>
          </p:nvPr>
        </p:nvGraphicFramePr>
        <p:xfrm>
          <a:off x="263360" y="1844827"/>
          <a:ext cx="7992567" cy="3945643"/>
        </p:xfrm>
        <a:graphic>
          <a:graphicData uri="http://schemas.openxmlformats.org/drawingml/2006/chart">
            <c:chart xmlns:c="http://schemas.openxmlformats.org/drawingml/2006/chart" xmlns:r="http://schemas.openxmlformats.org/officeDocument/2006/relationships" r:id="rId4"/>
          </a:graphicData>
        </a:graphic>
      </p:graphicFrame>
      <p:sp>
        <p:nvSpPr>
          <p:cNvPr id="15" name="מלבן 14"/>
          <p:cNvSpPr/>
          <p:nvPr/>
        </p:nvSpPr>
        <p:spPr>
          <a:xfrm>
            <a:off x="2135561" y="5949294"/>
            <a:ext cx="6120683" cy="461665"/>
          </a:xfrm>
          <a:prstGeom prst="rect">
            <a:avLst/>
          </a:prstGeom>
        </p:spPr>
        <p:txBody>
          <a:bodyPr wrap="square">
            <a:spAutoFit/>
          </a:bodyPr>
          <a:lstStyle/>
          <a:p>
            <a:pPr marL="444500" indent="-444500">
              <a:spcBef>
                <a:spcPct val="50000"/>
              </a:spcBef>
              <a:defRPr/>
            </a:pPr>
            <a:r>
              <a:rPr lang="he-IL" altLang="he-IL" sz="1200" b="1" dirty="0">
                <a:solidFill>
                  <a:srgbClr val="5E5E5E"/>
                </a:solidFill>
                <a:latin typeface="Arial" pitchFamily="34" charset="0"/>
                <a:cs typeface="Arial" pitchFamily="34" charset="0"/>
              </a:rPr>
              <a:t>הערה</a:t>
            </a:r>
            <a:r>
              <a:rPr lang="he-IL" altLang="he-IL" sz="1200" dirty="0">
                <a:solidFill>
                  <a:srgbClr val="5E5E5E"/>
                </a:solidFill>
                <a:latin typeface="Arial" pitchFamily="34" charset="0"/>
                <a:cs typeface="Arial" pitchFamily="34" charset="0"/>
              </a:rPr>
              <a:t>: לא ניתן להשוות את נתוני שנת 2012 ואילך לנתוני השנים הקודמות עקב מעבר לסקר כוח אדם חודשי ובשל מעבר ממדידה של תכונות כוח עבודה אזרחי למדידה של תכונות כוח עבודה כללי.</a:t>
            </a:r>
            <a:endParaRPr lang="en-US" altLang="he-IL" sz="1200" dirty="0">
              <a:solidFill>
                <a:srgbClr val="5E5E5E"/>
              </a:solidFill>
              <a:latin typeface="Arial" pitchFamily="34" charset="0"/>
              <a:cs typeface="Arial" pitchFamily="34" charset="0"/>
            </a:endParaRPr>
          </a:p>
        </p:txBody>
      </p:sp>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אדם, </a:t>
            </a:r>
            <a:r>
              <a:rPr lang="he-IL" altLang="he-IL" sz="900" dirty="0" smtClean="0">
                <a:solidFill>
                  <a:schemeClr val="bg1">
                    <a:lumMod val="85000"/>
                  </a:schemeClr>
                </a:solidFill>
                <a:latin typeface="Arial" pitchFamily="34" charset="0"/>
                <a:cs typeface="Arial" pitchFamily="34" charset="0"/>
              </a:rPr>
              <a:t>2019</a:t>
            </a:r>
            <a:endParaRPr lang="he-IL" altLang="he-IL" sz="900" dirty="0">
              <a:solidFill>
                <a:schemeClr val="bg1">
                  <a:lumMod val="85000"/>
                </a:schemeClr>
              </a:solidFill>
              <a:latin typeface="Arial" pitchFamily="34" charset="0"/>
              <a:cs typeface="Arial" pitchFamily="34" charset="0"/>
            </a:endParaRPr>
          </a:p>
        </p:txBody>
      </p:sp>
      <p:sp>
        <p:nvSpPr>
          <p:cNvPr id="21" name="TextBox 20">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0"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9"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42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31</a:t>
            </a:r>
          </a:p>
        </p:txBody>
      </p:sp>
    </p:spTree>
    <p:extLst>
      <p:ext uri="{BB962C8B-B14F-4D97-AF65-F5344CB8AC3E}">
        <p14:creationId xmlns:p14="http://schemas.microsoft.com/office/powerpoint/2010/main" val="19018432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תמונה 17" title="רקע">
            <a:extLst>
              <a:ext uri="{FF2B5EF4-FFF2-40B4-BE49-F238E27FC236}">
                <a16:creationId xmlns:a16="http://schemas.microsoft.com/office/drawing/2014/main" id="{F6E17C28-FC38-41EA-8512-2B8F769A03AC}"/>
              </a:ext>
            </a:extLst>
          </p:cNvPr>
          <p:cNvPicPr>
            <a:picLocks/>
          </p:cNvPicPr>
          <p:nvPr/>
        </p:nvPicPr>
        <p:blipFill>
          <a:blip r:embed="rId3"/>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id="{41EB54EA-A69A-42DD-9E70-046A7607F634}"/>
              </a:ext>
            </a:extLst>
          </p:cNvPr>
          <p:cNvSpPr txBox="1">
            <a:spLocks/>
          </p:cNvSpPr>
          <p:nvPr/>
        </p:nvSpPr>
        <p:spPr>
          <a:xfrm>
            <a:off x="9264355" y="362620"/>
            <a:ext cx="1901412"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עבודה</a:t>
            </a:r>
            <a:endParaRPr lang="x-none" b="1" dirty="0"/>
          </a:p>
        </p:txBody>
      </p:sp>
      <p:sp>
        <p:nvSpPr>
          <p:cNvPr id="13" name="Title 47"/>
          <p:cNvSpPr>
            <a:spLocks noGrp="1"/>
          </p:cNvSpPr>
          <p:nvPr>
            <p:ph type="ctrTitle"/>
          </p:nvPr>
        </p:nvSpPr>
        <p:spPr>
          <a:xfrm>
            <a:off x="-1752869" y="404981"/>
            <a:ext cx="10020769" cy="503739"/>
          </a:xfrm>
        </p:spPr>
        <p:txBody>
          <a:bodyPr/>
          <a:lstStyle/>
          <a:p>
            <a:r>
              <a:rPr lang="he-IL" sz="3200" dirty="0">
                <a:solidFill>
                  <a:srgbClr val="5E5E5E"/>
                </a:solidFill>
                <a:cs typeface="Blender" pitchFamily="18" charset="-79"/>
              </a:rPr>
              <a:t>השתייכות לכוח </a:t>
            </a:r>
            <a:r>
              <a:rPr lang="he-IL" sz="3200" dirty="0" smtClean="0">
                <a:solidFill>
                  <a:srgbClr val="5E5E5E"/>
                </a:solidFill>
                <a:cs typeface="Blender" pitchFamily="18" charset="-79"/>
              </a:rPr>
              <a:t>העבודה*, 2019</a:t>
            </a:r>
            <a:r>
              <a:rPr lang="he-IL" sz="3200" dirty="0">
                <a:solidFill>
                  <a:srgbClr val="5E5E5E"/>
                </a:solidFill>
                <a:cs typeface="Blender" pitchFamily="18" charset="-79"/>
              </a:rPr>
              <a:t/>
            </a:r>
            <a:br>
              <a:rPr lang="he-IL" sz="3200" dirty="0">
                <a:solidFill>
                  <a:srgbClr val="5E5E5E"/>
                </a:solidFill>
                <a:cs typeface="Blender" pitchFamily="18" charset="-79"/>
              </a:rPr>
            </a:br>
            <a:r>
              <a:rPr lang="he-IL" sz="2400" dirty="0">
                <a:solidFill>
                  <a:srgbClr val="5E5E5E"/>
                </a:solidFill>
                <a:cs typeface="Blender" pitchFamily="18" charset="-79"/>
              </a:rPr>
              <a:t>(אחוזים)</a:t>
            </a:r>
          </a:p>
        </p:txBody>
      </p:sp>
      <p:sp>
        <p:nvSpPr>
          <p:cNvPr id="11" name="מציין מיקום תוכן 3"/>
          <p:cNvSpPr>
            <a:spLocks noGrp="1"/>
          </p:cNvSpPr>
          <p:nvPr>
            <p:ph sz="quarter" idx="14"/>
          </p:nvPr>
        </p:nvSpPr>
        <p:spPr>
          <a:xfrm>
            <a:off x="8760296" y="2564904"/>
            <a:ext cx="3400356" cy="2951510"/>
          </a:xfrm>
        </p:spPr>
        <p:txBody>
          <a:bodyPr/>
          <a:lstStyle/>
          <a:p>
            <a:pPr algn="just"/>
            <a:r>
              <a:rPr lang="he-IL" sz="2000" dirty="0">
                <a:solidFill>
                  <a:schemeClr val="bg1"/>
                </a:solidFill>
                <a:cs typeface="Blender" pitchFamily="18" charset="-79"/>
              </a:rPr>
              <a:t>היקף ההשתייכות של תושבי תל-אביב-יפו לכוח העבודה גבוה יותר בהשוואה לתושבי ירושלים, חיפה וכלל תושבי ישראל.</a:t>
            </a:r>
          </a:p>
          <a:p>
            <a:pPr algn="just"/>
            <a:r>
              <a:rPr lang="he-IL" sz="2000" dirty="0">
                <a:solidFill>
                  <a:schemeClr val="bg1"/>
                </a:solidFill>
                <a:cs typeface="Blender" pitchFamily="18" charset="-79"/>
              </a:rPr>
              <a:t>ההשתייכות לכוח העבודה עולה עם העלייה ברמת ההשכלה.</a:t>
            </a:r>
          </a:p>
          <a:p>
            <a:pPr algn="just"/>
            <a:endParaRPr lang="he-IL" dirty="0"/>
          </a:p>
          <a:p>
            <a:pPr algn="just"/>
            <a:endParaRPr lang="he-IL" dirty="0"/>
          </a:p>
        </p:txBody>
      </p:sp>
      <p:graphicFrame>
        <p:nvGraphicFramePr>
          <p:cNvPr id="15" name="מציין מיקום של טבלה 7" title="השתייכות לכוח העבודה בשלוש הערים הגדולות ובישראל"/>
          <p:cNvGraphicFramePr>
            <a:graphicFrameLocks/>
          </p:cNvGraphicFramePr>
          <p:nvPr>
            <p:extLst>
              <p:ext uri="{D42A27DB-BD31-4B8C-83A1-F6EECF244321}">
                <p14:modId xmlns:p14="http://schemas.microsoft.com/office/powerpoint/2010/main" val="3689606414"/>
              </p:ext>
            </p:extLst>
          </p:nvPr>
        </p:nvGraphicFramePr>
        <p:xfrm>
          <a:off x="420937" y="1700808"/>
          <a:ext cx="7920000" cy="2664000"/>
        </p:xfrm>
        <a:graphic>
          <a:graphicData uri="http://schemas.openxmlformats.org/drawingml/2006/table">
            <a:tbl>
              <a:tblPr rtl="1" firstRow="1" bandRow="1">
                <a:tableStyleId>{073A0DAA-6AF3-43AB-8588-CEC1D06C72B9}</a:tableStyleId>
              </a:tblPr>
              <a:tblGrid>
                <a:gridCol w="2592000">
                  <a:extLst>
                    <a:ext uri="{9D8B030D-6E8A-4147-A177-3AD203B41FA5}">
                      <a16:colId xmlns:a16="http://schemas.microsoft.com/office/drawing/2014/main" val="20000"/>
                    </a:ext>
                  </a:extLst>
                </a:gridCol>
                <a:gridCol w="1332000">
                  <a:extLst>
                    <a:ext uri="{9D8B030D-6E8A-4147-A177-3AD203B41FA5}">
                      <a16:colId xmlns:a16="http://schemas.microsoft.com/office/drawing/2014/main" val="20001"/>
                    </a:ext>
                  </a:extLst>
                </a:gridCol>
                <a:gridCol w="1332000">
                  <a:extLst>
                    <a:ext uri="{9D8B030D-6E8A-4147-A177-3AD203B41FA5}">
                      <a16:colId xmlns:a16="http://schemas.microsoft.com/office/drawing/2014/main" val="20002"/>
                    </a:ext>
                  </a:extLst>
                </a:gridCol>
                <a:gridCol w="1332000">
                  <a:extLst>
                    <a:ext uri="{9D8B030D-6E8A-4147-A177-3AD203B41FA5}">
                      <a16:colId xmlns:a16="http://schemas.microsoft.com/office/drawing/2014/main" val="20003"/>
                    </a:ext>
                  </a:extLst>
                </a:gridCol>
                <a:gridCol w="1332000">
                  <a:extLst>
                    <a:ext uri="{9D8B030D-6E8A-4147-A177-3AD203B41FA5}">
                      <a16:colId xmlns:a16="http://schemas.microsoft.com/office/drawing/2014/main" val="20004"/>
                    </a:ext>
                  </a:extLst>
                </a:gridCol>
              </a:tblGrid>
              <a:tr h="540000">
                <a:tc gridSpan="5">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dirty="0">
                        <a:solidFill>
                          <a:schemeClr val="tx1"/>
                        </a:solidFill>
                      </a:endParaRPr>
                    </a:p>
                  </a:txBody>
                  <a:tcPr anchor="ctr">
                    <a:noFill/>
                  </a:tcPr>
                </a:tc>
                <a:tc hMerge="1">
                  <a:txBody>
                    <a:bodyPr/>
                    <a:lstStyle/>
                    <a:p>
                      <a:pPr algn="ctr" rtl="1"/>
                      <a:endParaRPr lang="he-IL" dirty="0"/>
                    </a:p>
                  </a:txBody>
                  <a:tcPr anchor="ctr">
                    <a:solidFill>
                      <a:schemeClr val="accent1"/>
                    </a:solidFill>
                  </a:tcPr>
                </a:tc>
                <a:tc hMerge="1">
                  <a:txBody>
                    <a:bodyPr/>
                    <a:lstStyle/>
                    <a:p>
                      <a:pPr algn="ctr" rtl="1"/>
                      <a:endParaRPr lang="he-IL" dirty="0"/>
                    </a:p>
                  </a:txBody>
                  <a:tcPr anchor="ctr">
                    <a:solidFill>
                      <a:schemeClr val="accent4"/>
                    </a:solidFill>
                  </a:tcPr>
                </a:tc>
                <a:tc hMerge="1">
                  <a:txBody>
                    <a:bodyPr/>
                    <a:lstStyle/>
                    <a:p>
                      <a:pPr algn="ctr" rtl="1"/>
                      <a:endParaRPr lang="he-IL" dirty="0"/>
                    </a:p>
                  </a:txBody>
                  <a:tcPr anchor="ctr">
                    <a:solidFill>
                      <a:schemeClr val="accent3"/>
                    </a:solidFill>
                  </a:tcPr>
                </a:tc>
                <a:tc hMerge="1">
                  <a:txBody>
                    <a:bodyPr/>
                    <a:lstStyle/>
                    <a:p>
                      <a:pPr algn="ctr" rtl="1"/>
                      <a:endParaRPr lang="he-IL" dirty="0"/>
                    </a:p>
                  </a:txBody>
                  <a:tcPr anchor="ctr">
                    <a:solidFill>
                      <a:schemeClr val="accent2"/>
                    </a:solidFill>
                  </a:tcPr>
                </a:tc>
                <a:extLst>
                  <a:ext uri="{0D108BD9-81ED-4DB2-BD59-A6C34878D82A}">
                    <a16:rowId xmlns:a16="http://schemas.microsoft.com/office/drawing/2014/main" val="10000"/>
                  </a:ext>
                </a:extLst>
              </a:tr>
              <a:tr h="972000">
                <a:tc>
                  <a:txBody>
                    <a:bodyPr/>
                    <a:lstStyle/>
                    <a:p>
                      <a:pPr algn="ctr" rtl="1"/>
                      <a:endParaRPr lang="he-IL" b="0" dirty="0"/>
                    </a:p>
                  </a:txBody>
                  <a:tcPr anchor="ctr">
                    <a:noFill/>
                  </a:tcPr>
                </a:tc>
                <a:tc>
                  <a:txBody>
                    <a:bodyPr/>
                    <a:lstStyle/>
                    <a:p>
                      <a:pPr algn="ctr" rtl="1"/>
                      <a:r>
                        <a:rPr lang="he-IL" b="1" dirty="0">
                          <a:solidFill>
                            <a:schemeClr val="bg1"/>
                          </a:solidFill>
                        </a:rPr>
                        <a:t>תל-אביב-יפו</a:t>
                      </a:r>
                    </a:p>
                  </a:txBody>
                  <a:tcPr anchor="ctr">
                    <a:lnB w="38100" cap="flat" cmpd="sng" algn="ctr">
                      <a:solidFill>
                        <a:schemeClr val="bg1"/>
                      </a:solidFill>
                      <a:prstDash val="solid"/>
                      <a:round/>
                      <a:headEnd type="none" w="med" len="med"/>
                      <a:tailEnd type="none" w="med" len="med"/>
                    </a:lnB>
                    <a:solidFill>
                      <a:srgbClr val="C00000"/>
                    </a:solidFill>
                  </a:tcPr>
                </a:tc>
                <a:tc>
                  <a:txBody>
                    <a:bodyPr/>
                    <a:lstStyle/>
                    <a:p>
                      <a:pPr algn="ctr" rtl="1"/>
                      <a:r>
                        <a:rPr lang="he-IL" b="1" dirty="0">
                          <a:solidFill>
                            <a:schemeClr val="bg1"/>
                          </a:solidFill>
                        </a:rPr>
                        <a:t>ירושלים</a:t>
                      </a:r>
                    </a:p>
                  </a:txBody>
                  <a:tcPr anchor="ctr">
                    <a:lnB w="38100" cap="flat" cmpd="sng" algn="ctr">
                      <a:solidFill>
                        <a:schemeClr val="bg1"/>
                      </a:solidFill>
                      <a:prstDash val="solid"/>
                      <a:round/>
                      <a:headEnd type="none" w="med" len="med"/>
                      <a:tailEnd type="none" w="med" len="med"/>
                    </a:lnB>
                    <a:solidFill>
                      <a:srgbClr val="427F7F"/>
                    </a:solidFill>
                  </a:tcPr>
                </a:tc>
                <a:tc>
                  <a:txBody>
                    <a:bodyPr/>
                    <a:lstStyle/>
                    <a:p>
                      <a:pPr algn="ctr" rtl="1"/>
                      <a:r>
                        <a:rPr lang="he-IL" b="1" dirty="0">
                          <a:solidFill>
                            <a:schemeClr val="bg1"/>
                          </a:solidFill>
                        </a:rPr>
                        <a:t>חיפה</a:t>
                      </a:r>
                    </a:p>
                  </a:txBody>
                  <a:tcPr anchor="ctr">
                    <a:lnB w="38100" cap="flat" cmpd="sng" algn="ctr">
                      <a:solidFill>
                        <a:schemeClr val="bg1"/>
                      </a:solidFill>
                      <a:prstDash val="solid"/>
                      <a:round/>
                      <a:headEnd type="none" w="med" len="med"/>
                      <a:tailEnd type="none" w="med" len="med"/>
                    </a:lnB>
                    <a:solidFill>
                      <a:srgbClr val="5B2E76"/>
                    </a:solidFill>
                  </a:tcPr>
                </a:tc>
                <a:tc>
                  <a:txBody>
                    <a:bodyPr/>
                    <a:lstStyle/>
                    <a:p>
                      <a:pPr algn="ctr" rtl="1"/>
                      <a:r>
                        <a:rPr lang="he-IL" b="1" dirty="0">
                          <a:solidFill>
                            <a:schemeClr val="bg1"/>
                          </a:solidFill>
                        </a:rPr>
                        <a:t>ישראל</a:t>
                      </a:r>
                    </a:p>
                  </a:txBody>
                  <a:tcPr anchor="ctr">
                    <a:lnB w="38100" cap="flat" cmpd="sng" algn="ctr">
                      <a:solidFill>
                        <a:schemeClr val="bg1"/>
                      </a:solidFill>
                      <a:prstDash val="solid"/>
                      <a:round/>
                      <a:headEnd type="none" w="med" len="med"/>
                      <a:tailEnd type="none" w="med" len="med"/>
                    </a:lnB>
                    <a:solidFill>
                      <a:srgbClr val="5E5E5E"/>
                    </a:solidFill>
                  </a:tcPr>
                </a:tc>
                <a:extLst>
                  <a:ext uri="{0D108BD9-81ED-4DB2-BD59-A6C34878D82A}">
                    <a16:rowId xmlns:a16="http://schemas.microsoft.com/office/drawing/2014/main" val="10001"/>
                  </a:ext>
                </a:extLst>
              </a:tr>
              <a:tr h="1152000">
                <a:tc>
                  <a:txBody>
                    <a:bodyPr/>
                    <a:lstStyle/>
                    <a:p>
                      <a:pPr algn="r">
                        <a:lnSpc>
                          <a:spcPts val="1920"/>
                        </a:lnSpc>
                        <a:spcBef>
                          <a:spcPts val="0"/>
                        </a:spcBef>
                        <a:buFontTx/>
                        <a:buNone/>
                      </a:pPr>
                      <a:r>
                        <a:rPr lang="he-IL" altLang="he-IL" sz="1600" b="1" kern="1200" dirty="0">
                          <a:solidFill>
                            <a:schemeClr val="dk1"/>
                          </a:solidFill>
                          <a:latin typeface="+mn-lt"/>
                          <a:ea typeface="+mn-ea"/>
                          <a:cs typeface="+mn-cs"/>
                        </a:rPr>
                        <a:t>שייכים</a:t>
                      </a:r>
                      <a:r>
                        <a:rPr lang="he-IL" altLang="he-IL" sz="1600" b="1" kern="1200" baseline="0" dirty="0">
                          <a:solidFill>
                            <a:schemeClr val="dk1"/>
                          </a:solidFill>
                          <a:latin typeface="+mn-lt"/>
                          <a:ea typeface="+mn-ea"/>
                          <a:cs typeface="+mn-cs"/>
                        </a:rPr>
                        <a:t> לכוח </a:t>
                      </a:r>
                      <a:r>
                        <a:rPr lang="he-IL" altLang="he-IL" sz="1600" b="1" kern="1200" baseline="0" dirty="0" smtClean="0">
                          <a:solidFill>
                            <a:schemeClr val="dk1"/>
                          </a:solidFill>
                          <a:latin typeface="+mn-lt"/>
                          <a:ea typeface="+mn-ea"/>
                          <a:cs typeface="+mn-cs"/>
                        </a:rPr>
                        <a:t>העבודה</a:t>
                      </a:r>
                    </a:p>
                    <a:p>
                      <a:pPr algn="r">
                        <a:lnSpc>
                          <a:spcPts val="1920"/>
                        </a:lnSpc>
                        <a:spcBef>
                          <a:spcPts val="0"/>
                        </a:spcBef>
                        <a:buFontTx/>
                        <a:buNone/>
                      </a:pPr>
                      <a:r>
                        <a:rPr lang="he-IL" altLang="he-IL" sz="1600" b="1" kern="1200" baseline="0" dirty="0" smtClean="0">
                          <a:solidFill>
                            <a:schemeClr val="dk1"/>
                          </a:solidFill>
                          <a:latin typeface="+mn-lt"/>
                          <a:ea typeface="+mn-ea"/>
                          <a:cs typeface="+mn-cs"/>
                        </a:rPr>
                        <a:t>(</a:t>
                      </a:r>
                      <a:r>
                        <a:rPr lang="he-IL" altLang="he-IL" sz="1600" b="1" kern="1200" baseline="0" dirty="0">
                          <a:solidFill>
                            <a:schemeClr val="dk1"/>
                          </a:solidFill>
                          <a:latin typeface="+mn-lt"/>
                          <a:ea typeface="+mn-ea"/>
                          <a:cs typeface="+mn-cs"/>
                        </a:rPr>
                        <a:t>מסך כל בני 15+)</a:t>
                      </a:r>
                      <a:endParaRPr lang="en-US" altLang="he-IL" sz="1600" b="1" kern="1200" dirty="0">
                        <a:solidFill>
                          <a:schemeClr val="dk1"/>
                        </a:solidFill>
                        <a:latin typeface="+mn-lt"/>
                        <a:ea typeface="+mn-ea"/>
                        <a:cs typeface="+mn-cs"/>
                      </a:endParaRPr>
                    </a:p>
                  </a:txBody>
                  <a:tcPr anchor="ctr">
                    <a:solidFill>
                      <a:schemeClr val="bg1">
                        <a:lumMod val="95000"/>
                      </a:schemeClr>
                    </a:solidFill>
                  </a:tcPr>
                </a:tc>
                <a:tc>
                  <a:txBody>
                    <a:bodyPr/>
                    <a:lstStyle/>
                    <a:p>
                      <a:pPr algn="ctr" rtl="1"/>
                      <a:r>
                        <a:rPr lang="he-IL" sz="1600" kern="1200" dirty="0" smtClean="0">
                          <a:solidFill>
                            <a:schemeClr val="tx1"/>
                          </a:solidFill>
                          <a:latin typeface="+mn-lt"/>
                          <a:ea typeface="+mn-ea"/>
                          <a:cs typeface="+mn-cs"/>
                        </a:rPr>
                        <a:t>73.9%</a:t>
                      </a:r>
                      <a:endParaRPr lang="he-IL" sz="1600" kern="1200" dirty="0">
                        <a:solidFill>
                          <a:schemeClr val="tx1"/>
                        </a:solidFill>
                        <a:latin typeface="+mn-lt"/>
                        <a:ea typeface="+mn-ea"/>
                        <a:cs typeface="+mn-cs"/>
                      </a:endParaRPr>
                    </a:p>
                  </a:txBody>
                  <a:tcPr anchor="ctr">
                    <a:lnT w="381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rtl="1"/>
                      <a:r>
                        <a:rPr lang="he-IL" sz="1600" kern="1200" dirty="0" smtClean="0">
                          <a:solidFill>
                            <a:schemeClr val="tx1"/>
                          </a:solidFill>
                          <a:latin typeface="+mn-lt"/>
                          <a:ea typeface="+mn-ea"/>
                          <a:cs typeface="+mn-cs"/>
                        </a:rPr>
                        <a:t>50.3%</a:t>
                      </a:r>
                      <a:endParaRPr lang="he-IL" sz="1600" kern="1200" dirty="0">
                        <a:solidFill>
                          <a:schemeClr val="tx1"/>
                        </a:solidFill>
                        <a:latin typeface="+mn-lt"/>
                        <a:ea typeface="+mn-ea"/>
                        <a:cs typeface="+mn-cs"/>
                      </a:endParaRPr>
                    </a:p>
                  </a:txBody>
                  <a:tcPr anchor="ctr">
                    <a:lnT w="381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rtl="1"/>
                      <a:r>
                        <a:rPr lang="he-IL" sz="1600" kern="1200" dirty="0" smtClean="0">
                          <a:solidFill>
                            <a:schemeClr val="tx1"/>
                          </a:solidFill>
                          <a:latin typeface="+mn-lt"/>
                          <a:ea typeface="+mn-ea"/>
                          <a:cs typeface="+mn-cs"/>
                        </a:rPr>
                        <a:t>63.4%</a:t>
                      </a:r>
                      <a:endParaRPr lang="he-IL" sz="1600" kern="1200" dirty="0">
                        <a:solidFill>
                          <a:schemeClr val="tx1"/>
                        </a:solidFill>
                        <a:latin typeface="+mn-lt"/>
                        <a:ea typeface="+mn-ea"/>
                        <a:cs typeface="+mn-cs"/>
                      </a:endParaRPr>
                    </a:p>
                  </a:txBody>
                  <a:tcPr anchor="ctr">
                    <a:lnT w="381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rtl="1"/>
                      <a:r>
                        <a:rPr lang="he-IL" sz="1600" kern="1200" dirty="0" smtClean="0">
                          <a:solidFill>
                            <a:schemeClr val="tx1"/>
                          </a:solidFill>
                          <a:latin typeface="+mn-lt"/>
                          <a:ea typeface="+mn-ea"/>
                          <a:cs typeface="+mn-cs"/>
                        </a:rPr>
                        <a:t>63.5%</a:t>
                      </a:r>
                      <a:endParaRPr lang="he-IL" sz="1600" kern="1200" dirty="0">
                        <a:solidFill>
                          <a:schemeClr val="tx1"/>
                        </a:solidFill>
                        <a:latin typeface="+mn-lt"/>
                        <a:ea typeface="+mn-ea"/>
                        <a:cs typeface="+mn-cs"/>
                      </a:endParaRPr>
                    </a:p>
                  </a:txBody>
                  <a:tcPr anchor="ctr">
                    <a:lnT w="381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2"/>
                  </a:ext>
                </a:extLst>
              </a:tr>
            </a:tbl>
          </a:graphicData>
        </a:graphic>
      </p:graphicFrame>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אדם, </a:t>
            </a:r>
            <a:r>
              <a:rPr lang="he-IL" altLang="he-IL" sz="900" dirty="0" smtClean="0">
                <a:solidFill>
                  <a:schemeClr val="bg1">
                    <a:lumMod val="85000"/>
                  </a:schemeClr>
                </a:solidFill>
                <a:latin typeface="Arial" pitchFamily="34" charset="0"/>
                <a:cs typeface="Arial" pitchFamily="34" charset="0"/>
              </a:rPr>
              <a:t>2019</a:t>
            </a:r>
            <a:endParaRPr lang="he-IL" altLang="he-IL" sz="900" dirty="0">
              <a:solidFill>
                <a:schemeClr val="bg1">
                  <a:lumMod val="85000"/>
                </a:schemeClr>
              </a:solidFill>
              <a:latin typeface="Arial" pitchFamily="34" charset="0"/>
              <a:cs typeface="Arial" pitchFamily="34" charset="0"/>
            </a:endParaRPr>
          </a:p>
        </p:txBody>
      </p:sp>
      <p:sp>
        <p:nvSpPr>
          <p:cNvPr id="20" name="TextBox 19">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42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32</a:t>
            </a:r>
          </a:p>
        </p:txBody>
      </p:sp>
      <p:sp>
        <p:nvSpPr>
          <p:cNvPr id="14" name="מלבן 13"/>
          <p:cNvSpPr/>
          <p:nvPr/>
        </p:nvSpPr>
        <p:spPr>
          <a:xfrm>
            <a:off x="623396" y="5157192"/>
            <a:ext cx="7610743" cy="461665"/>
          </a:xfrm>
          <a:prstGeom prst="rect">
            <a:avLst/>
          </a:prstGeom>
        </p:spPr>
        <p:txBody>
          <a:bodyPr wrap="square">
            <a:spAutoFit/>
          </a:bodyPr>
          <a:lstStyle/>
          <a:p>
            <a:pPr algn="just">
              <a:spcBef>
                <a:spcPct val="50000"/>
              </a:spcBef>
            </a:pPr>
            <a:r>
              <a:rPr lang="he-IL" altLang="he-IL" sz="1200" b="1" dirty="0">
                <a:solidFill>
                  <a:srgbClr val="5E5E5E"/>
                </a:solidFill>
                <a:latin typeface="Arial" pitchFamily="34" charset="0"/>
                <a:cs typeface="Arial" pitchFamily="34" charset="0"/>
              </a:rPr>
              <a:t>השתייכות לכוח העבודה</a:t>
            </a:r>
            <a:r>
              <a:rPr lang="he-IL" altLang="he-IL" sz="1200" dirty="0">
                <a:solidFill>
                  <a:srgbClr val="5E5E5E"/>
                </a:solidFill>
                <a:latin typeface="Arial" pitchFamily="34" charset="0"/>
                <a:cs typeface="Arial" pitchFamily="34" charset="0"/>
              </a:rPr>
              <a:t>: </a:t>
            </a:r>
            <a:r>
              <a:rPr lang="he-IL" altLang="he-IL" sz="1200" dirty="0" smtClean="0">
                <a:solidFill>
                  <a:srgbClr val="5E5E5E"/>
                </a:solidFill>
                <a:latin typeface="Arial" pitchFamily="34" charset="0"/>
                <a:cs typeface="Arial" pitchFamily="34" charset="0"/>
              </a:rPr>
              <a:t>בני 15 ומעלה שהיו "מועסקים" או "בלתי מועסקים" בשבוע הקובע אך חיפשו עבודה באופן פעיל בארבע השבועות שקדמו לסקר.</a:t>
            </a:r>
            <a:endParaRPr lang="en-US" altLang="he-IL" sz="1200" dirty="0">
              <a:solidFill>
                <a:srgbClr val="5E5E5E"/>
              </a:solidFill>
              <a:latin typeface="Arial" pitchFamily="34" charset="0"/>
              <a:cs typeface="Arial" pitchFamily="34" charset="0"/>
            </a:endParaRPr>
          </a:p>
        </p:txBody>
      </p:sp>
    </p:spTree>
    <p:extLst>
      <p:ext uri="{BB962C8B-B14F-4D97-AF65-F5344CB8AC3E}">
        <p14:creationId xmlns:p14="http://schemas.microsoft.com/office/powerpoint/2010/main" val="19018432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תמונה 25" title="רקע">
            <a:extLst>
              <a:ext uri="{FF2B5EF4-FFF2-40B4-BE49-F238E27FC236}">
                <a16:creationId xmlns:a16="http://schemas.microsoft.com/office/drawing/2014/main" id="{C4B0EE2D-70B9-43AD-B929-CEDFD8D1E7C4}"/>
              </a:ext>
            </a:extLst>
          </p:cNvPr>
          <p:cNvPicPr>
            <a:picLocks/>
          </p:cNvPicPr>
          <p:nvPr/>
        </p:nvPicPr>
        <p:blipFill>
          <a:blip r:embed="rId3"/>
          <a:stretch>
            <a:fillRect/>
          </a:stretch>
        </p:blipFill>
        <p:spPr>
          <a:xfrm>
            <a:off x="8697600" y="-14400"/>
            <a:ext cx="3596400" cy="6886800"/>
          </a:xfrm>
          <a:prstGeom prst="rect">
            <a:avLst/>
          </a:prstGeom>
        </p:spPr>
      </p:pic>
      <p:sp>
        <p:nvSpPr>
          <p:cNvPr id="22" name="מציין מיקום טקסט 4">
            <a:extLst>
              <a:ext uri="{FF2B5EF4-FFF2-40B4-BE49-F238E27FC236}">
                <a16:creationId xmlns:a16="http://schemas.microsoft.com/office/drawing/2014/main" id="{1322D1C6-3E36-4D38-B4C9-471E36C4C8BF}"/>
              </a:ext>
            </a:extLst>
          </p:cNvPr>
          <p:cNvSpPr txBox="1">
            <a:spLocks/>
          </p:cNvSpPr>
          <p:nvPr/>
        </p:nvSpPr>
        <p:spPr>
          <a:xfrm>
            <a:off x="-672749" y="362620"/>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עבודה</a:t>
            </a:r>
            <a:endParaRPr lang="x-none" b="1" dirty="0"/>
          </a:p>
        </p:txBody>
      </p:sp>
      <p:sp>
        <p:nvSpPr>
          <p:cNvPr id="13" name="Title 47"/>
          <p:cNvSpPr>
            <a:spLocks noGrp="1"/>
          </p:cNvSpPr>
          <p:nvPr>
            <p:ph type="ctrTitle"/>
          </p:nvPr>
        </p:nvSpPr>
        <p:spPr>
          <a:xfrm>
            <a:off x="-1608853" y="332660"/>
            <a:ext cx="10020769" cy="503739"/>
          </a:xfrm>
        </p:spPr>
        <p:txBody>
          <a:bodyPr/>
          <a:lstStyle/>
          <a:p>
            <a:r>
              <a:rPr lang="he-IL" sz="3200" dirty="0">
                <a:solidFill>
                  <a:srgbClr val="5E5E5E"/>
                </a:solidFill>
                <a:cs typeface="Blender" pitchFamily="18" charset="-79"/>
              </a:rPr>
              <a:t>בלתי מועסקים, כאחוז מהשייכים לכוח</a:t>
            </a:r>
            <a:br>
              <a:rPr lang="he-IL" sz="3200" dirty="0">
                <a:solidFill>
                  <a:srgbClr val="5E5E5E"/>
                </a:solidFill>
                <a:cs typeface="Blender" pitchFamily="18" charset="-79"/>
              </a:rPr>
            </a:br>
            <a:r>
              <a:rPr lang="he-IL" sz="3200" dirty="0">
                <a:solidFill>
                  <a:srgbClr val="5E5E5E"/>
                </a:solidFill>
                <a:cs typeface="Blender" pitchFamily="18" charset="-79"/>
              </a:rPr>
              <a:t>העבודה</a:t>
            </a:r>
          </a:p>
        </p:txBody>
      </p:sp>
      <p:sp>
        <p:nvSpPr>
          <p:cNvPr id="11" name="מציין מיקום תוכן 3"/>
          <p:cNvSpPr>
            <a:spLocks noGrp="1"/>
          </p:cNvSpPr>
          <p:nvPr>
            <p:ph sz="quarter" idx="14"/>
          </p:nvPr>
        </p:nvSpPr>
        <p:spPr>
          <a:xfrm>
            <a:off x="8661632" y="2565722"/>
            <a:ext cx="3499025" cy="1799382"/>
          </a:xfrm>
        </p:spPr>
        <p:txBody>
          <a:bodyPr/>
          <a:lstStyle/>
          <a:p>
            <a:r>
              <a:rPr lang="he-IL" sz="2000" dirty="0">
                <a:solidFill>
                  <a:schemeClr val="bg1"/>
                </a:solidFill>
                <a:cs typeface="Blender" pitchFamily="18" charset="-79"/>
              </a:rPr>
              <a:t>שיעור הבלתי מועסקים מקרב תושבי העיר נמצא בירידה </a:t>
            </a:r>
            <a:r>
              <a:rPr lang="he-IL" sz="2000" dirty="0" smtClean="0">
                <a:solidFill>
                  <a:schemeClr val="bg1"/>
                </a:solidFill>
                <a:cs typeface="Blender" pitchFamily="18" charset="-79"/>
              </a:rPr>
              <a:t>החל משנת 2012 (למעט 2015), בדומה </a:t>
            </a:r>
            <a:r>
              <a:rPr lang="he-IL" sz="2000" dirty="0">
                <a:solidFill>
                  <a:schemeClr val="bg1"/>
                </a:solidFill>
                <a:cs typeface="Blender" pitchFamily="18" charset="-79"/>
              </a:rPr>
              <a:t>למגמה בישראל. </a:t>
            </a:r>
          </a:p>
          <a:p>
            <a:endParaRPr lang="he-IL" dirty="0"/>
          </a:p>
          <a:p>
            <a:endParaRPr lang="he-IL" dirty="0"/>
          </a:p>
        </p:txBody>
      </p:sp>
      <p:graphicFrame>
        <p:nvGraphicFramePr>
          <p:cNvPr id="14" name="מציין מיקום תרשים 7" descr="גרף בלתי מועסקים בתל אביב יפו ובישראל לאורך השנים:&#10;שיעור הבלתי-מועסקים בקרב תושבי תל אביב יפו נמצא במגמת ירידה משנת 2002, מלבד עליות בשנת 2009, 2012 ו- 2016 (מ-3.4% בשנת 2015 ל-3.9% בשנת 2016).&#10;מגמה דומה נמצאת גם בשיעור הבלתי-מועסקים בישראל, שהינו מעט גבוה מהשיעור בתל אביב לכל אורך השנים. אולם בישראל ישנה ירידה משנת 2015 (5.3%) לשנת 2016 (4.8%).">
            <a:extLst>
              <a:ext uri="{FF2B5EF4-FFF2-40B4-BE49-F238E27FC236}">
                <a16:creationId xmlns:a16="http://schemas.microsoft.com/office/drawing/2014/main" id="{5855803D-4546-4D67-8680-3EB790833206}"/>
              </a:ext>
            </a:extLst>
          </p:cNvPr>
          <p:cNvGraphicFramePr>
            <a:graphicFrameLocks noGrp="1"/>
          </p:cNvGraphicFramePr>
          <p:nvPr>
            <p:ph type="chart" sz="quarter" idx="13"/>
            <p:extLst>
              <p:ext uri="{D42A27DB-BD31-4B8C-83A1-F6EECF244321}">
                <p14:modId xmlns:p14="http://schemas.microsoft.com/office/powerpoint/2010/main" val="3074953687"/>
              </p:ext>
            </p:extLst>
          </p:nvPr>
        </p:nvGraphicFramePr>
        <p:xfrm>
          <a:off x="30806" y="1556792"/>
          <a:ext cx="8436771" cy="4104456"/>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מחבר ישר 16">
            <a:extLst>
              <a:ext uri="{FF2B5EF4-FFF2-40B4-BE49-F238E27FC236}">
                <a16:creationId xmlns:a16="http://schemas.microsoft.com/office/drawing/2014/main" id="{1F70850C-6416-4440-A0A8-8BF33C3E28A4}"/>
              </a:ext>
            </a:extLst>
          </p:cNvPr>
          <p:cNvCxnSpPr/>
          <p:nvPr/>
        </p:nvCxnSpPr>
        <p:spPr>
          <a:xfrm>
            <a:off x="5718952" y="2027267"/>
            <a:ext cx="0" cy="2844115"/>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 name="Text Box 53">
            <a:extLst>
              <a:ext uri="{FF2B5EF4-FFF2-40B4-BE49-F238E27FC236}">
                <a16:creationId xmlns:a16="http://schemas.microsoft.com/office/drawing/2014/main" id="{0E5CDFC1-51AC-4CB2-8773-1DA5F101FBDB}"/>
              </a:ext>
            </a:extLst>
          </p:cNvPr>
          <p:cNvSpPr txBox="1">
            <a:spLocks noChangeArrowheads="1"/>
          </p:cNvSpPr>
          <p:nvPr/>
        </p:nvSpPr>
        <p:spPr bwMode="auto">
          <a:xfrm>
            <a:off x="137981" y="1989239"/>
            <a:ext cx="1853563" cy="49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pPr>
            <a:r>
              <a:rPr lang="he-IL" altLang="he-IL" sz="1600" b="1" dirty="0">
                <a:solidFill>
                  <a:srgbClr val="427F7F"/>
                </a:solidFill>
                <a:latin typeface="Blender" pitchFamily="18" charset="-79"/>
                <a:cs typeface="Blender" pitchFamily="18" charset="-79"/>
              </a:rPr>
              <a:t>ישראל</a:t>
            </a:r>
            <a:endParaRPr lang="en-US" altLang="he-IL" sz="1600" b="1" dirty="0">
              <a:solidFill>
                <a:srgbClr val="427F7F"/>
              </a:solidFill>
              <a:latin typeface="Blender" pitchFamily="18" charset="-79"/>
              <a:cs typeface="Blender" pitchFamily="18" charset="-79"/>
            </a:endParaRPr>
          </a:p>
        </p:txBody>
      </p:sp>
      <p:sp>
        <p:nvSpPr>
          <p:cNvPr id="23" name="Text Box 53">
            <a:extLst>
              <a:ext uri="{FF2B5EF4-FFF2-40B4-BE49-F238E27FC236}">
                <a16:creationId xmlns:a16="http://schemas.microsoft.com/office/drawing/2014/main" id="{6632AAC5-5200-4C42-83D3-BFF6BD18DFB0}"/>
              </a:ext>
            </a:extLst>
          </p:cNvPr>
          <p:cNvSpPr txBox="1">
            <a:spLocks noChangeArrowheads="1"/>
          </p:cNvSpPr>
          <p:nvPr/>
        </p:nvSpPr>
        <p:spPr bwMode="auto">
          <a:xfrm>
            <a:off x="551384" y="3180823"/>
            <a:ext cx="1853563" cy="49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pPr>
            <a:r>
              <a:rPr lang="he-IL" altLang="he-IL" sz="1600" b="1" dirty="0">
                <a:solidFill>
                  <a:srgbClr val="C00000"/>
                </a:solidFill>
                <a:latin typeface="Blender" pitchFamily="18" charset="-79"/>
                <a:cs typeface="Blender" pitchFamily="18" charset="-79"/>
              </a:rPr>
              <a:t>תל-אביב-יפו</a:t>
            </a:r>
            <a:endParaRPr lang="en-US" altLang="he-IL" sz="1600" b="1" dirty="0">
              <a:solidFill>
                <a:srgbClr val="C00000"/>
              </a:solidFill>
              <a:latin typeface="Blender" pitchFamily="18" charset="-79"/>
              <a:cs typeface="Blender" pitchFamily="18" charset="-79"/>
            </a:endParaRPr>
          </a:p>
        </p:txBody>
      </p:sp>
      <p:sp>
        <p:nvSpPr>
          <p:cNvPr id="15" name="מלבן 14"/>
          <p:cNvSpPr/>
          <p:nvPr/>
        </p:nvSpPr>
        <p:spPr>
          <a:xfrm>
            <a:off x="1991544" y="5775661"/>
            <a:ext cx="6336704" cy="461665"/>
          </a:xfrm>
          <a:prstGeom prst="rect">
            <a:avLst/>
          </a:prstGeom>
        </p:spPr>
        <p:txBody>
          <a:bodyPr wrap="square">
            <a:spAutoFit/>
          </a:bodyPr>
          <a:lstStyle/>
          <a:p>
            <a:pPr marL="444500" indent="-444500">
              <a:spcBef>
                <a:spcPct val="50000"/>
              </a:spcBef>
              <a:defRPr/>
            </a:pPr>
            <a:r>
              <a:rPr lang="he-IL" altLang="he-IL" sz="1200" b="1" dirty="0">
                <a:solidFill>
                  <a:srgbClr val="5E5E5E"/>
                </a:solidFill>
                <a:latin typeface="Arial" pitchFamily="34" charset="0"/>
                <a:cs typeface="Arial" pitchFamily="34" charset="0"/>
              </a:rPr>
              <a:t>הערה</a:t>
            </a:r>
            <a:r>
              <a:rPr lang="he-IL" altLang="he-IL" sz="1200" dirty="0">
                <a:solidFill>
                  <a:srgbClr val="5E5E5E"/>
                </a:solidFill>
                <a:latin typeface="Arial" pitchFamily="34" charset="0"/>
                <a:cs typeface="Arial" pitchFamily="34" charset="0"/>
              </a:rPr>
              <a:t>: לא ניתן להשוות את נתוני שנת 2012 ואילך לנתוני השנים הקודמות עקב מעבר לסקר כוח אדם חודשי ובשל מעבר ממדידה של תכונות כוח עבודה אזרחי למדידה של תכונות כוח עבודה כללי.</a:t>
            </a:r>
            <a:endParaRPr lang="en-US" altLang="he-IL" sz="1200" dirty="0">
              <a:solidFill>
                <a:srgbClr val="5E5E5E"/>
              </a:solidFill>
              <a:latin typeface="Arial" pitchFamily="34" charset="0"/>
              <a:cs typeface="Arial" pitchFamily="34" charset="0"/>
            </a:endParaRPr>
          </a:p>
        </p:txBody>
      </p:sp>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אדם, </a:t>
            </a:r>
            <a:r>
              <a:rPr lang="he-IL" altLang="he-IL" sz="900" dirty="0" smtClean="0">
                <a:solidFill>
                  <a:schemeClr val="bg1">
                    <a:lumMod val="85000"/>
                  </a:schemeClr>
                </a:solidFill>
                <a:latin typeface="Arial" pitchFamily="34" charset="0"/>
                <a:cs typeface="Arial" pitchFamily="34" charset="0"/>
              </a:rPr>
              <a:t>2019</a:t>
            </a:r>
            <a:endParaRPr lang="he-IL" altLang="he-IL" sz="900" dirty="0">
              <a:solidFill>
                <a:schemeClr val="bg1">
                  <a:lumMod val="85000"/>
                </a:schemeClr>
              </a:solidFill>
              <a:latin typeface="Arial" pitchFamily="34" charset="0"/>
              <a:cs typeface="Arial" pitchFamily="34" charset="0"/>
            </a:endParaRPr>
          </a:p>
        </p:txBody>
      </p:sp>
      <p:sp>
        <p:nvSpPr>
          <p:cNvPr id="21" name="TextBox 20">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0"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9"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42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33</a:t>
            </a:r>
          </a:p>
        </p:txBody>
      </p:sp>
    </p:spTree>
    <p:extLst>
      <p:ext uri="{BB962C8B-B14F-4D97-AF65-F5344CB8AC3E}">
        <p14:creationId xmlns:p14="http://schemas.microsoft.com/office/powerpoint/2010/main" val="2180342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תמונה 3" title="רקע">
            <a:extLst>
              <a:ext uri="{FF2B5EF4-FFF2-40B4-BE49-F238E27FC236}">
                <a16:creationId xmlns:a16="http://schemas.microsoft.com/office/drawing/2014/main" id="{19AC7F6B-1C09-4963-90AC-D12566EBBDB3}"/>
              </a:ext>
            </a:extLst>
          </p:cNvPr>
          <p:cNvPicPr>
            <a:picLocks noChangeAspect="1"/>
          </p:cNvPicPr>
          <p:nvPr/>
        </p:nvPicPr>
        <p:blipFill>
          <a:blip r:embed="rId3"/>
          <a:stretch>
            <a:fillRect/>
          </a:stretch>
        </p:blipFill>
        <p:spPr>
          <a:xfrm>
            <a:off x="8697599" y="-14400"/>
            <a:ext cx="3596400" cy="6886800"/>
          </a:xfrm>
          <a:prstGeom prst="rect">
            <a:avLst/>
          </a:prstGeom>
        </p:spPr>
      </p:pic>
      <p:sp>
        <p:nvSpPr>
          <p:cNvPr id="21" name="מציין מיקום טקסט 4">
            <a:extLst>
              <a:ext uri="{FF2B5EF4-FFF2-40B4-BE49-F238E27FC236}">
                <a16:creationId xmlns:a16="http://schemas.microsoft.com/office/drawing/2014/main" id="{45216ACD-4D47-4B7E-931B-088F758D3B7A}"/>
              </a:ext>
            </a:extLst>
          </p:cNvPr>
          <p:cNvSpPr txBox="1">
            <a:spLocks/>
          </p:cNvSpPr>
          <p:nvPr/>
        </p:nvSpPr>
        <p:spPr>
          <a:xfrm>
            <a:off x="9216349" y="218604"/>
            <a:ext cx="2208243"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תל אביב-יפו כמרכז כלכלי</a:t>
            </a:r>
            <a:endParaRPr lang="x-none" sz="2400" b="1" dirty="0"/>
          </a:p>
        </p:txBody>
      </p:sp>
      <p:sp>
        <p:nvSpPr>
          <p:cNvPr id="2" name="כותרת 1"/>
          <p:cNvSpPr>
            <a:spLocks noGrp="1"/>
          </p:cNvSpPr>
          <p:nvPr>
            <p:ph type="ctrTitle"/>
          </p:nvPr>
        </p:nvSpPr>
        <p:spPr>
          <a:xfrm>
            <a:off x="-1824877" y="332976"/>
            <a:ext cx="10020769" cy="503739"/>
          </a:xfrm>
        </p:spPr>
        <p:txBody>
          <a:bodyPr/>
          <a:lstStyle/>
          <a:p>
            <a:r>
              <a:rPr lang="he-IL" sz="3200" dirty="0">
                <a:solidFill>
                  <a:srgbClr val="5E5E5E"/>
                </a:solidFill>
                <a:cs typeface="Blender" pitchFamily="18" charset="-79"/>
              </a:rPr>
              <a:t>שירותים פיננסיים ובנקים*</a:t>
            </a:r>
            <a:br>
              <a:rPr lang="he-IL" sz="3200" dirty="0">
                <a:solidFill>
                  <a:srgbClr val="5E5E5E"/>
                </a:solidFill>
                <a:cs typeface="Blender" pitchFamily="18" charset="-79"/>
              </a:rPr>
            </a:br>
            <a:r>
              <a:rPr lang="he-IL" sz="2400" dirty="0" smtClean="0">
                <a:solidFill>
                  <a:srgbClr val="5E5E5E"/>
                </a:solidFill>
                <a:cs typeface="Blender" pitchFamily="18" charset="-79"/>
              </a:rPr>
              <a:t>(2019)</a:t>
            </a:r>
            <a:endParaRPr lang="he-IL" sz="2400" dirty="0">
              <a:solidFill>
                <a:srgbClr val="5E5E5E"/>
              </a:solidFill>
              <a:cs typeface="Blender" pitchFamily="18" charset="-79"/>
            </a:endParaRPr>
          </a:p>
        </p:txBody>
      </p:sp>
      <p:sp>
        <p:nvSpPr>
          <p:cNvPr id="12" name="מציין מיקום תוכן 3"/>
          <p:cNvSpPr>
            <a:spLocks noGrp="1"/>
          </p:cNvSpPr>
          <p:nvPr>
            <p:ph sz="quarter" idx="14"/>
          </p:nvPr>
        </p:nvSpPr>
        <p:spPr>
          <a:xfrm>
            <a:off x="8631926" y="2565722"/>
            <a:ext cx="3584754" cy="3095526"/>
          </a:xfrm>
        </p:spPr>
        <p:txBody>
          <a:bodyPr/>
          <a:lstStyle/>
          <a:p>
            <a:pPr algn="just"/>
            <a:endParaRPr lang="he-IL" altLang="he-IL" sz="2000" dirty="0" smtClean="0">
              <a:solidFill>
                <a:schemeClr val="bg1"/>
              </a:solidFill>
              <a:cs typeface="Blender" pitchFamily="18" charset="-79"/>
            </a:endParaRPr>
          </a:p>
          <a:p>
            <a:pPr algn="just"/>
            <a:r>
              <a:rPr lang="he-IL" altLang="he-IL" sz="2000" dirty="0" smtClean="0">
                <a:solidFill>
                  <a:schemeClr val="bg1"/>
                </a:solidFill>
                <a:cs typeface="Blender" pitchFamily="18" charset="-79"/>
              </a:rPr>
              <a:t>כ-27% מהמועסקים </a:t>
            </a:r>
            <a:r>
              <a:rPr lang="he-IL" altLang="he-IL" sz="2000" dirty="0">
                <a:solidFill>
                  <a:schemeClr val="bg1"/>
                </a:solidFill>
                <a:cs typeface="Blender" pitchFamily="18" charset="-79"/>
              </a:rPr>
              <a:t>בשירותים הפיננסיים ובביטוח נמצאים בתל-אביב-יפו.</a:t>
            </a:r>
          </a:p>
          <a:p>
            <a:r>
              <a:rPr lang="he-IL" altLang="he-IL" sz="2000" dirty="0" smtClean="0">
                <a:solidFill>
                  <a:schemeClr val="bg1"/>
                </a:solidFill>
                <a:cs typeface="Blender" pitchFamily="18" charset="-79"/>
              </a:rPr>
              <a:t>יותר משליש </a:t>
            </a:r>
            <a:r>
              <a:rPr lang="he-IL" altLang="he-IL" sz="2000" dirty="0">
                <a:solidFill>
                  <a:schemeClr val="bg1"/>
                </a:solidFill>
                <a:cs typeface="Blender" pitchFamily="18" charset="-79"/>
              </a:rPr>
              <a:t>ממשרות הבנקים* בכלל ישראל נמצאות בעיר</a:t>
            </a:r>
            <a:r>
              <a:rPr lang="he-IL" altLang="he-IL" sz="2000" dirty="0" smtClean="0">
                <a:solidFill>
                  <a:schemeClr val="bg1"/>
                </a:solidFill>
                <a:cs typeface="Blender" pitchFamily="18" charset="-79"/>
              </a:rPr>
              <a:t>. </a:t>
            </a:r>
            <a:endParaRPr lang="he-IL" sz="2000" dirty="0">
              <a:solidFill>
                <a:schemeClr val="bg1"/>
              </a:solidFill>
              <a:cs typeface="Blender" pitchFamily="18" charset="-79"/>
            </a:endParaRPr>
          </a:p>
        </p:txBody>
      </p:sp>
      <p:graphicFrame>
        <p:nvGraphicFramePr>
          <p:cNvPr id="13" name="טבלה 12" title="שירותים פיננסיים ובנקים"/>
          <p:cNvGraphicFramePr>
            <a:graphicFrameLocks noGrp="1"/>
          </p:cNvGraphicFramePr>
          <p:nvPr>
            <p:extLst>
              <p:ext uri="{D42A27DB-BD31-4B8C-83A1-F6EECF244321}">
                <p14:modId xmlns:p14="http://schemas.microsoft.com/office/powerpoint/2010/main" val="758921101"/>
              </p:ext>
            </p:extLst>
          </p:nvPr>
        </p:nvGraphicFramePr>
        <p:xfrm>
          <a:off x="917606" y="1916832"/>
          <a:ext cx="7052702" cy="3240000"/>
        </p:xfrm>
        <a:graphic>
          <a:graphicData uri="http://schemas.openxmlformats.org/drawingml/2006/table">
            <a:tbl>
              <a:tblPr rtl="1" firstRow="1" bandRow="1">
                <a:tableStyleId>{073A0DAA-6AF3-43AB-8588-CEC1D06C72B9}</a:tableStyleId>
              </a:tblPr>
              <a:tblGrid>
                <a:gridCol w="3636000">
                  <a:extLst>
                    <a:ext uri="{9D8B030D-6E8A-4147-A177-3AD203B41FA5}">
                      <a16:colId xmlns:a16="http://schemas.microsoft.com/office/drawing/2014/main" val="20000"/>
                    </a:ext>
                  </a:extLst>
                </a:gridCol>
                <a:gridCol w="1822895">
                  <a:extLst>
                    <a:ext uri="{9D8B030D-6E8A-4147-A177-3AD203B41FA5}">
                      <a16:colId xmlns:a16="http://schemas.microsoft.com/office/drawing/2014/main" val="20001"/>
                    </a:ext>
                  </a:extLst>
                </a:gridCol>
                <a:gridCol w="1593807">
                  <a:extLst>
                    <a:ext uri="{9D8B030D-6E8A-4147-A177-3AD203B41FA5}">
                      <a16:colId xmlns:a16="http://schemas.microsoft.com/office/drawing/2014/main" val="20002"/>
                    </a:ext>
                  </a:extLst>
                </a:gridCol>
              </a:tblGrid>
              <a:tr h="612000">
                <a:tc>
                  <a:txBody>
                    <a:bodyPr/>
                    <a:lstStyle/>
                    <a:p>
                      <a:pPr rtl="1"/>
                      <a:endParaRPr lang="he-IL" sz="1800" dirty="0"/>
                    </a:p>
                  </a:txBody>
                  <a:tcPr anchor="ctr">
                    <a:lnB w="38100" cap="flat" cmpd="sng" algn="ctr">
                      <a:solidFill>
                        <a:schemeClr val="bg1"/>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800" b="1" baseline="0" dirty="0">
                          <a:solidFill>
                            <a:schemeClr val="bg1"/>
                          </a:solidFill>
                          <a:latin typeface="Arial" pitchFamily="34" charset="0"/>
                          <a:cs typeface="Arial" pitchFamily="34" charset="0"/>
                        </a:rPr>
                        <a:t>מספרים מוחלטים</a:t>
                      </a:r>
                      <a:endParaRPr lang="en-US" altLang="he-IL" sz="1800" b="1" dirty="0">
                        <a:solidFill>
                          <a:schemeClr val="bg1"/>
                        </a:solidFill>
                        <a:latin typeface="Arial" pitchFamily="34" charset="0"/>
                        <a:cs typeface="Arial" pitchFamily="34" charset="0"/>
                      </a:endParaRPr>
                    </a:p>
                  </a:txBody>
                  <a:tcPr anchor="ctr">
                    <a:lnB w="38100" cap="flat" cmpd="sng" algn="ctr">
                      <a:solidFill>
                        <a:schemeClr val="bg1"/>
                      </a:solidFill>
                      <a:prstDash val="solid"/>
                      <a:round/>
                      <a:headEnd type="none" w="med" len="med"/>
                      <a:tailEnd type="none" w="med" len="med"/>
                    </a:lnB>
                    <a:solidFill>
                      <a:srgbClr val="00823B"/>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800" b="1" dirty="0">
                          <a:solidFill>
                            <a:schemeClr val="bg1"/>
                          </a:solidFill>
                          <a:latin typeface="Arial" pitchFamily="34" charset="0"/>
                          <a:cs typeface="Arial" pitchFamily="34" charset="0"/>
                        </a:rPr>
                        <a:t>% מישראל</a:t>
                      </a:r>
                      <a:endParaRPr lang="en-US" altLang="he-IL" sz="1800" b="1" dirty="0">
                        <a:solidFill>
                          <a:schemeClr val="bg1"/>
                        </a:solidFill>
                        <a:latin typeface="Arial" pitchFamily="34" charset="0"/>
                        <a:cs typeface="Arial" pitchFamily="34" charset="0"/>
                      </a:endParaRPr>
                    </a:p>
                  </a:txBody>
                  <a:tcPr anchor="ctr">
                    <a:lnB w="38100" cap="flat" cmpd="sng" algn="ctr">
                      <a:solidFill>
                        <a:schemeClr val="bg1"/>
                      </a:solidFill>
                      <a:prstDash val="solid"/>
                      <a:round/>
                      <a:headEnd type="none" w="med" len="med"/>
                      <a:tailEnd type="none" w="med" len="med"/>
                    </a:lnB>
                    <a:solidFill>
                      <a:srgbClr val="00823B"/>
                    </a:solidFill>
                  </a:tcPr>
                </a:tc>
                <a:extLst>
                  <a:ext uri="{0D108BD9-81ED-4DB2-BD59-A6C34878D82A}">
                    <a16:rowId xmlns:a16="http://schemas.microsoft.com/office/drawing/2014/main" val="10000"/>
                  </a:ext>
                </a:extLst>
              </a:tr>
              <a:tr h="720000">
                <a:tc>
                  <a:txBody>
                    <a:bodyPr/>
                    <a:lstStyle/>
                    <a:p>
                      <a:pPr rtl="1"/>
                      <a:r>
                        <a:rPr lang="he-IL" altLang="he-IL" sz="1600" b="1" dirty="0">
                          <a:latin typeface="Arial" pitchFamily="34" charset="0"/>
                          <a:cs typeface="Arial" pitchFamily="34" charset="0"/>
                        </a:rPr>
                        <a:t>מועסקים בענף שירותים פיננסיים ושירותי ביטוח (סיווג 2011)</a:t>
                      </a:r>
                      <a:endParaRPr lang="he-IL" sz="1600" b="1" dirty="0"/>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600" b="0" dirty="0" smtClean="0">
                          <a:solidFill>
                            <a:schemeClr val="tx1"/>
                          </a:solidFill>
                          <a:latin typeface="Arial" pitchFamily="34" charset="0"/>
                          <a:cs typeface="Arial" pitchFamily="34" charset="0"/>
                        </a:rPr>
                        <a:t>34,374</a:t>
                      </a:r>
                      <a:endParaRPr lang="en-US" altLang="he-IL" sz="1600" b="0" dirty="0">
                        <a:solidFill>
                          <a:schemeClr val="tx1"/>
                        </a:solidFill>
                        <a:latin typeface="Arial" pitchFamily="34" charset="0"/>
                        <a:cs typeface="Arial" pitchFamily="34" charset="0"/>
                      </a:endParaRPr>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600" b="0" dirty="0" smtClean="0">
                          <a:solidFill>
                            <a:schemeClr val="tx1"/>
                          </a:solidFill>
                          <a:latin typeface="Arial" pitchFamily="34" charset="0"/>
                          <a:cs typeface="Arial" pitchFamily="34" charset="0"/>
                        </a:rPr>
                        <a:t>27%</a:t>
                      </a:r>
                      <a:endParaRPr lang="en-US" altLang="he-IL" sz="1600" b="0" dirty="0">
                        <a:solidFill>
                          <a:schemeClr val="tx1"/>
                        </a:solidFill>
                        <a:latin typeface="Arial" pitchFamily="34" charset="0"/>
                        <a:cs typeface="Arial" pitchFamily="34" charset="0"/>
                      </a:endParaRPr>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468000">
                <a:tc gridSpan="3">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800" b="1" dirty="0">
                          <a:solidFill>
                            <a:schemeClr val="bg1"/>
                          </a:solidFill>
                        </a:rPr>
                        <a:t>נתוני בנקים</a:t>
                      </a:r>
                      <a:r>
                        <a:rPr lang="he-IL" sz="1800" b="1" dirty="0" smtClean="0">
                          <a:solidFill>
                            <a:schemeClr val="bg1"/>
                          </a:solidFill>
                        </a:rPr>
                        <a:t>* (2019)</a:t>
                      </a:r>
                      <a:endParaRPr lang="he-IL" sz="1800" b="1" dirty="0">
                        <a:solidFill>
                          <a:schemeClr val="bg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tc h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sz="1800" b="1" dirty="0">
                        <a:solidFill>
                          <a:schemeClr val="bg1"/>
                        </a:solidFill>
                      </a:endParaRP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50000"/>
                      </a:schemeClr>
                    </a:solidFill>
                  </a:tcPr>
                </a:tc>
                <a:tc h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altLang="he-IL" sz="1800" b="1"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10002"/>
                  </a:ext>
                </a:extLst>
              </a:tr>
              <a:tr h="720000">
                <a:tc>
                  <a:txBody>
                    <a:bodyPr/>
                    <a:lstStyle/>
                    <a:p>
                      <a:pPr rtl="1"/>
                      <a:r>
                        <a:rPr lang="he-IL" altLang="he-IL" sz="1600" b="1" dirty="0">
                          <a:latin typeface="Arial" pitchFamily="34" charset="0"/>
                          <a:cs typeface="Arial" pitchFamily="34" charset="0"/>
                        </a:rPr>
                        <a:t>מספר משרדי </a:t>
                      </a:r>
                      <a:r>
                        <a:rPr lang="he-IL" altLang="he-IL" sz="1600" b="1" dirty="0" smtClean="0">
                          <a:latin typeface="Arial" pitchFamily="34" charset="0"/>
                          <a:cs typeface="Arial" pitchFamily="34" charset="0"/>
                        </a:rPr>
                        <a:t>הבנקים</a:t>
                      </a:r>
                      <a:endParaRPr lang="he-IL" sz="1600" b="1"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600" b="0" dirty="0" smtClean="0">
                          <a:solidFill>
                            <a:schemeClr val="tx1"/>
                          </a:solidFill>
                          <a:latin typeface="Arial" pitchFamily="34" charset="0"/>
                          <a:cs typeface="Arial" pitchFamily="34" charset="0"/>
                        </a:rPr>
                        <a:t>117</a:t>
                      </a:r>
                      <a:endParaRPr lang="en-US" altLang="he-IL" sz="1600" b="0" dirty="0">
                        <a:solidFill>
                          <a:schemeClr val="tx1"/>
                        </a:solidFill>
                        <a:latin typeface="Arial" pitchFamily="34" charset="0"/>
                        <a:cs typeface="Arial"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600" b="0" dirty="0" smtClean="0">
                          <a:solidFill>
                            <a:schemeClr val="tx1"/>
                          </a:solidFill>
                          <a:latin typeface="Arial" pitchFamily="34" charset="0"/>
                          <a:cs typeface="Arial" pitchFamily="34" charset="0"/>
                        </a:rPr>
                        <a:t>12%</a:t>
                      </a:r>
                      <a:endParaRPr lang="en-US" altLang="he-IL" sz="1600" b="0" dirty="0">
                        <a:solidFill>
                          <a:schemeClr val="tx1"/>
                        </a:solidFill>
                        <a:latin typeface="Arial" pitchFamily="34" charset="0"/>
                        <a:cs typeface="Arial" pitchFamily="34" charset="0"/>
                      </a:endParaRPr>
                    </a:p>
                  </a:txBody>
                  <a:tcPr anchor="ctr">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3"/>
                  </a:ext>
                </a:extLst>
              </a:tr>
              <a:tr h="720000">
                <a:tc>
                  <a:txBody>
                    <a:bodyPr/>
                    <a:lstStyle/>
                    <a:p>
                      <a:pPr rtl="1"/>
                      <a:r>
                        <a:rPr lang="he-IL" altLang="he-IL" sz="1600" b="1" dirty="0">
                          <a:latin typeface="Arial" pitchFamily="34" charset="0"/>
                          <a:cs typeface="Arial" pitchFamily="34" charset="0"/>
                        </a:rPr>
                        <a:t>מספר המשרות במשרדי הבנקים</a:t>
                      </a:r>
                      <a:endParaRPr lang="he-IL" sz="1600" b="1" dirty="0"/>
                    </a:p>
                  </a:txBody>
                  <a:tcPr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600" b="0" kern="1200" dirty="0" smtClean="0">
                          <a:solidFill>
                            <a:schemeClr val="tx1"/>
                          </a:solidFill>
                          <a:latin typeface="Arial" pitchFamily="34" charset="0"/>
                          <a:ea typeface="+mn-ea"/>
                          <a:cs typeface="Arial" pitchFamily="34" charset="0"/>
                        </a:rPr>
                        <a:t>9,673</a:t>
                      </a:r>
                      <a:endParaRPr lang="en-US" altLang="he-IL" sz="1600" b="0" kern="1200" dirty="0">
                        <a:solidFill>
                          <a:schemeClr val="tx1"/>
                        </a:solidFill>
                        <a:latin typeface="Arial" pitchFamily="34" charset="0"/>
                        <a:ea typeface="+mn-ea"/>
                        <a:cs typeface="Arial" pitchFamily="34" charset="0"/>
                      </a:endParaRPr>
                    </a:p>
                  </a:txBody>
                  <a:tcPr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600" b="0" kern="1200" dirty="0" smtClean="0">
                          <a:solidFill>
                            <a:schemeClr val="tx1"/>
                          </a:solidFill>
                          <a:latin typeface="Arial" pitchFamily="34" charset="0"/>
                          <a:ea typeface="+mn-ea"/>
                          <a:cs typeface="Arial" pitchFamily="34" charset="0"/>
                        </a:rPr>
                        <a:t>35%</a:t>
                      </a:r>
                      <a:endParaRPr lang="en-US" altLang="he-IL" sz="1600" b="0" kern="1200" dirty="0">
                        <a:solidFill>
                          <a:schemeClr val="tx1"/>
                        </a:solidFill>
                        <a:latin typeface="Arial" pitchFamily="34" charset="0"/>
                        <a:ea typeface="+mn-ea"/>
                        <a:cs typeface="Arial" pitchFamily="34" charset="0"/>
                      </a:endParaRP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16" name="מלבן 15"/>
          <p:cNvSpPr/>
          <p:nvPr/>
        </p:nvSpPr>
        <p:spPr>
          <a:xfrm>
            <a:off x="407368" y="5199017"/>
            <a:ext cx="7556605" cy="246221"/>
          </a:xfrm>
          <a:prstGeom prst="rect">
            <a:avLst/>
          </a:prstGeom>
        </p:spPr>
        <p:txBody>
          <a:bodyPr wrap="square">
            <a:spAutoFit/>
          </a:bodyPr>
          <a:lstStyle/>
          <a:p>
            <a:pPr marL="95250" indent="-95250">
              <a:lnSpc>
                <a:spcPts val="1200"/>
              </a:lnSpc>
              <a:spcBef>
                <a:spcPct val="50000"/>
              </a:spcBef>
              <a:buNone/>
              <a:defRPr/>
            </a:pPr>
            <a:r>
              <a:rPr lang="he-IL" altLang="he-IL" sz="1200" dirty="0">
                <a:solidFill>
                  <a:srgbClr val="5E5E5E"/>
                </a:solidFill>
                <a:latin typeface="Arial" pitchFamily="34" charset="0"/>
                <a:cs typeface="Arial" pitchFamily="34" charset="0"/>
              </a:rPr>
              <a:t>* מתייחס רק למשרדי בנקים בהם מתקיימת קבלת </a:t>
            </a:r>
            <a:r>
              <a:rPr lang="he-IL" altLang="he-IL" sz="1200" dirty="0" smtClean="0">
                <a:solidFill>
                  <a:srgbClr val="5E5E5E"/>
                </a:solidFill>
                <a:latin typeface="Arial" pitchFamily="34" charset="0"/>
                <a:cs typeface="Arial" pitchFamily="34" charset="0"/>
              </a:rPr>
              <a:t>קהל</a:t>
            </a:r>
            <a:endParaRPr lang="en-US" altLang="he-IL" sz="1200" dirty="0">
              <a:solidFill>
                <a:srgbClr val="5E5E5E"/>
              </a:solidFill>
              <a:latin typeface="Arial" pitchFamily="34" charset="0"/>
              <a:cs typeface="Arial" pitchFamily="34" charset="0"/>
            </a:endParaRPr>
          </a:p>
        </p:txBody>
      </p:sp>
      <p:sp>
        <p:nvSpPr>
          <p:cNvPr id="10" name="מציין מיקום תוכן 5"/>
          <p:cNvSpPr txBox="1">
            <a:spLocks/>
          </p:cNvSpPr>
          <p:nvPr/>
        </p:nvSpPr>
        <p:spPr>
          <a:xfrm>
            <a:off x="8621453" y="6381328"/>
            <a:ext cx="3539203" cy="432048"/>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נתוני מועסקים - הלשכה המרכזית לסטטיסטיקה, סקר כוח אדם, </a:t>
            </a:r>
            <a:r>
              <a:rPr lang="he-IL" altLang="he-IL" sz="900" dirty="0" smtClean="0">
                <a:solidFill>
                  <a:schemeClr val="bg1">
                    <a:lumMod val="85000"/>
                  </a:schemeClr>
                </a:solidFill>
                <a:latin typeface="Arial" pitchFamily="34" charset="0"/>
                <a:cs typeface="Arial" pitchFamily="34" charset="0"/>
              </a:rPr>
              <a:t>2019; </a:t>
            </a:r>
            <a:r>
              <a:rPr lang="he-IL" altLang="he-IL" sz="900" dirty="0">
                <a:solidFill>
                  <a:schemeClr val="bg1">
                    <a:lumMod val="85000"/>
                  </a:schemeClr>
                </a:solidFill>
                <a:latin typeface="Arial" pitchFamily="34" charset="0"/>
                <a:cs typeface="Arial" pitchFamily="34" charset="0"/>
              </a:rPr>
              <a:t>נתוני בנקים - בנק ישראל, </a:t>
            </a:r>
            <a:r>
              <a:rPr lang="he-IL" altLang="he-IL" sz="900" dirty="0" smtClean="0">
                <a:solidFill>
                  <a:schemeClr val="bg1">
                    <a:lumMod val="85000"/>
                  </a:schemeClr>
                </a:solidFill>
                <a:latin typeface="Arial" pitchFamily="34" charset="0"/>
                <a:cs typeface="Arial" pitchFamily="34" charset="0"/>
              </a:rPr>
              <a:t>2019</a:t>
            </a:r>
            <a:endParaRPr lang="he-IL" altLang="he-IL" sz="900" dirty="0">
              <a:solidFill>
                <a:schemeClr val="bg1">
                  <a:lumMod val="85000"/>
                </a:schemeClr>
              </a:solidFill>
              <a:latin typeface="Arial" pitchFamily="34" charset="0"/>
              <a:cs typeface="Arial" pitchFamily="34" charset="0"/>
            </a:endParaRPr>
          </a:p>
        </p:txBody>
      </p:sp>
      <p:sp>
        <p:nvSpPr>
          <p:cNvPr id="20" name="TextBox 19">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9"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B35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34</a:t>
            </a:r>
          </a:p>
        </p:txBody>
      </p:sp>
    </p:spTree>
    <p:extLst>
      <p:ext uri="{BB962C8B-B14F-4D97-AF65-F5344CB8AC3E}">
        <p14:creationId xmlns:p14="http://schemas.microsoft.com/office/powerpoint/2010/main" val="20989695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תמונה 24" title="רקע">
            <a:extLst>
              <a:ext uri="{FF2B5EF4-FFF2-40B4-BE49-F238E27FC236}">
                <a16:creationId xmlns:a16="http://schemas.microsoft.com/office/drawing/2014/main" id="{22AEAC07-63B0-4797-8DD7-2B200C3525D1}"/>
              </a:ext>
            </a:extLst>
          </p:cNvPr>
          <p:cNvPicPr>
            <a:picLocks noChangeAspect="1"/>
          </p:cNvPicPr>
          <p:nvPr/>
        </p:nvPicPr>
        <p:blipFill>
          <a:blip r:embed="rId3"/>
          <a:stretch>
            <a:fillRect/>
          </a:stretch>
        </p:blipFill>
        <p:spPr>
          <a:xfrm>
            <a:off x="8697599" y="-14400"/>
            <a:ext cx="3596400" cy="6886800"/>
          </a:xfrm>
          <a:prstGeom prst="rect">
            <a:avLst/>
          </a:prstGeom>
        </p:spPr>
      </p:pic>
      <p:sp>
        <p:nvSpPr>
          <p:cNvPr id="23" name="מציין מיקום טקסט 4">
            <a:extLst>
              <a:ext uri="{FF2B5EF4-FFF2-40B4-BE49-F238E27FC236}">
                <a16:creationId xmlns:a16="http://schemas.microsoft.com/office/drawing/2014/main" id="{022852DF-54B9-40FE-8EB8-17FA25D639B5}"/>
              </a:ext>
            </a:extLst>
          </p:cNvPr>
          <p:cNvSpPr txBox="1">
            <a:spLocks/>
          </p:cNvSpPr>
          <p:nvPr/>
        </p:nvSpPr>
        <p:spPr>
          <a:xfrm>
            <a:off x="9216349" y="218604"/>
            <a:ext cx="2208243"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תל אביב-יפו כמרכז כלכלי</a:t>
            </a:r>
            <a:endParaRPr lang="x-none" sz="2400" b="1" dirty="0"/>
          </a:p>
        </p:txBody>
      </p:sp>
      <p:sp>
        <p:nvSpPr>
          <p:cNvPr id="2" name="כותרת 1"/>
          <p:cNvSpPr>
            <a:spLocks noGrp="1"/>
          </p:cNvSpPr>
          <p:nvPr>
            <p:ph type="ctrTitle"/>
          </p:nvPr>
        </p:nvSpPr>
        <p:spPr>
          <a:xfrm>
            <a:off x="-1692521" y="239917"/>
            <a:ext cx="10020769" cy="503739"/>
          </a:xfrm>
        </p:spPr>
        <p:txBody>
          <a:bodyPr/>
          <a:lstStyle/>
          <a:p>
            <a:r>
              <a:rPr lang="he-IL" sz="3200" dirty="0">
                <a:solidFill>
                  <a:srgbClr val="5E5E5E"/>
                </a:solidFill>
                <a:cs typeface="Blender" pitchFamily="18" charset="-79"/>
              </a:rPr>
              <a:t>עסקים פעילים</a:t>
            </a:r>
            <a:br>
              <a:rPr lang="he-IL" sz="3200" dirty="0">
                <a:solidFill>
                  <a:srgbClr val="5E5E5E"/>
                </a:solidFill>
                <a:cs typeface="Blender" pitchFamily="18" charset="-79"/>
              </a:rPr>
            </a:br>
            <a:r>
              <a:rPr lang="he-IL" sz="2400" dirty="0">
                <a:solidFill>
                  <a:srgbClr val="5E5E5E"/>
                </a:solidFill>
                <a:cs typeface="Blender" pitchFamily="18" charset="-79"/>
              </a:rPr>
              <a:t>(</a:t>
            </a:r>
            <a:r>
              <a:rPr lang="he-IL" sz="2400" dirty="0" smtClean="0">
                <a:solidFill>
                  <a:srgbClr val="5E5E5E"/>
                </a:solidFill>
                <a:cs typeface="Blender" pitchFamily="18" charset="-79"/>
              </a:rPr>
              <a:t>2019)</a:t>
            </a:r>
            <a:endParaRPr lang="he-IL" sz="2400" dirty="0">
              <a:solidFill>
                <a:srgbClr val="5E5E5E"/>
              </a:solidFill>
              <a:cs typeface="Blender" pitchFamily="18" charset="-79"/>
            </a:endParaRPr>
          </a:p>
        </p:txBody>
      </p:sp>
      <p:sp>
        <p:nvSpPr>
          <p:cNvPr id="11" name="מציין מיקום תוכן 3"/>
          <p:cNvSpPr>
            <a:spLocks noGrp="1"/>
          </p:cNvSpPr>
          <p:nvPr>
            <p:ph sz="quarter" idx="14"/>
          </p:nvPr>
        </p:nvSpPr>
        <p:spPr>
          <a:xfrm>
            <a:off x="8688288" y="2925762"/>
            <a:ext cx="3384376" cy="2015406"/>
          </a:xfrm>
        </p:spPr>
        <p:txBody>
          <a:bodyPr/>
          <a:lstStyle/>
          <a:p>
            <a:pPr algn="just"/>
            <a:r>
              <a:rPr lang="he-IL" sz="2000" dirty="0" smtClean="0">
                <a:solidFill>
                  <a:schemeClr val="bg1"/>
                </a:solidFill>
                <a:cs typeface="Blender" pitchFamily="18" charset="-79"/>
              </a:rPr>
              <a:t>בשנת 2019 פעלו בתל-אביב-יפו כ-75.0 </a:t>
            </a:r>
            <a:r>
              <a:rPr lang="he-IL" sz="2000" dirty="0">
                <a:solidFill>
                  <a:schemeClr val="bg1"/>
                </a:solidFill>
                <a:cs typeface="Blender" pitchFamily="18" charset="-79"/>
              </a:rPr>
              <a:t>אלף עסקים, שהם </a:t>
            </a:r>
            <a:r>
              <a:rPr lang="he-IL" sz="2000" dirty="0" smtClean="0">
                <a:solidFill>
                  <a:schemeClr val="bg1"/>
                </a:solidFill>
                <a:cs typeface="Blender" pitchFamily="18" charset="-79"/>
              </a:rPr>
              <a:t>כ-12% </a:t>
            </a:r>
            <a:r>
              <a:rPr lang="he-IL" sz="2000" dirty="0">
                <a:solidFill>
                  <a:schemeClr val="bg1"/>
                </a:solidFill>
                <a:cs typeface="Blender" pitchFamily="18" charset="-79"/>
              </a:rPr>
              <a:t>מסך העסקים הפעילים בישראל.</a:t>
            </a:r>
          </a:p>
        </p:txBody>
      </p:sp>
      <p:graphicFrame>
        <p:nvGraphicFramePr>
          <p:cNvPr id="13" name="מציין מיקום של טבלה 7" title="עסקים פעילים במגזר העסקי בשלוש הערים הגדולות ובישראל"/>
          <p:cNvGraphicFramePr>
            <a:graphicFrameLocks/>
          </p:cNvGraphicFramePr>
          <p:nvPr>
            <p:extLst>
              <p:ext uri="{D42A27DB-BD31-4B8C-83A1-F6EECF244321}">
                <p14:modId xmlns:p14="http://schemas.microsoft.com/office/powerpoint/2010/main" val="2387403129"/>
              </p:ext>
            </p:extLst>
          </p:nvPr>
        </p:nvGraphicFramePr>
        <p:xfrm>
          <a:off x="336997" y="1628800"/>
          <a:ext cx="7992819" cy="1354250"/>
        </p:xfrm>
        <a:graphic>
          <a:graphicData uri="http://schemas.openxmlformats.org/drawingml/2006/table">
            <a:tbl>
              <a:tblPr rtl="1" firstRow="1" bandRow="1">
                <a:tableStyleId>{073A0DAA-6AF3-43AB-8588-CEC1D06C72B9}</a:tableStyleId>
              </a:tblPr>
              <a:tblGrid>
                <a:gridCol w="2697783">
                  <a:extLst>
                    <a:ext uri="{9D8B030D-6E8A-4147-A177-3AD203B41FA5}">
                      <a16:colId xmlns:a16="http://schemas.microsoft.com/office/drawing/2014/main" val="20000"/>
                    </a:ext>
                  </a:extLst>
                </a:gridCol>
                <a:gridCol w="1323759">
                  <a:extLst>
                    <a:ext uri="{9D8B030D-6E8A-4147-A177-3AD203B41FA5}">
                      <a16:colId xmlns:a16="http://schemas.microsoft.com/office/drawing/2014/main" val="20001"/>
                    </a:ext>
                  </a:extLst>
                </a:gridCol>
                <a:gridCol w="1323759">
                  <a:extLst>
                    <a:ext uri="{9D8B030D-6E8A-4147-A177-3AD203B41FA5}">
                      <a16:colId xmlns:a16="http://schemas.microsoft.com/office/drawing/2014/main" val="20002"/>
                    </a:ext>
                  </a:extLst>
                </a:gridCol>
                <a:gridCol w="1323759">
                  <a:extLst>
                    <a:ext uri="{9D8B030D-6E8A-4147-A177-3AD203B41FA5}">
                      <a16:colId xmlns:a16="http://schemas.microsoft.com/office/drawing/2014/main" val="20003"/>
                    </a:ext>
                  </a:extLst>
                </a:gridCol>
                <a:gridCol w="1323759">
                  <a:extLst>
                    <a:ext uri="{9D8B030D-6E8A-4147-A177-3AD203B41FA5}">
                      <a16:colId xmlns:a16="http://schemas.microsoft.com/office/drawing/2014/main" val="20004"/>
                    </a:ext>
                  </a:extLst>
                </a:gridCol>
              </a:tblGrid>
              <a:tr h="336712">
                <a:tc gridSpan="5">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600" b="1" kern="1200" dirty="0">
                          <a:solidFill>
                            <a:schemeClr val="bg1"/>
                          </a:solidFill>
                          <a:latin typeface="+mn-lt"/>
                          <a:ea typeface="+mn-ea"/>
                          <a:cs typeface="+mn-cs"/>
                        </a:rPr>
                        <a:t>עסקים פעילים* במגזר העסקי</a:t>
                      </a:r>
                    </a:p>
                  </a:txBody>
                  <a:tcPr anchor="ctr">
                    <a:solidFill>
                      <a:schemeClr val="tx1">
                        <a:lumMod val="65000"/>
                        <a:lumOff val="35000"/>
                      </a:schemeClr>
                    </a:solidFill>
                  </a:tcPr>
                </a:tc>
                <a:tc hMerge="1">
                  <a:txBody>
                    <a:bodyPr/>
                    <a:lstStyle/>
                    <a:p>
                      <a:pPr algn="ctr" rtl="1"/>
                      <a:endParaRPr lang="he-IL" dirty="0"/>
                    </a:p>
                  </a:txBody>
                  <a:tcPr anchor="ctr">
                    <a:solidFill>
                      <a:schemeClr val="accent1"/>
                    </a:solidFill>
                  </a:tcPr>
                </a:tc>
                <a:tc hMerge="1">
                  <a:txBody>
                    <a:bodyPr/>
                    <a:lstStyle/>
                    <a:p>
                      <a:pPr algn="ctr" rtl="1"/>
                      <a:endParaRPr lang="he-IL" dirty="0"/>
                    </a:p>
                  </a:txBody>
                  <a:tcPr anchor="ctr">
                    <a:solidFill>
                      <a:schemeClr val="accent4"/>
                    </a:solidFill>
                  </a:tcPr>
                </a:tc>
                <a:tc hMerge="1">
                  <a:txBody>
                    <a:bodyPr/>
                    <a:lstStyle/>
                    <a:p>
                      <a:pPr algn="ctr" rtl="1"/>
                      <a:endParaRPr lang="he-IL" dirty="0"/>
                    </a:p>
                  </a:txBody>
                  <a:tcPr anchor="ctr">
                    <a:solidFill>
                      <a:schemeClr val="accent3"/>
                    </a:solidFill>
                  </a:tcPr>
                </a:tc>
                <a:tc hMerge="1">
                  <a:txBody>
                    <a:bodyPr/>
                    <a:lstStyle/>
                    <a:p>
                      <a:pPr algn="ctr" rtl="1"/>
                      <a:endParaRPr lang="he-IL" dirty="0"/>
                    </a:p>
                  </a:txBody>
                  <a:tcPr anchor="ctr">
                    <a:solidFill>
                      <a:schemeClr val="accent2"/>
                    </a:solidFill>
                  </a:tcPr>
                </a:tc>
                <a:extLst>
                  <a:ext uri="{0D108BD9-81ED-4DB2-BD59-A6C34878D82A}">
                    <a16:rowId xmlns:a16="http://schemas.microsoft.com/office/drawing/2014/main" val="10000"/>
                  </a:ext>
                </a:extLst>
              </a:tr>
              <a:tr h="316972">
                <a:tc>
                  <a:txBody>
                    <a:bodyPr/>
                    <a:lstStyle/>
                    <a:p>
                      <a:pPr algn="ctr" rtl="1"/>
                      <a:endParaRPr lang="he-IL" sz="1600" b="1" dirty="0"/>
                    </a:p>
                  </a:txBody>
                  <a:tcPr anchor="ctr">
                    <a:noFill/>
                  </a:tcPr>
                </a:tc>
                <a:tc>
                  <a:txBody>
                    <a:bodyPr/>
                    <a:lstStyle/>
                    <a:p>
                      <a:pPr algn="ctr" rtl="1"/>
                      <a:r>
                        <a:rPr lang="he-IL" sz="1600" b="1" dirty="0">
                          <a:solidFill>
                            <a:schemeClr val="bg1"/>
                          </a:solidFill>
                        </a:rPr>
                        <a:t>תל-אביב-יפו</a:t>
                      </a:r>
                    </a:p>
                  </a:txBody>
                  <a:tcPr anchor="ctr">
                    <a:solidFill>
                      <a:srgbClr val="B35A08"/>
                    </a:solidFill>
                  </a:tcPr>
                </a:tc>
                <a:tc>
                  <a:txBody>
                    <a:bodyPr/>
                    <a:lstStyle/>
                    <a:p>
                      <a:pPr algn="ctr" rtl="1"/>
                      <a:r>
                        <a:rPr lang="he-IL" sz="1600" b="1" dirty="0">
                          <a:solidFill>
                            <a:schemeClr val="bg1"/>
                          </a:solidFill>
                        </a:rPr>
                        <a:t>ירושלים</a:t>
                      </a:r>
                    </a:p>
                  </a:txBody>
                  <a:tcPr anchor="ctr">
                    <a:solidFill>
                      <a:srgbClr val="00823B"/>
                    </a:solidFill>
                  </a:tcPr>
                </a:tc>
                <a:tc>
                  <a:txBody>
                    <a:bodyPr/>
                    <a:lstStyle/>
                    <a:p>
                      <a:pPr algn="ctr" rtl="1"/>
                      <a:r>
                        <a:rPr lang="he-IL" sz="1600" b="1" dirty="0">
                          <a:solidFill>
                            <a:schemeClr val="bg1"/>
                          </a:solidFill>
                        </a:rPr>
                        <a:t>חיפה</a:t>
                      </a:r>
                    </a:p>
                  </a:txBody>
                  <a:tcPr anchor="ctr">
                    <a:solidFill>
                      <a:srgbClr val="5B2E76"/>
                    </a:solidFill>
                  </a:tcPr>
                </a:tc>
                <a:tc>
                  <a:txBody>
                    <a:bodyPr/>
                    <a:lstStyle/>
                    <a:p>
                      <a:pPr algn="ctr" rtl="1"/>
                      <a:r>
                        <a:rPr lang="he-IL" sz="1600" b="1" dirty="0">
                          <a:solidFill>
                            <a:schemeClr val="bg1"/>
                          </a:solidFill>
                        </a:rPr>
                        <a:t>ישראל</a:t>
                      </a:r>
                    </a:p>
                  </a:txBody>
                  <a:tcPr anchor="ctr">
                    <a:solidFill>
                      <a:srgbClr val="5E5E5E"/>
                    </a:solidFill>
                  </a:tcPr>
                </a:tc>
                <a:extLst>
                  <a:ext uri="{0D108BD9-81ED-4DB2-BD59-A6C34878D82A}">
                    <a16:rowId xmlns:a16="http://schemas.microsoft.com/office/drawing/2014/main" val="10001"/>
                  </a:ext>
                </a:extLst>
              </a:tr>
              <a:tr h="264143">
                <a:tc>
                  <a:txBody>
                    <a:bodyPr/>
                    <a:lstStyle/>
                    <a:p>
                      <a:pPr algn="r" rtl="1"/>
                      <a:r>
                        <a:rPr lang="he-IL" sz="1400" b="1" dirty="0">
                          <a:solidFill>
                            <a:schemeClr val="tx1"/>
                          </a:solidFill>
                        </a:rPr>
                        <a:t>מספר עסקים</a:t>
                      </a:r>
                      <a:r>
                        <a:rPr lang="he-IL" sz="1400" b="1" baseline="0" dirty="0">
                          <a:solidFill>
                            <a:schemeClr val="tx1"/>
                          </a:solidFill>
                        </a:rPr>
                        <a:t> פעילים</a:t>
                      </a:r>
                      <a:endParaRPr lang="he-IL" sz="1400" b="1" dirty="0">
                        <a:solidFill>
                          <a:schemeClr val="tx1"/>
                        </a:solidFill>
                      </a:endParaRPr>
                    </a:p>
                  </a:txBody>
                  <a:tcPr anchor="ctr">
                    <a:solidFill>
                      <a:schemeClr val="bg1">
                        <a:lumMod val="95000"/>
                      </a:schemeClr>
                    </a:solidFill>
                  </a:tcPr>
                </a:tc>
                <a:tc>
                  <a:txBody>
                    <a:bodyPr/>
                    <a:lstStyle/>
                    <a:p>
                      <a:pPr algn="ctr" rtl="1"/>
                      <a:r>
                        <a:rPr lang="he-IL" altLang="he-IL" sz="1400" kern="1200" dirty="0" smtClean="0">
                          <a:solidFill>
                            <a:schemeClr val="tx1"/>
                          </a:solidFill>
                          <a:latin typeface="+mn-lt"/>
                          <a:ea typeface="+mn-ea"/>
                          <a:cs typeface="+mn-cs"/>
                        </a:rPr>
                        <a:t>74,957</a:t>
                      </a:r>
                      <a:endParaRPr lang="he-IL" sz="14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altLang="he-IL" sz="1400" kern="1200" dirty="0" smtClean="0">
                          <a:solidFill>
                            <a:schemeClr val="tx1"/>
                          </a:solidFill>
                          <a:latin typeface="+mn-lt"/>
                          <a:ea typeface="+mn-ea"/>
                          <a:cs typeface="+mn-cs"/>
                        </a:rPr>
                        <a:t>43,083</a:t>
                      </a:r>
                      <a:endParaRPr lang="he-IL" sz="14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altLang="he-IL" sz="1400" kern="1200" dirty="0" smtClean="0">
                          <a:solidFill>
                            <a:schemeClr val="tx1"/>
                          </a:solidFill>
                          <a:latin typeface="+mn-lt"/>
                          <a:ea typeface="+mn-ea"/>
                          <a:cs typeface="+mn-cs"/>
                        </a:rPr>
                        <a:t>22,241</a:t>
                      </a:r>
                      <a:endParaRPr lang="he-IL" sz="14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altLang="he-IL" sz="1400" kern="1200" dirty="0" smtClean="0">
                          <a:solidFill>
                            <a:schemeClr val="tx1"/>
                          </a:solidFill>
                          <a:latin typeface="+mn-lt"/>
                          <a:ea typeface="+mn-ea"/>
                          <a:cs typeface="+mn-cs"/>
                        </a:rPr>
                        <a:t>614,108</a:t>
                      </a:r>
                      <a:endParaRPr lang="he-IL" sz="1400" kern="1200" dirty="0">
                        <a:solidFill>
                          <a:schemeClr val="tx1"/>
                        </a:solidFill>
                        <a:latin typeface="+mn-lt"/>
                        <a:ea typeface="+mn-ea"/>
                        <a:cs typeface="+mn-cs"/>
                      </a:endParaRPr>
                    </a:p>
                  </a:txBody>
                  <a:tcPr anchor="ctr">
                    <a:solidFill>
                      <a:schemeClr val="bg1">
                        <a:lumMod val="95000"/>
                      </a:schemeClr>
                    </a:solidFill>
                  </a:tcPr>
                </a:tc>
                <a:extLst>
                  <a:ext uri="{0D108BD9-81ED-4DB2-BD59-A6C34878D82A}">
                    <a16:rowId xmlns:a16="http://schemas.microsoft.com/office/drawing/2014/main" val="10002"/>
                  </a:ext>
                </a:extLst>
              </a:tr>
              <a:tr h="377458">
                <a:tc>
                  <a:txBody>
                    <a:bodyPr/>
                    <a:lstStyle/>
                    <a:p>
                      <a:pPr algn="r">
                        <a:spcBef>
                          <a:spcPct val="50000"/>
                        </a:spcBef>
                        <a:buFontTx/>
                        <a:buNone/>
                      </a:pPr>
                      <a:r>
                        <a:rPr lang="he-IL" altLang="he-IL" sz="1400" b="1" kern="1200" dirty="0">
                          <a:solidFill>
                            <a:schemeClr val="tx1"/>
                          </a:solidFill>
                          <a:latin typeface="+mn-lt"/>
                          <a:ea typeface="+mn-ea"/>
                          <a:cs typeface="+mn-cs"/>
                        </a:rPr>
                        <a:t>% מהעסקים</a:t>
                      </a:r>
                      <a:r>
                        <a:rPr lang="he-IL" altLang="he-IL" sz="1400" b="1" kern="1200" baseline="0" dirty="0">
                          <a:solidFill>
                            <a:schemeClr val="tx1"/>
                          </a:solidFill>
                          <a:latin typeface="+mn-lt"/>
                          <a:ea typeface="+mn-ea"/>
                          <a:cs typeface="+mn-cs"/>
                        </a:rPr>
                        <a:t> הפעילים ב</a:t>
                      </a:r>
                      <a:r>
                        <a:rPr lang="he-IL" altLang="he-IL" sz="1400" b="1" kern="1200" dirty="0">
                          <a:solidFill>
                            <a:schemeClr val="tx1"/>
                          </a:solidFill>
                          <a:latin typeface="+mn-lt"/>
                          <a:ea typeface="+mn-ea"/>
                          <a:cs typeface="+mn-cs"/>
                        </a:rPr>
                        <a:t>ישראל</a:t>
                      </a:r>
                      <a:endParaRPr lang="en-US" altLang="he-IL" sz="1400" b="1"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altLang="he-IL" sz="1400" kern="1200" dirty="0" smtClean="0">
                          <a:solidFill>
                            <a:schemeClr val="tx1"/>
                          </a:solidFill>
                          <a:latin typeface="+mn-lt"/>
                          <a:ea typeface="+mn-ea"/>
                          <a:cs typeface="+mn-cs"/>
                        </a:rPr>
                        <a:t>12.2%</a:t>
                      </a:r>
                      <a:endParaRPr lang="he-IL" sz="14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altLang="he-IL" sz="1400" kern="1200" dirty="0" smtClean="0">
                          <a:solidFill>
                            <a:schemeClr val="tx1"/>
                          </a:solidFill>
                          <a:latin typeface="+mn-lt"/>
                          <a:ea typeface="+mn-ea"/>
                          <a:cs typeface="+mn-cs"/>
                        </a:rPr>
                        <a:t>7.0%</a:t>
                      </a:r>
                      <a:endParaRPr lang="he-IL" sz="14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altLang="he-IL" sz="1400" kern="1200" dirty="0" smtClean="0">
                          <a:solidFill>
                            <a:schemeClr val="tx1"/>
                          </a:solidFill>
                          <a:latin typeface="+mn-lt"/>
                          <a:ea typeface="+mn-ea"/>
                          <a:cs typeface="+mn-cs"/>
                        </a:rPr>
                        <a:t>3.6%</a:t>
                      </a:r>
                      <a:endParaRPr lang="he-IL" sz="14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endParaRPr lang="he-IL" sz="1400" kern="1200" dirty="0">
                        <a:solidFill>
                          <a:srgbClr val="FF0000"/>
                        </a:solidFill>
                        <a:latin typeface="+mn-lt"/>
                        <a:ea typeface="+mn-ea"/>
                        <a:cs typeface="+mn-cs"/>
                      </a:endParaRPr>
                    </a:p>
                  </a:txBody>
                  <a:tcPr anchor="ctr">
                    <a:solidFill>
                      <a:schemeClr val="bg1">
                        <a:lumMod val="95000"/>
                      </a:schemeClr>
                    </a:solidFill>
                  </a:tcPr>
                </a:tc>
                <a:extLst>
                  <a:ext uri="{0D108BD9-81ED-4DB2-BD59-A6C34878D82A}">
                    <a16:rowId xmlns:a16="http://schemas.microsoft.com/office/drawing/2014/main" val="10003"/>
                  </a:ext>
                </a:extLst>
              </a:tr>
            </a:tbl>
          </a:graphicData>
        </a:graphic>
      </p:graphicFrame>
      <p:sp>
        <p:nvSpPr>
          <p:cNvPr id="14" name="TextBox 13"/>
          <p:cNvSpPr txBox="1"/>
          <p:nvPr/>
        </p:nvSpPr>
        <p:spPr>
          <a:xfrm>
            <a:off x="-24680" y="2966769"/>
            <a:ext cx="8424936" cy="246221"/>
          </a:xfrm>
          <a:prstGeom prst="rect">
            <a:avLst/>
          </a:prstGeom>
          <a:noFill/>
        </p:spPr>
        <p:txBody>
          <a:bodyPr wrap="square" rtlCol="1">
            <a:spAutoFit/>
          </a:bodyPr>
          <a:lstStyle/>
          <a:p>
            <a:pPr eaLnBrk="0" hangingPunct="0">
              <a:spcBef>
                <a:spcPct val="50000"/>
              </a:spcBef>
              <a:defRPr/>
            </a:pPr>
            <a:r>
              <a:rPr lang="he-IL" sz="1000" dirty="0">
                <a:solidFill>
                  <a:srgbClr val="5E5E5E"/>
                </a:solidFill>
                <a:latin typeface="Arial" pitchFamily="34" charset="0"/>
                <a:cs typeface="Arial" pitchFamily="34" charset="0"/>
              </a:rPr>
              <a:t>*</a:t>
            </a:r>
            <a:r>
              <a:rPr lang="he-IL" sz="1000" dirty="0">
                <a:solidFill>
                  <a:srgbClr val="5E5E5E"/>
                </a:solidFill>
              </a:rPr>
              <a:t> </a:t>
            </a:r>
            <a:r>
              <a:rPr lang="he-IL" sz="1000" dirty="0">
                <a:solidFill>
                  <a:srgbClr val="5E5E5E"/>
                </a:solidFill>
                <a:latin typeface="Arial" pitchFamily="34" charset="0"/>
                <a:cs typeface="Arial" pitchFamily="34" charset="0"/>
              </a:rPr>
              <a:t>הנתונים מוצגים לפי הסיווג האחיד של ענפי הכלכלה, 2011.</a:t>
            </a:r>
          </a:p>
        </p:txBody>
      </p:sp>
      <p:graphicFrame>
        <p:nvGraphicFramePr>
          <p:cNvPr id="18" name="מציין מיקום של טבלה 7" title="עסקים פעילים בתל אביב יפו לפי ענף"/>
          <p:cNvGraphicFramePr>
            <a:graphicFrameLocks/>
          </p:cNvGraphicFramePr>
          <p:nvPr>
            <p:extLst>
              <p:ext uri="{D42A27DB-BD31-4B8C-83A1-F6EECF244321}">
                <p14:modId xmlns:p14="http://schemas.microsoft.com/office/powerpoint/2010/main" val="949776851"/>
              </p:ext>
            </p:extLst>
          </p:nvPr>
        </p:nvGraphicFramePr>
        <p:xfrm>
          <a:off x="336248" y="4142611"/>
          <a:ext cx="7992000" cy="1488440"/>
        </p:xfrm>
        <a:graphic>
          <a:graphicData uri="http://schemas.openxmlformats.org/drawingml/2006/table">
            <a:tbl>
              <a:tblPr rtl="1" firstRow="1" bandRow="1">
                <a:tableStyleId>{073A0DAA-6AF3-43AB-8588-CEC1D06C72B9}</a:tableStyleId>
              </a:tblPr>
              <a:tblGrid>
                <a:gridCol w="1296000">
                  <a:extLst>
                    <a:ext uri="{9D8B030D-6E8A-4147-A177-3AD203B41FA5}">
                      <a16:colId xmlns:a16="http://schemas.microsoft.com/office/drawing/2014/main" val="20000"/>
                    </a:ext>
                  </a:extLst>
                </a:gridCol>
                <a:gridCol w="1116000">
                  <a:extLst>
                    <a:ext uri="{9D8B030D-6E8A-4147-A177-3AD203B41FA5}">
                      <a16:colId xmlns:a16="http://schemas.microsoft.com/office/drawing/2014/main" val="20001"/>
                    </a:ext>
                  </a:extLst>
                </a:gridCol>
                <a:gridCol w="1116000">
                  <a:extLst>
                    <a:ext uri="{9D8B030D-6E8A-4147-A177-3AD203B41FA5}">
                      <a16:colId xmlns:a16="http://schemas.microsoft.com/office/drawing/2014/main" val="20002"/>
                    </a:ext>
                  </a:extLst>
                </a:gridCol>
                <a:gridCol w="1116000">
                  <a:extLst>
                    <a:ext uri="{9D8B030D-6E8A-4147-A177-3AD203B41FA5}">
                      <a16:colId xmlns:a16="http://schemas.microsoft.com/office/drawing/2014/main" val="20003"/>
                    </a:ext>
                  </a:extLst>
                </a:gridCol>
                <a:gridCol w="1116000">
                  <a:extLst>
                    <a:ext uri="{9D8B030D-6E8A-4147-A177-3AD203B41FA5}">
                      <a16:colId xmlns:a16="http://schemas.microsoft.com/office/drawing/2014/main" val="20004"/>
                    </a:ext>
                  </a:extLst>
                </a:gridCol>
                <a:gridCol w="1116000">
                  <a:extLst>
                    <a:ext uri="{9D8B030D-6E8A-4147-A177-3AD203B41FA5}">
                      <a16:colId xmlns:a16="http://schemas.microsoft.com/office/drawing/2014/main" val="20005"/>
                    </a:ext>
                  </a:extLst>
                </a:gridCol>
                <a:gridCol w="1116000">
                  <a:extLst>
                    <a:ext uri="{9D8B030D-6E8A-4147-A177-3AD203B41FA5}">
                      <a16:colId xmlns:a16="http://schemas.microsoft.com/office/drawing/2014/main" val="20006"/>
                    </a:ext>
                  </a:extLst>
                </a:gridCol>
              </a:tblGrid>
              <a:tr h="144016">
                <a:tc gridSpan="7">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600" b="1" kern="1200" dirty="0">
                          <a:solidFill>
                            <a:schemeClr val="bg1"/>
                          </a:solidFill>
                          <a:latin typeface="+mn-lt"/>
                          <a:ea typeface="+mn-ea"/>
                          <a:cs typeface="+mn-cs"/>
                        </a:rPr>
                        <a:t>עסקים</a:t>
                      </a:r>
                      <a:r>
                        <a:rPr lang="he-IL" sz="1600" b="1" kern="1200" baseline="0" dirty="0">
                          <a:solidFill>
                            <a:schemeClr val="bg1"/>
                          </a:solidFill>
                          <a:latin typeface="+mn-lt"/>
                          <a:ea typeface="+mn-ea"/>
                          <a:cs typeface="+mn-cs"/>
                        </a:rPr>
                        <a:t> פעילים בתל-אביב-יפו בענפים נבחרים</a:t>
                      </a:r>
                      <a:endParaRPr lang="he-IL" sz="1600" dirty="0">
                        <a:solidFill>
                          <a:schemeClr val="bg1"/>
                        </a:solidFill>
                      </a:endParaRPr>
                    </a:p>
                  </a:txBody>
                  <a:tcPr anchor="ctr">
                    <a:solidFill>
                      <a:schemeClr val="tx1">
                        <a:lumMod val="65000"/>
                        <a:lumOff val="35000"/>
                      </a:schemeClr>
                    </a:solidFill>
                  </a:tcPr>
                </a:tc>
                <a:tc h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sz="1600" b="1" kern="1200" dirty="0">
                        <a:solidFill>
                          <a:schemeClr val="bg1"/>
                        </a:solidFill>
                        <a:latin typeface="+mn-lt"/>
                        <a:ea typeface="+mn-ea"/>
                        <a:cs typeface="+mn-cs"/>
                      </a:endParaRPr>
                    </a:p>
                  </a:txBody>
                  <a:tcPr anchor="ctr">
                    <a:solidFill>
                      <a:schemeClr val="tx1">
                        <a:lumMod val="85000"/>
                        <a:lumOff val="15000"/>
                      </a:schemeClr>
                    </a:solidFill>
                  </a:tcPr>
                </a:tc>
                <a:tc h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sz="1200" dirty="0">
                        <a:solidFill>
                          <a:schemeClr val="tx1"/>
                        </a:solidFill>
                      </a:endParaRPr>
                    </a:p>
                  </a:txBody>
                  <a:tcPr anchor="ctr">
                    <a:solidFill>
                      <a:schemeClr val="bg1">
                        <a:lumMod val="85000"/>
                      </a:schemeClr>
                    </a:solidFill>
                  </a:tcPr>
                </a:tc>
                <a:tc hMerge="1">
                  <a:txBody>
                    <a:bodyPr/>
                    <a:lstStyle/>
                    <a:p>
                      <a:pPr algn="ctr" rtl="1"/>
                      <a:endParaRPr lang="he-IL" sz="1200" dirty="0">
                        <a:solidFill>
                          <a:schemeClr val="tx1"/>
                        </a:solidFill>
                      </a:endParaRPr>
                    </a:p>
                  </a:txBody>
                  <a:tcPr anchor="ctr">
                    <a:solidFill>
                      <a:schemeClr val="bg1">
                        <a:lumMod val="85000"/>
                      </a:schemeClr>
                    </a:solidFill>
                  </a:tcPr>
                </a:tc>
                <a:tc hMerge="1">
                  <a:txBody>
                    <a:bodyPr/>
                    <a:lstStyle/>
                    <a:p>
                      <a:pPr algn="ctr" rtl="1"/>
                      <a:endParaRPr lang="he-IL" sz="1200" dirty="0">
                        <a:solidFill>
                          <a:schemeClr val="tx1"/>
                        </a:solidFill>
                      </a:endParaRPr>
                    </a:p>
                  </a:txBody>
                  <a:tcPr anchor="ctr">
                    <a:solidFill>
                      <a:schemeClr val="bg1">
                        <a:lumMod val="85000"/>
                      </a:schemeClr>
                    </a:solidFill>
                  </a:tcPr>
                </a:tc>
                <a:tc hMerge="1">
                  <a:txBody>
                    <a:bodyPr/>
                    <a:lstStyle/>
                    <a:p>
                      <a:pPr algn="ctr" rtl="1"/>
                      <a:endParaRPr lang="he-IL" sz="1200" dirty="0">
                        <a:solidFill>
                          <a:schemeClr val="tx1"/>
                        </a:solidFill>
                      </a:endParaRPr>
                    </a:p>
                  </a:txBody>
                  <a:tcPr anchor="ctr">
                    <a:solidFill>
                      <a:schemeClr val="bg1">
                        <a:lumMod val="85000"/>
                      </a:schemeClr>
                    </a:solidFill>
                  </a:tcPr>
                </a:tc>
                <a:tc h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sz="1400" b="1" kern="1200" dirty="0">
                        <a:solidFill>
                          <a:schemeClr val="tx1"/>
                        </a:solidFill>
                        <a:latin typeface="+mn-lt"/>
                        <a:ea typeface="+mn-ea"/>
                        <a:cs typeface="+mn-cs"/>
                      </a:endParaRPr>
                    </a:p>
                  </a:txBody>
                  <a:tcPr anchor="ctr">
                    <a:solidFill>
                      <a:schemeClr val="bg1">
                        <a:lumMod val="85000"/>
                      </a:schemeClr>
                    </a:solidFill>
                  </a:tcPr>
                </a:tc>
                <a:extLst>
                  <a:ext uri="{0D108BD9-81ED-4DB2-BD59-A6C34878D82A}">
                    <a16:rowId xmlns:a16="http://schemas.microsoft.com/office/drawing/2014/main" val="10000"/>
                  </a:ext>
                </a:extLst>
              </a:tr>
              <a:tr h="624840">
                <a:tc>
                  <a:txBody>
                    <a:bodyPr/>
                    <a:lstStyle/>
                    <a:p>
                      <a:pPr algn="ctr" rtl="1"/>
                      <a:endParaRPr lang="he-IL" sz="1200" b="1" kern="1200" dirty="0">
                        <a:solidFill>
                          <a:schemeClr val="tx1"/>
                        </a:solidFill>
                        <a:latin typeface="+mn-lt"/>
                        <a:ea typeface="+mn-ea"/>
                        <a:cs typeface="+mn-cs"/>
                      </a:endParaRPr>
                    </a:p>
                  </a:txBody>
                  <a:tcPr anchor="ctr">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200" b="1" kern="1200" dirty="0">
                          <a:solidFill>
                            <a:schemeClr val="bg1"/>
                          </a:solidFill>
                          <a:latin typeface="+mn-lt"/>
                          <a:ea typeface="+mn-ea"/>
                          <a:cs typeface="+mn-cs"/>
                        </a:rPr>
                        <a:t>שירותים מקצועיים, מדעיים וטכניים</a:t>
                      </a:r>
                    </a:p>
                  </a:txBody>
                  <a:tcPr anchor="ctr">
                    <a:solidFill>
                      <a:srgbClr val="00823B"/>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200" b="1" dirty="0">
                          <a:solidFill>
                            <a:schemeClr val="bg1"/>
                          </a:solidFill>
                        </a:rPr>
                        <a:t>פעילויות בנדל"ן </a:t>
                      </a:r>
                    </a:p>
                  </a:txBody>
                  <a:tcPr anchor="ctr">
                    <a:solidFill>
                      <a:srgbClr val="00823B"/>
                    </a:solidFill>
                  </a:tcPr>
                </a:tc>
                <a:tc>
                  <a:txBody>
                    <a:bodyPr/>
                    <a:lstStyle/>
                    <a:p>
                      <a:pPr algn="ctr" rtl="1"/>
                      <a:r>
                        <a:rPr lang="he-IL" sz="1200" b="1" dirty="0">
                          <a:solidFill>
                            <a:schemeClr val="bg1"/>
                          </a:solidFill>
                        </a:rPr>
                        <a:t>מידע ותקשורת</a:t>
                      </a:r>
                    </a:p>
                  </a:txBody>
                  <a:tcPr anchor="ctr">
                    <a:solidFill>
                      <a:srgbClr val="00823B"/>
                    </a:solidFill>
                  </a:tcPr>
                </a:tc>
                <a:tc>
                  <a:txBody>
                    <a:bodyPr/>
                    <a:lstStyle/>
                    <a:p>
                      <a:pPr algn="ctr" rtl="1"/>
                      <a:r>
                        <a:rPr lang="he-IL" sz="1200" b="1" dirty="0">
                          <a:solidFill>
                            <a:schemeClr val="bg1"/>
                          </a:solidFill>
                        </a:rPr>
                        <a:t>שירותי אירוח ואוכל </a:t>
                      </a:r>
                    </a:p>
                  </a:txBody>
                  <a:tcPr anchor="ctr">
                    <a:solidFill>
                      <a:srgbClr val="00823B"/>
                    </a:solidFill>
                  </a:tcPr>
                </a:tc>
                <a:tc>
                  <a:txBody>
                    <a:bodyPr/>
                    <a:lstStyle/>
                    <a:p>
                      <a:pPr algn="ctr" rtl="1"/>
                      <a:r>
                        <a:rPr lang="he-IL" sz="1200" b="1" dirty="0">
                          <a:solidFill>
                            <a:schemeClr val="bg1"/>
                          </a:solidFill>
                        </a:rPr>
                        <a:t>שירותים פיננסיים ושירותי ביטוח</a:t>
                      </a:r>
                    </a:p>
                  </a:txBody>
                  <a:tcPr anchor="ctr">
                    <a:solidFill>
                      <a:srgbClr val="00823B"/>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200" b="1" kern="1200" dirty="0">
                          <a:solidFill>
                            <a:schemeClr val="bg1"/>
                          </a:solidFill>
                          <a:latin typeface="+mn-lt"/>
                          <a:ea typeface="+mn-ea"/>
                          <a:cs typeface="+mn-cs"/>
                        </a:rPr>
                        <a:t>ענפים המוגדרים </a:t>
                      </a:r>
                    </a:p>
                    <a:p>
                      <a:pPr marL="0" marR="0" indent="0" algn="ctr" defTabSz="914400" rtl="1" eaLnBrk="1" fontAlgn="auto" latinLnBrk="0" hangingPunct="1">
                        <a:lnSpc>
                          <a:spcPct val="100000"/>
                        </a:lnSpc>
                        <a:spcBef>
                          <a:spcPts val="0"/>
                        </a:spcBef>
                        <a:spcAft>
                          <a:spcPts val="0"/>
                        </a:spcAft>
                        <a:buClrTx/>
                        <a:buSzTx/>
                        <a:buFontTx/>
                        <a:buNone/>
                        <a:tabLst/>
                        <a:defRPr/>
                      </a:pPr>
                      <a:r>
                        <a:rPr lang="he-IL" sz="1200" b="1" kern="1200" dirty="0">
                          <a:solidFill>
                            <a:schemeClr val="bg1"/>
                          </a:solidFill>
                          <a:latin typeface="+mn-lt"/>
                          <a:ea typeface="+mn-ea"/>
                          <a:cs typeface="+mn-cs"/>
                        </a:rPr>
                        <a:t>כהיי-טק*</a:t>
                      </a:r>
                    </a:p>
                  </a:txBody>
                  <a:tcPr anchor="ctr">
                    <a:solidFill>
                      <a:srgbClr val="00823B"/>
                    </a:solidFill>
                  </a:tcPr>
                </a:tc>
                <a:extLst>
                  <a:ext uri="{0D108BD9-81ED-4DB2-BD59-A6C34878D82A}">
                    <a16:rowId xmlns:a16="http://schemas.microsoft.com/office/drawing/2014/main" val="10001"/>
                  </a:ext>
                </a:extLst>
              </a:tr>
              <a:tr h="227388">
                <a:tc>
                  <a:txBody>
                    <a:bodyPr/>
                    <a:lstStyle/>
                    <a:p>
                      <a:pPr algn="ctr" rtl="1">
                        <a:lnSpc>
                          <a:spcPts val="1300"/>
                        </a:lnSpc>
                      </a:pPr>
                      <a:r>
                        <a:rPr lang="he-IL" sz="1400" b="1" dirty="0">
                          <a:solidFill>
                            <a:schemeClr val="tx1"/>
                          </a:solidFill>
                        </a:rPr>
                        <a:t>תל-אביב-יפו</a:t>
                      </a:r>
                    </a:p>
                  </a:txBody>
                  <a:tcPr anchor="ctr">
                    <a:solidFill>
                      <a:schemeClr val="bg1">
                        <a:lumMod val="95000"/>
                      </a:schemeClr>
                    </a:solidFill>
                  </a:tcPr>
                </a:tc>
                <a:tc>
                  <a:txBody>
                    <a:bodyPr/>
                    <a:lstStyle/>
                    <a:p>
                      <a:pPr algn="ctr" rtl="1">
                        <a:lnSpc>
                          <a:spcPts val="1300"/>
                        </a:lnSpc>
                      </a:pPr>
                      <a:r>
                        <a:rPr lang="he-IL" sz="1400" b="0" kern="1200" dirty="0" smtClean="0">
                          <a:solidFill>
                            <a:schemeClr val="tx1"/>
                          </a:solidFill>
                          <a:latin typeface="+mn-lt"/>
                          <a:ea typeface="+mn-ea"/>
                          <a:cs typeface="+mn-cs"/>
                        </a:rPr>
                        <a:t>28.1%</a:t>
                      </a:r>
                      <a:endParaRPr lang="he-IL" sz="1400" b="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lnSpc>
                          <a:spcPts val="1300"/>
                        </a:lnSpc>
                      </a:pPr>
                      <a:r>
                        <a:rPr lang="he-IL" sz="1400" dirty="0" smtClean="0">
                          <a:solidFill>
                            <a:schemeClr val="tx1"/>
                          </a:solidFill>
                        </a:rPr>
                        <a:t>9.2%</a:t>
                      </a:r>
                      <a:endParaRPr lang="he-IL" sz="1400" dirty="0">
                        <a:solidFill>
                          <a:schemeClr val="tx1"/>
                        </a:solidFill>
                      </a:endParaRPr>
                    </a:p>
                  </a:txBody>
                  <a:tcPr anchor="ctr">
                    <a:solidFill>
                      <a:schemeClr val="bg1">
                        <a:lumMod val="95000"/>
                      </a:schemeClr>
                    </a:solidFill>
                  </a:tcPr>
                </a:tc>
                <a:tc>
                  <a:txBody>
                    <a:bodyPr/>
                    <a:lstStyle/>
                    <a:p>
                      <a:pPr algn="ctr" rtl="1">
                        <a:lnSpc>
                          <a:spcPts val="1300"/>
                        </a:lnSpc>
                      </a:pPr>
                      <a:r>
                        <a:rPr lang="he-IL" sz="1400" dirty="0" smtClean="0">
                          <a:solidFill>
                            <a:schemeClr val="tx1"/>
                          </a:solidFill>
                        </a:rPr>
                        <a:t>7.5%</a:t>
                      </a:r>
                      <a:endParaRPr lang="he-IL" sz="1400" dirty="0">
                        <a:solidFill>
                          <a:schemeClr val="tx1"/>
                        </a:solidFill>
                      </a:endParaRPr>
                    </a:p>
                  </a:txBody>
                  <a:tcPr anchor="ctr">
                    <a:solidFill>
                      <a:schemeClr val="bg1">
                        <a:lumMod val="95000"/>
                      </a:schemeClr>
                    </a:solidFill>
                  </a:tcPr>
                </a:tc>
                <a:tc>
                  <a:txBody>
                    <a:bodyPr/>
                    <a:lstStyle/>
                    <a:p>
                      <a:pPr algn="ctr" rtl="1">
                        <a:lnSpc>
                          <a:spcPts val="1300"/>
                        </a:lnSpc>
                      </a:pPr>
                      <a:r>
                        <a:rPr lang="he-IL" sz="1400" dirty="0" smtClean="0">
                          <a:solidFill>
                            <a:schemeClr val="tx1"/>
                          </a:solidFill>
                        </a:rPr>
                        <a:t>4.7%</a:t>
                      </a:r>
                      <a:endParaRPr lang="he-IL" sz="1400" dirty="0">
                        <a:solidFill>
                          <a:schemeClr val="tx1"/>
                        </a:solidFill>
                      </a:endParaRPr>
                    </a:p>
                  </a:txBody>
                  <a:tcPr anchor="ctr">
                    <a:solidFill>
                      <a:schemeClr val="bg1">
                        <a:lumMod val="95000"/>
                      </a:schemeClr>
                    </a:solidFill>
                  </a:tcPr>
                </a:tc>
                <a:tc>
                  <a:txBody>
                    <a:bodyPr/>
                    <a:lstStyle/>
                    <a:p>
                      <a:pPr algn="ctr" rtl="1">
                        <a:lnSpc>
                          <a:spcPts val="1300"/>
                        </a:lnSpc>
                      </a:pPr>
                      <a:r>
                        <a:rPr lang="he-IL" sz="1400" dirty="0" smtClean="0">
                          <a:solidFill>
                            <a:schemeClr val="tx1"/>
                          </a:solidFill>
                        </a:rPr>
                        <a:t>3.7%</a:t>
                      </a:r>
                      <a:endParaRPr lang="he-IL" sz="1400" dirty="0">
                        <a:solidFill>
                          <a:schemeClr val="tx1"/>
                        </a:solidFill>
                      </a:endParaRPr>
                    </a:p>
                  </a:txBody>
                  <a:tcPr anchor="ctr">
                    <a:solidFill>
                      <a:schemeClr val="bg1">
                        <a:lumMod val="95000"/>
                      </a:schemeClr>
                    </a:solidFill>
                  </a:tcPr>
                </a:tc>
                <a:tc>
                  <a:txBody>
                    <a:bodyPr/>
                    <a:lstStyle/>
                    <a:p>
                      <a:pPr algn="ctr" rtl="1">
                        <a:lnSpc>
                          <a:spcPts val="1300"/>
                        </a:lnSpc>
                      </a:pPr>
                      <a:r>
                        <a:rPr lang="he-IL" sz="1400" b="0" kern="1200" dirty="0" smtClean="0">
                          <a:solidFill>
                            <a:schemeClr val="tx1"/>
                          </a:solidFill>
                          <a:latin typeface="+mn-lt"/>
                          <a:ea typeface="+mn-ea"/>
                          <a:cs typeface="+mn-cs"/>
                        </a:rPr>
                        <a:t>6.2%</a:t>
                      </a:r>
                      <a:endParaRPr lang="he-IL" sz="1400" b="0" kern="1200" dirty="0">
                        <a:solidFill>
                          <a:schemeClr val="tx1"/>
                        </a:solidFill>
                        <a:latin typeface="+mn-lt"/>
                        <a:ea typeface="+mn-ea"/>
                        <a:cs typeface="+mn-cs"/>
                      </a:endParaRPr>
                    </a:p>
                  </a:txBody>
                  <a:tcPr anchor="ctr">
                    <a:solidFill>
                      <a:schemeClr val="bg1">
                        <a:lumMod val="95000"/>
                      </a:schemeClr>
                    </a:solidFill>
                  </a:tcPr>
                </a:tc>
                <a:extLst>
                  <a:ext uri="{0D108BD9-81ED-4DB2-BD59-A6C34878D82A}">
                    <a16:rowId xmlns:a16="http://schemas.microsoft.com/office/drawing/2014/main" val="10002"/>
                  </a:ext>
                </a:extLst>
              </a:tr>
              <a:tr h="227388">
                <a:tc>
                  <a:txBody>
                    <a:bodyPr/>
                    <a:lstStyle/>
                    <a:p>
                      <a:pPr algn="ctr" rtl="1">
                        <a:lnSpc>
                          <a:spcPts val="1300"/>
                        </a:lnSpc>
                      </a:pPr>
                      <a:r>
                        <a:rPr lang="he-IL" sz="1400" b="1" dirty="0">
                          <a:solidFill>
                            <a:schemeClr val="tx1"/>
                          </a:solidFill>
                        </a:rPr>
                        <a:t>%</a:t>
                      </a:r>
                      <a:r>
                        <a:rPr lang="en-US" sz="1400" b="1" baseline="0" dirty="0">
                          <a:solidFill>
                            <a:schemeClr val="tx1"/>
                          </a:solidFill>
                        </a:rPr>
                        <a:t> </a:t>
                      </a:r>
                      <a:r>
                        <a:rPr lang="he-IL" sz="1400" b="1" baseline="0" dirty="0">
                          <a:solidFill>
                            <a:schemeClr val="tx1"/>
                          </a:solidFill>
                        </a:rPr>
                        <a:t>מישראל</a:t>
                      </a:r>
                      <a:endParaRPr lang="he-IL" sz="1400" b="1" dirty="0">
                        <a:solidFill>
                          <a:schemeClr val="tx1"/>
                        </a:solidFill>
                      </a:endParaRPr>
                    </a:p>
                  </a:txBody>
                  <a:tcPr anchor="ctr">
                    <a:solidFill>
                      <a:schemeClr val="bg1">
                        <a:lumMod val="95000"/>
                      </a:schemeClr>
                    </a:solidFill>
                  </a:tcPr>
                </a:tc>
                <a:tc>
                  <a:txBody>
                    <a:bodyPr/>
                    <a:lstStyle/>
                    <a:p>
                      <a:pPr algn="ctr" rtl="1">
                        <a:lnSpc>
                          <a:spcPts val="1300"/>
                        </a:lnSpc>
                      </a:pPr>
                      <a:r>
                        <a:rPr lang="he-IL" sz="1400" b="0" kern="1200" dirty="0" smtClean="0">
                          <a:solidFill>
                            <a:schemeClr val="tx1"/>
                          </a:solidFill>
                          <a:latin typeface="+mn-lt"/>
                          <a:ea typeface="+mn-ea"/>
                          <a:cs typeface="+mn-cs"/>
                        </a:rPr>
                        <a:t>17.3%</a:t>
                      </a:r>
                      <a:endParaRPr lang="he-IL" sz="1400" b="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lnSpc>
                          <a:spcPts val="1300"/>
                        </a:lnSpc>
                      </a:pPr>
                      <a:r>
                        <a:rPr lang="he-IL" sz="1400" b="0" dirty="0" smtClean="0">
                          <a:solidFill>
                            <a:schemeClr val="tx1"/>
                          </a:solidFill>
                        </a:rPr>
                        <a:t>17.6%</a:t>
                      </a:r>
                      <a:endParaRPr lang="he-IL" sz="1400" b="0" dirty="0">
                        <a:solidFill>
                          <a:schemeClr val="tx1"/>
                        </a:solidFill>
                      </a:endParaRPr>
                    </a:p>
                  </a:txBody>
                  <a:tcPr anchor="ctr">
                    <a:solidFill>
                      <a:schemeClr val="bg1">
                        <a:lumMod val="95000"/>
                      </a:schemeClr>
                    </a:solidFill>
                  </a:tcPr>
                </a:tc>
                <a:tc>
                  <a:txBody>
                    <a:bodyPr/>
                    <a:lstStyle/>
                    <a:p>
                      <a:pPr algn="ctr" rtl="1">
                        <a:lnSpc>
                          <a:spcPts val="1300"/>
                        </a:lnSpc>
                      </a:pPr>
                      <a:r>
                        <a:rPr lang="he-IL" sz="1400" b="0" dirty="0" smtClean="0">
                          <a:solidFill>
                            <a:schemeClr val="tx1"/>
                          </a:solidFill>
                        </a:rPr>
                        <a:t>23.4%</a:t>
                      </a:r>
                      <a:endParaRPr lang="he-IL" sz="1400" b="0" dirty="0">
                        <a:solidFill>
                          <a:schemeClr val="tx1"/>
                        </a:solidFill>
                      </a:endParaRPr>
                    </a:p>
                  </a:txBody>
                  <a:tcPr anchor="ctr">
                    <a:solidFill>
                      <a:schemeClr val="bg1">
                        <a:lumMod val="95000"/>
                      </a:schemeClr>
                    </a:solidFill>
                  </a:tcPr>
                </a:tc>
                <a:tc>
                  <a:txBody>
                    <a:bodyPr/>
                    <a:lstStyle/>
                    <a:p>
                      <a:pPr algn="ctr" rtl="1">
                        <a:lnSpc>
                          <a:spcPts val="1300"/>
                        </a:lnSpc>
                      </a:pPr>
                      <a:r>
                        <a:rPr lang="he-IL" sz="1400" b="0" dirty="0" smtClean="0">
                          <a:solidFill>
                            <a:schemeClr val="tx1"/>
                          </a:solidFill>
                        </a:rPr>
                        <a:t>13.5%</a:t>
                      </a:r>
                      <a:endParaRPr lang="he-IL" sz="1400" b="0" dirty="0">
                        <a:solidFill>
                          <a:schemeClr val="tx1"/>
                        </a:solidFill>
                      </a:endParaRPr>
                    </a:p>
                  </a:txBody>
                  <a:tcPr anchor="ctr">
                    <a:solidFill>
                      <a:schemeClr val="bg1">
                        <a:lumMod val="95000"/>
                      </a:schemeClr>
                    </a:solidFill>
                  </a:tcPr>
                </a:tc>
                <a:tc>
                  <a:txBody>
                    <a:bodyPr/>
                    <a:lstStyle/>
                    <a:p>
                      <a:pPr algn="ctr" rtl="1">
                        <a:lnSpc>
                          <a:spcPts val="1300"/>
                        </a:lnSpc>
                      </a:pPr>
                      <a:r>
                        <a:rPr lang="he-IL" sz="1400" b="0" dirty="0" smtClean="0">
                          <a:solidFill>
                            <a:schemeClr val="tx1"/>
                          </a:solidFill>
                        </a:rPr>
                        <a:t>17.6%</a:t>
                      </a:r>
                      <a:endParaRPr lang="he-IL" sz="1400" b="0" dirty="0">
                        <a:solidFill>
                          <a:schemeClr val="tx1"/>
                        </a:solidFill>
                      </a:endParaRPr>
                    </a:p>
                  </a:txBody>
                  <a:tcPr anchor="ctr">
                    <a:solidFill>
                      <a:schemeClr val="bg1">
                        <a:lumMod val="95000"/>
                      </a:schemeClr>
                    </a:solidFill>
                  </a:tcPr>
                </a:tc>
                <a:tc>
                  <a:txBody>
                    <a:bodyPr/>
                    <a:lstStyle/>
                    <a:p>
                      <a:pPr algn="ctr" rtl="1">
                        <a:lnSpc>
                          <a:spcPts val="1300"/>
                        </a:lnSpc>
                      </a:pPr>
                      <a:r>
                        <a:rPr lang="he-IL" sz="1400" b="0" kern="1200" dirty="0" smtClean="0">
                          <a:solidFill>
                            <a:schemeClr val="tx1"/>
                          </a:solidFill>
                          <a:latin typeface="+mn-lt"/>
                          <a:ea typeface="+mn-ea"/>
                          <a:cs typeface="+mn-cs"/>
                        </a:rPr>
                        <a:t>19.0%</a:t>
                      </a:r>
                      <a:endParaRPr lang="he-IL" sz="1400" b="0" kern="1200" dirty="0">
                        <a:solidFill>
                          <a:schemeClr val="tx1"/>
                        </a:solidFill>
                        <a:latin typeface="+mn-lt"/>
                        <a:ea typeface="+mn-ea"/>
                        <a:cs typeface="+mn-cs"/>
                      </a:endParaRPr>
                    </a:p>
                  </a:txBody>
                  <a:tcPr anchor="ctr">
                    <a:solidFill>
                      <a:schemeClr val="bg1">
                        <a:lumMod val="95000"/>
                      </a:schemeClr>
                    </a:solidFill>
                  </a:tcPr>
                </a:tc>
                <a:extLst>
                  <a:ext uri="{0D108BD9-81ED-4DB2-BD59-A6C34878D82A}">
                    <a16:rowId xmlns:a16="http://schemas.microsoft.com/office/drawing/2014/main" val="10003"/>
                  </a:ext>
                </a:extLst>
              </a:tr>
            </a:tbl>
          </a:graphicData>
        </a:graphic>
      </p:graphicFrame>
      <p:sp>
        <p:nvSpPr>
          <p:cNvPr id="19" name="TextBox 18"/>
          <p:cNvSpPr txBox="1"/>
          <p:nvPr/>
        </p:nvSpPr>
        <p:spPr>
          <a:xfrm>
            <a:off x="697735" y="5631058"/>
            <a:ext cx="7702524" cy="246221"/>
          </a:xfrm>
          <a:prstGeom prst="rect">
            <a:avLst/>
          </a:prstGeom>
          <a:noFill/>
        </p:spPr>
        <p:txBody>
          <a:bodyPr wrap="square" rtlCol="1">
            <a:spAutoFit/>
          </a:bodyPr>
          <a:lstStyle/>
          <a:p>
            <a:r>
              <a:rPr lang="he-IL" sz="1000" dirty="0">
                <a:solidFill>
                  <a:srgbClr val="5E5E5E"/>
                </a:solidFill>
              </a:rPr>
              <a:t>* ענפים המוגדרים כהיי-טק הם קבוצת הענפים הרלוונטיים לפי הסיווג האחיד של ענפי הכלכלה </a:t>
            </a:r>
            <a:r>
              <a:rPr lang="he-IL" sz="1000" dirty="0" smtClean="0">
                <a:solidFill>
                  <a:srgbClr val="5E5E5E"/>
                </a:solidFill>
              </a:rPr>
              <a:t>2011. </a:t>
            </a:r>
            <a:endParaRPr lang="he-IL" sz="1000" dirty="0">
              <a:solidFill>
                <a:srgbClr val="5E5E5E"/>
              </a:solidFill>
            </a:endParaRPr>
          </a:p>
        </p:txBody>
      </p:sp>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מרשם עסקים, </a:t>
            </a:r>
            <a:r>
              <a:rPr lang="he-IL" altLang="he-IL" sz="900" dirty="0" smtClean="0">
                <a:solidFill>
                  <a:schemeClr val="bg1">
                    <a:lumMod val="85000"/>
                  </a:schemeClr>
                </a:solidFill>
                <a:latin typeface="Arial" pitchFamily="34" charset="0"/>
                <a:cs typeface="Arial" pitchFamily="34" charset="0"/>
              </a:rPr>
              <a:t>2019</a:t>
            </a:r>
            <a:endParaRPr lang="he-IL" altLang="he-IL" sz="900" dirty="0">
              <a:solidFill>
                <a:schemeClr val="bg1">
                  <a:lumMod val="85000"/>
                </a:schemeClr>
              </a:solidFill>
              <a:latin typeface="Arial" pitchFamily="34" charset="0"/>
              <a:cs typeface="Arial" pitchFamily="34" charset="0"/>
            </a:endParaRPr>
          </a:p>
        </p:txBody>
      </p:sp>
      <p:sp>
        <p:nvSpPr>
          <p:cNvPr id="22" name="TextBox 21">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1"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0"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B35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35</a:t>
            </a:r>
          </a:p>
        </p:txBody>
      </p:sp>
    </p:spTree>
    <p:extLst>
      <p:ext uri="{BB962C8B-B14F-4D97-AF65-F5344CB8AC3E}">
        <p14:creationId xmlns:p14="http://schemas.microsoft.com/office/powerpoint/2010/main" val="33784304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תמונה 2" title="רקע">
            <a:extLst>
              <a:ext uri="{FF2B5EF4-FFF2-40B4-BE49-F238E27FC236}">
                <a16:creationId xmlns:a16="http://schemas.microsoft.com/office/drawing/2014/main" id="{D6EE9FD9-F858-4D38-A2DF-EF36250F3F2A}"/>
              </a:ext>
            </a:extLst>
          </p:cNvPr>
          <p:cNvPicPr>
            <a:picLocks/>
          </p:cNvPicPr>
          <p:nvPr/>
        </p:nvPicPr>
        <p:blipFill>
          <a:blip r:embed="rId3"/>
          <a:stretch>
            <a:fillRect/>
          </a:stretch>
        </p:blipFill>
        <p:spPr>
          <a:xfrm>
            <a:off x="8697600" y="-14400"/>
            <a:ext cx="3596400" cy="6886800"/>
          </a:xfrm>
          <a:prstGeom prst="rect">
            <a:avLst/>
          </a:prstGeom>
        </p:spPr>
      </p:pic>
      <p:sp>
        <p:nvSpPr>
          <p:cNvPr id="22" name="מציין מיקום טקסט 4">
            <a:extLst>
              <a:ext uri="{FF2B5EF4-FFF2-40B4-BE49-F238E27FC236}">
                <a16:creationId xmlns:a16="http://schemas.microsoft.com/office/drawing/2014/main" id="{0CEBD0B3-1F3C-4F29-B260-EF24F92B98EB}"/>
              </a:ext>
            </a:extLst>
          </p:cNvPr>
          <p:cNvSpPr txBox="1">
            <a:spLocks/>
          </p:cNvSpPr>
          <p:nvPr/>
        </p:nvSpPr>
        <p:spPr>
          <a:xfrm>
            <a:off x="-672749"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תיירות</a:t>
            </a:r>
            <a:endParaRPr lang="x-none" b="1" dirty="0"/>
          </a:p>
        </p:txBody>
      </p:sp>
      <p:sp>
        <p:nvSpPr>
          <p:cNvPr id="13" name="Title 47"/>
          <p:cNvSpPr>
            <a:spLocks noGrp="1"/>
          </p:cNvSpPr>
          <p:nvPr>
            <p:ph type="ctrTitle"/>
          </p:nvPr>
        </p:nvSpPr>
        <p:spPr>
          <a:xfrm>
            <a:off x="-1536844" y="332660"/>
            <a:ext cx="10020769" cy="503739"/>
          </a:xfrm>
        </p:spPr>
        <p:txBody>
          <a:bodyPr/>
          <a:lstStyle/>
          <a:p>
            <a:r>
              <a:rPr lang="he-IL" sz="3200" dirty="0">
                <a:solidFill>
                  <a:srgbClr val="5E5E5E"/>
                </a:solidFill>
                <a:cs typeface="Blender" pitchFamily="18" charset="-79"/>
              </a:rPr>
              <a:t>אורחים אשר לנו במלונות תיירות* בעיר</a:t>
            </a:r>
          </a:p>
        </p:txBody>
      </p:sp>
      <p:sp>
        <p:nvSpPr>
          <p:cNvPr id="16" name="מציין מיקום תוכן 3"/>
          <p:cNvSpPr>
            <a:spLocks noGrp="1"/>
          </p:cNvSpPr>
          <p:nvPr>
            <p:ph sz="quarter" idx="14"/>
          </p:nvPr>
        </p:nvSpPr>
        <p:spPr>
          <a:xfrm>
            <a:off x="8709433" y="2564904"/>
            <a:ext cx="3482567" cy="2952328"/>
          </a:xfrm>
        </p:spPr>
        <p:txBody>
          <a:bodyPr/>
          <a:lstStyle/>
          <a:p>
            <a:pPr algn="just"/>
            <a:r>
              <a:rPr lang="he-IL" sz="2000" dirty="0">
                <a:solidFill>
                  <a:schemeClr val="bg1"/>
                </a:solidFill>
                <a:cs typeface="Blender" pitchFamily="18" charset="-79"/>
              </a:rPr>
              <a:t>מספר האורחים (תיירים וישראלים) אשר לנו במלונות התיירות בעיר גדל בהתמדה: </a:t>
            </a:r>
          </a:p>
          <a:p>
            <a:pPr algn="just"/>
            <a:r>
              <a:rPr lang="he-IL" sz="2000" dirty="0">
                <a:solidFill>
                  <a:schemeClr val="bg1"/>
                </a:solidFill>
                <a:cs typeface="Blender" pitchFamily="18" charset="-79"/>
              </a:rPr>
              <a:t>בעשור האחרון </a:t>
            </a:r>
            <a:r>
              <a:rPr lang="he-IL" sz="2000" dirty="0" smtClean="0">
                <a:solidFill>
                  <a:schemeClr val="bg1"/>
                </a:solidFill>
                <a:cs typeface="Blender" pitchFamily="18" charset="-79"/>
              </a:rPr>
              <a:t>(2019-2010) </a:t>
            </a:r>
            <a:r>
              <a:rPr lang="he-IL" sz="2000" dirty="0">
                <a:solidFill>
                  <a:schemeClr val="bg1"/>
                </a:solidFill>
                <a:cs typeface="Blender" pitchFamily="18" charset="-79"/>
              </a:rPr>
              <a:t>חלה עלייה של </a:t>
            </a:r>
            <a:r>
              <a:rPr lang="he-IL" sz="2000" dirty="0" smtClean="0">
                <a:solidFill>
                  <a:schemeClr val="bg1"/>
                </a:solidFill>
                <a:cs typeface="Blender" pitchFamily="18" charset="-79"/>
              </a:rPr>
              <a:t>כ-62% </a:t>
            </a:r>
            <a:r>
              <a:rPr lang="he-IL" sz="2000" dirty="0">
                <a:solidFill>
                  <a:schemeClr val="bg1"/>
                </a:solidFill>
                <a:cs typeface="Blender" pitchFamily="18" charset="-79"/>
              </a:rPr>
              <a:t>במספר </a:t>
            </a:r>
            <a:r>
              <a:rPr lang="he-IL" sz="2000" dirty="0" smtClean="0">
                <a:solidFill>
                  <a:schemeClr val="bg1"/>
                </a:solidFill>
                <a:cs typeface="Blender" pitchFamily="18" charset="-79"/>
              </a:rPr>
              <a:t>האורחים.</a:t>
            </a:r>
            <a:endParaRPr lang="he-IL" sz="2000" dirty="0">
              <a:solidFill>
                <a:schemeClr val="bg1"/>
              </a:solidFill>
              <a:cs typeface="Blender" pitchFamily="18" charset="-79"/>
            </a:endParaRPr>
          </a:p>
        </p:txBody>
      </p:sp>
      <p:graphicFrame>
        <p:nvGraphicFramePr>
          <p:cNvPr id="14" name="מציין מיקום תרשים 7" descr="גרף לינת אורחים במלונות תיירות בעיר לאורך השנים:&#10;שנת 2016 הייתה שנת שיא במספר האורחים: בשנת זו הגיעו למלונות התיירות בתל-אביב-יפו 1,223,000 אורחים (תיירים מחו&quot;ל וישראלים). כך שחלקם של התיירים מתוך סה&quot;כ האורחים בבתי מלון בעיר עמד על כ-60%. בחמש השנים האחרונות חלה ירידה של כ-10% בחלקם של התיירים מכלל האורחים בעיר וירידה של כ-7% בלינותיהם. לעומת זאת, חלקם של הישראלים עלה ברציפות בשנים האחרונות, כך שבחמש השנים האחרונות (2016-2012) חלה עלייה של כ-60% במספר הישראלים שלנו במלונות התיירות בעיר">
            <a:extLst>
              <a:ext uri="{FF2B5EF4-FFF2-40B4-BE49-F238E27FC236}">
                <a16:creationId xmlns:a16="http://schemas.microsoft.com/office/drawing/2014/main" id="{0F79B092-7B92-4CF9-B77F-BCB49A3E0970}"/>
              </a:ext>
            </a:extLst>
          </p:cNvPr>
          <p:cNvGraphicFramePr>
            <a:graphicFrameLocks noGrp="1"/>
          </p:cNvGraphicFramePr>
          <p:nvPr>
            <p:ph type="chart" sz="quarter" idx="13"/>
            <p:extLst>
              <p:ext uri="{D42A27DB-BD31-4B8C-83A1-F6EECF244321}">
                <p14:modId xmlns:p14="http://schemas.microsoft.com/office/powerpoint/2010/main" val="2469733907"/>
              </p:ext>
            </p:extLst>
          </p:nvPr>
        </p:nvGraphicFramePr>
        <p:xfrm>
          <a:off x="119340" y="1617801"/>
          <a:ext cx="8364760" cy="4321186"/>
        </p:xfrm>
        <a:graphic>
          <a:graphicData uri="http://schemas.openxmlformats.org/drawingml/2006/chart">
            <c:chart xmlns:c="http://schemas.openxmlformats.org/drawingml/2006/chart" xmlns:r="http://schemas.openxmlformats.org/officeDocument/2006/relationships" r:id="rId4"/>
          </a:graphicData>
        </a:graphic>
      </p:graphicFrame>
      <p:sp>
        <p:nvSpPr>
          <p:cNvPr id="11"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a:t>
            </a:r>
            <a:r>
              <a:rPr lang="he-IL" altLang="he-IL" sz="900" dirty="0" smtClean="0">
                <a:solidFill>
                  <a:schemeClr val="bg1">
                    <a:lumMod val="85000"/>
                  </a:schemeClr>
                </a:solidFill>
                <a:latin typeface="Arial" pitchFamily="34" charset="0"/>
                <a:cs typeface="Arial" pitchFamily="34" charset="0"/>
              </a:rPr>
              <a:t>2019</a:t>
            </a:r>
            <a:endParaRPr lang="he-IL" altLang="he-IL" sz="900" dirty="0">
              <a:solidFill>
                <a:schemeClr val="bg1">
                  <a:lumMod val="85000"/>
                </a:schemeClr>
              </a:solidFill>
              <a:latin typeface="Arial" pitchFamily="34" charset="0"/>
              <a:cs typeface="Arial" pitchFamily="34" charset="0"/>
            </a:endParaRPr>
          </a:p>
        </p:txBody>
      </p:sp>
      <p:sp>
        <p:nvSpPr>
          <p:cNvPr id="21" name="TextBox 20">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0"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9"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A75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0" name="TextBox 9"/>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36</a:t>
            </a:r>
          </a:p>
        </p:txBody>
      </p:sp>
      <p:sp>
        <p:nvSpPr>
          <p:cNvPr id="17" name="TextBox 16"/>
          <p:cNvSpPr txBox="1"/>
          <p:nvPr/>
        </p:nvSpPr>
        <p:spPr>
          <a:xfrm>
            <a:off x="281132" y="5805270"/>
            <a:ext cx="8191135" cy="276999"/>
          </a:xfrm>
          <a:prstGeom prst="rect">
            <a:avLst/>
          </a:prstGeom>
          <a:noFill/>
        </p:spPr>
        <p:txBody>
          <a:bodyPr wrap="square" rtlCol="1">
            <a:spAutoFit/>
          </a:bodyPr>
          <a:lstStyle/>
          <a:p>
            <a:pPr algn="just"/>
            <a:r>
              <a:rPr lang="he-IL" sz="1200" dirty="0">
                <a:solidFill>
                  <a:schemeClr val="bg1">
                    <a:lumMod val="50000"/>
                  </a:schemeClr>
                </a:solidFill>
                <a:cs typeface="Blender" pitchFamily="18" charset="-79"/>
              </a:rPr>
              <a:t>*</a:t>
            </a:r>
            <a:r>
              <a:rPr lang="he-IL" sz="1200" b="1" dirty="0">
                <a:solidFill>
                  <a:srgbClr val="5E5E5E"/>
                </a:solidFill>
                <a:latin typeface="Arial" pitchFamily="34" charset="0"/>
                <a:cs typeface="Arial" pitchFamily="34" charset="0"/>
              </a:rPr>
              <a:t>הערה</a:t>
            </a:r>
            <a:r>
              <a:rPr lang="he-IL" sz="1200" dirty="0">
                <a:solidFill>
                  <a:srgbClr val="5E5E5E"/>
                </a:solidFill>
                <a:latin typeface="Arial" pitchFamily="34" charset="0"/>
                <a:cs typeface="Arial" pitchFamily="34" charset="0"/>
              </a:rPr>
              <a:t>: הנתונים מתייחסים למלונות תיירות בלבד</a:t>
            </a:r>
            <a:r>
              <a:rPr lang="he-IL" sz="1200" dirty="0" smtClean="0">
                <a:solidFill>
                  <a:srgbClr val="5E5E5E"/>
                </a:solidFill>
                <a:latin typeface="Arial" pitchFamily="34" charset="0"/>
                <a:cs typeface="Arial" pitchFamily="34" charset="0"/>
              </a:rPr>
              <a:t>, אולם </a:t>
            </a:r>
            <a:r>
              <a:rPr lang="he-IL" sz="1200" dirty="0">
                <a:solidFill>
                  <a:srgbClr val="5E5E5E"/>
                </a:solidFill>
                <a:latin typeface="Arial" pitchFamily="34" charset="0"/>
                <a:cs typeface="Arial" pitchFamily="34" charset="0"/>
              </a:rPr>
              <a:t>בעיר ישנם מקומות לינה נוספים </a:t>
            </a:r>
            <a:r>
              <a:rPr lang="he-IL" sz="1200" dirty="0" smtClean="0">
                <a:solidFill>
                  <a:srgbClr val="5E5E5E"/>
                </a:solidFill>
                <a:latin typeface="Arial" pitchFamily="34" charset="0"/>
                <a:cs typeface="Arial" pitchFamily="34" charset="0"/>
              </a:rPr>
              <a:t>לתיירים.</a:t>
            </a:r>
            <a:endParaRPr lang="he-IL" sz="1200" dirty="0">
              <a:solidFill>
                <a:srgbClr val="5E5E5E"/>
              </a:solidFill>
              <a:latin typeface="Arial" pitchFamily="34" charset="0"/>
              <a:cs typeface="Arial" pitchFamily="34" charset="0"/>
            </a:endParaRPr>
          </a:p>
        </p:txBody>
      </p:sp>
    </p:spTree>
    <p:extLst>
      <p:ext uri="{BB962C8B-B14F-4D97-AF65-F5344CB8AC3E}">
        <p14:creationId xmlns:p14="http://schemas.microsoft.com/office/powerpoint/2010/main" val="2651022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תמונה 21" title="רקע">
            <a:extLst>
              <a:ext uri="{FF2B5EF4-FFF2-40B4-BE49-F238E27FC236}">
                <a16:creationId xmlns:a16="http://schemas.microsoft.com/office/drawing/2014/main" id="{4460954C-A7CE-41EC-875D-F9A7765EF7A6}"/>
              </a:ext>
            </a:extLst>
          </p:cNvPr>
          <p:cNvPicPr>
            <a:picLocks/>
          </p:cNvPicPr>
          <p:nvPr/>
        </p:nvPicPr>
        <p:blipFill>
          <a:blip r:embed="rId3"/>
          <a:stretch>
            <a:fillRect/>
          </a:stretch>
        </p:blipFill>
        <p:spPr>
          <a:xfrm>
            <a:off x="8697600" y="-14400"/>
            <a:ext cx="3596400" cy="6886800"/>
          </a:xfrm>
          <a:prstGeom prst="rect">
            <a:avLst/>
          </a:prstGeom>
        </p:spPr>
      </p:pic>
      <p:sp>
        <p:nvSpPr>
          <p:cNvPr id="23" name="מציין מיקום טקסט 4">
            <a:extLst>
              <a:ext uri="{FF2B5EF4-FFF2-40B4-BE49-F238E27FC236}">
                <a16:creationId xmlns:a16="http://schemas.microsoft.com/office/drawing/2014/main" id="{B15DAF7E-ED7F-453A-8BD0-EC771558BD92}"/>
              </a:ext>
            </a:extLst>
          </p:cNvPr>
          <p:cNvSpPr txBox="1">
            <a:spLocks/>
          </p:cNvSpPr>
          <p:nvPr/>
        </p:nvSpPr>
        <p:spPr>
          <a:xfrm>
            <a:off x="-672749"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תיירות</a:t>
            </a:r>
            <a:endParaRPr lang="x-none" b="1" dirty="0"/>
          </a:p>
        </p:txBody>
      </p:sp>
      <p:sp>
        <p:nvSpPr>
          <p:cNvPr id="13" name="Title 47"/>
          <p:cNvSpPr>
            <a:spLocks noGrp="1"/>
          </p:cNvSpPr>
          <p:nvPr>
            <p:ph type="ctrTitle"/>
          </p:nvPr>
        </p:nvSpPr>
        <p:spPr>
          <a:xfrm>
            <a:off x="-2052561" y="260965"/>
            <a:ext cx="10020769" cy="503739"/>
          </a:xfrm>
        </p:spPr>
        <p:txBody>
          <a:bodyPr/>
          <a:lstStyle/>
          <a:p>
            <a:pPr>
              <a:lnSpc>
                <a:spcPts val="3000"/>
              </a:lnSpc>
            </a:pPr>
            <a:r>
              <a:rPr lang="he-IL" sz="3200" dirty="0">
                <a:solidFill>
                  <a:srgbClr val="5E5E5E"/>
                </a:solidFill>
                <a:cs typeface="Blender" pitchFamily="18" charset="-79"/>
              </a:rPr>
              <a:t>אורחים במלונות תיירות* </a:t>
            </a:r>
            <a:br>
              <a:rPr lang="he-IL" sz="3200" dirty="0">
                <a:solidFill>
                  <a:srgbClr val="5E5E5E"/>
                </a:solidFill>
                <a:cs typeface="Blender" pitchFamily="18" charset="-79"/>
              </a:rPr>
            </a:br>
            <a:r>
              <a:rPr lang="he-IL" sz="2400" dirty="0">
                <a:solidFill>
                  <a:srgbClr val="5E5E5E"/>
                </a:solidFill>
                <a:cs typeface="Blender" pitchFamily="18" charset="-79"/>
              </a:rPr>
              <a:t>(</a:t>
            </a:r>
            <a:r>
              <a:rPr lang="he-IL" sz="2400" dirty="0" smtClean="0">
                <a:solidFill>
                  <a:srgbClr val="5E5E5E"/>
                </a:solidFill>
                <a:cs typeface="Blender" pitchFamily="18" charset="-79"/>
              </a:rPr>
              <a:t>2019)</a:t>
            </a:r>
            <a:endParaRPr lang="he-IL" sz="2400" dirty="0">
              <a:solidFill>
                <a:srgbClr val="5E5E5E"/>
              </a:solidFill>
              <a:cs typeface="Blender" pitchFamily="18" charset="-79"/>
            </a:endParaRPr>
          </a:p>
        </p:txBody>
      </p:sp>
      <p:sp>
        <p:nvSpPr>
          <p:cNvPr id="11" name="מציין מיקום תוכן 3"/>
          <p:cNvSpPr>
            <a:spLocks noGrp="1"/>
          </p:cNvSpPr>
          <p:nvPr>
            <p:ph sz="quarter" idx="14"/>
          </p:nvPr>
        </p:nvSpPr>
        <p:spPr>
          <a:xfrm>
            <a:off x="8824404" y="2565722"/>
            <a:ext cx="3397588" cy="3599582"/>
          </a:xfrm>
        </p:spPr>
        <p:txBody>
          <a:bodyPr/>
          <a:lstStyle/>
          <a:p>
            <a:pPr algn="just"/>
            <a:r>
              <a:rPr lang="he-IL" sz="2000" dirty="0">
                <a:solidFill>
                  <a:schemeClr val="bg1"/>
                </a:solidFill>
                <a:cs typeface="Blender" pitchFamily="18" charset="-79"/>
              </a:rPr>
              <a:t>בשנת </a:t>
            </a:r>
            <a:r>
              <a:rPr lang="he-IL" sz="2000" dirty="0" smtClean="0">
                <a:solidFill>
                  <a:schemeClr val="bg1"/>
                </a:solidFill>
                <a:cs typeface="Blender" pitchFamily="18" charset="-79"/>
              </a:rPr>
              <a:t>2019 </a:t>
            </a:r>
            <a:r>
              <a:rPr lang="he-IL" sz="2000" dirty="0">
                <a:solidFill>
                  <a:schemeClr val="bg1"/>
                </a:solidFill>
                <a:cs typeface="Blender" pitchFamily="18" charset="-79"/>
              </a:rPr>
              <a:t>לנו במלונות התיירות בעיר למעלה </a:t>
            </a:r>
            <a:r>
              <a:rPr lang="he-IL" sz="2000" dirty="0" smtClean="0">
                <a:solidFill>
                  <a:schemeClr val="bg1"/>
                </a:solidFill>
                <a:cs typeface="Blender" pitchFamily="18" charset="-79"/>
              </a:rPr>
              <a:t>מ-1.6 </a:t>
            </a:r>
            <a:r>
              <a:rPr lang="he-IL" sz="2000" dirty="0">
                <a:solidFill>
                  <a:schemeClr val="bg1"/>
                </a:solidFill>
                <a:cs typeface="Blender" pitchFamily="18" charset="-79"/>
              </a:rPr>
              <a:t>מיליון </a:t>
            </a:r>
            <a:r>
              <a:rPr lang="he-IL" sz="2000" dirty="0" smtClean="0">
                <a:solidFill>
                  <a:schemeClr val="bg1"/>
                </a:solidFill>
                <a:cs typeface="Blender" pitchFamily="18" charset="-79"/>
              </a:rPr>
              <a:t>אורחים. מתוכם, לנו קרוב ל-1.1 מיליון תיירים, המהווים כ-24% </a:t>
            </a:r>
            <a:r>
              <a:rPr lang="he-IL" sz="2000" dirty="0">
                <a:solidFill>
                  <a:schemeClr val="bg1"/>
                </a:solidFill>
                <a:cs typeface="Blender" pitchFamily="18" charset="-79"/>
              </a:rPr>
              <a:t>מכלל </a:t>
            </a:r>
            <a:r>
              <a:rPr lang="he-IL" sz="2000" dirty="0" smtClean="0">
                <a:solidFill>
                  <a:schemeClr val="bg1"/>
                </a:solidFill>
                <a:cs typeface="Blender" pitchFamily="18" charset="-79"/>
              </a:rPr>
              <a:t>התיירים </a:t>
            </a:r>
            <a:r>
              <a:rPr lang="he-IL" sz="2000" dirty="0">
                <a:solidFill>
                  <a:schemeClr val="bg1"/>
                </a:solidFill>
                <a:cs typeface="Blender" pitchFamily="18" charset="-79"/>
              </a:rPr>
              <a:t>אשר לנו במלונות התיירות בארץ.</a:t>
            </a:r>
          </a:p>
          <a:p>
            <a:pPr algn="just"/>
            <a:endParaRPr lang="he-IL" sz="2000" dirty="0">
              <a:solidFill>
                <a:schemeClr val="bg1"/>
              </a:solidFill>
              <a:cs typeface="Blender" pitchFamily="18" charset="-79"/>
            </a:endParaRPr>
          </a:p>
          <a:p>
            <a:pPr algn="just"/>
            <a:r>
              <a:rPr lang="he-IL" sz="2000" dirty="0" smtClean="0">
                <a:solidFill>
                  <a:schemeClr val="bg1"/>
                </a:solidFill>
                <a:cs typeface="Blender" pitchFamily="18" charset="-79"/>
              </a:rPr>
              <a:t>למעלה מחצי </a:t>
            </a:r>
            <a:r>
              <a:rPr lang="he-IL" sz="2000" dirty="0">
                <a:solidFill>
                  <a:schemeClr val="bg1"/>
                </a:solidFill>
                <a:cs typeface="Blender" pitchFamily="18" charset="-79"/>
              </a:rPr>
              <a:t>מיליון ישראלים לנו בשנת </a:t>
            </a:r>
            <a:r>
              <a:rPr lang="he-IL" sz="2000" dirty="0" smtClean="0">
                <a:solidFill>
                  <a:schemeClr val="bg1"/>
                </a:solidFill>
                <a:cs typeface="Blender" pitchFamily="18" charset="-79"/>
              </a:rPr>
              <a:t>2019 </a:t>
            </a:r>
            <a:r>
              <a:rPr lang="he-IL" sz="2000" dirty="0">
                <a:solidFill>
                  <a:schemeClr val="bg1"/>
                </a:solidFill>
                <a:cs typeface="Blender" pitchFamily="18" charset="-79"/>
              </a:rPr>
              <a:t>במלונות התיירות בעיר. </a:t>
            </a:r>
            <a:endParaRPr lang="he-IL" sz="2000" dirty="0">
              <a:solidFill>
                <a:srgbClr val="FF0000"/>
              </a:solidFill>
              <a:cs typeface="Blender" pitchFamily="18" charset="-79"/>
            </a:endParaRPr>
          </a:p>
        </p:txBody>
      </p:sp>
      <p:graphicFrame>
        <p:nvGraphicFramePr>
          <p:cNvPr id="17" name="מציין מיקום של טבלה 7" title="אורחים במלונות תיירות"/>
          <p:cNvGraphicFramePr>
            <a:graphicFrameLocks/>
          </p:cNvGraphicFramePr>
          <p:nvPr>
            <p:extLst>
              <p:ext uri="{D42A27DB-BD31-4B8C-83A1-F6EECF244321}">
                <p14:modId xmlns:p14="http://schemas.microsoft.com/office/powerpoint/2010/main" val="730454690"/>
              </p:ext>
            </p:extLst>
          </p:nvPr>
        </p:nvGraphicFramePr>
        <p:xfrm>
          <a:off x="1332375" y="1268760"/>
          <a:ext cx="6624000" cy="2334882"/>
        </p:xfrm>
        <a:graphic>
          <a:graphicData uri="http://schemas.openxmlformats.org/drawingml/2006/table">
            <a:tbl>
              <a:tblPr rtl="1" firstRow="1" bandRow="1">
                <a:tableStyleId>{073A0DAA-6AF3-43AB-8588-CEC1D06C72B9}</a:tableStyleId>
              </a:tblPr>
              <a:tblGrid>
                <a:gridCol w="1690425">
                  <a:extLst>
                    <a:ext uri="{9D8B030D-6E8A-4147-A177-3AD203B41FA5}">
                      <a16:colId xmlns:a16="http://schemas.microsoft.com/office/drawing/2014/main" val="20000"/>
                    </a:ext>
                  </a:extLst>
                </a:gridCol>
                <a:gridCol w="1573619">
                  <a:extLst>
                    <a:ext uri="{9D8B030D-6E8A-4147-A177-3AD203B41FA5}">
                      <a16:colId xmlns:a16="http://schemas.microsoft.com/office/drawing/2014/main" val="20001"/>
                    </a:ext>
                  </a:extLst>
                </a:gridCol>
                <a:gridCol w="1703956">
                  <a:extLst>
                    <a:ext uri="{9D8B030D-6E8A-4147-A177-3AD203B41FA5}">
                      <a16:colId xmlns:a16="http://schemas.microsoft.com/office/drawing/2014/main" val="20002"/>
                    </a:ext>
                  </a:extLst>
                </a:gridCol>
                <a:gridCol w="1656000">
                  <a:extLst>
                    <a:ext uri="{9D8B030D-6E8A-4147-A177-3AD203B41FA5}">
                      <a16:colId xmlns:a16="http://schemas.microsoft.com/office/drawing/2014/main" val="20003"/>
                    </a:ext>
                  </a:extLst>
                </a:gridCol>
              </a:tblGrid>
              <a:tr h="493814">
                <a:tc>
                  <a:txBody>
                    <a:bodyPr/>
                    <a:lstStyle/>
                    <a:p>
                      <a:pPr algn="ctr" rtl="1">
                        <a:lnSpc>
                          <a:spcPts val="1800"/>
                        </a:lnSpc>
                      </a:pPr>
                      <a:endParaRPr lang="he-IL" dirty="0"/>
                    </a:p>
                  </a:txBody>
                  <a:tcPr>
                    <a:solidFill>
                      <a:schemeClr val="tx1">
                        <a:lumMod val="65000"/>
                        <a:lumOff val="35000"/>
                      </a:schemeClr>
                    </a:solidFill>
                  </a:tcPr>
                </a:tc>
                <a:tc>
                  <a:txBody>
                    <a:bodyPr/>
                    <a:lstStyle/>
                    <a:p>
                      <a:pPr algn="ctr" rtl="1">
                        <a:lnSpc>
                          <a:spcPts val="2000"/>
                        </a:lnSpc>
                      </a:pPr>
                      <a:r>
                        <a:rPr lang="he-IL" dirty="0">
                          <a:solidFill>
                            <a:schemeClr val="bg1"/>
                          </a:solidFill>
                        </a:rPr>
                        <a:t>סה"כ</a:t>
                      </a:r>
                      <a:endParaRPr lang="he-IL" sz="1400" dirty="0">
                        <a:solidFill>
                          <a:schemeClr val="bg1"/>
                        </a:solidFill>
                      </a:endParaRPr>
                    </a:p>
                  </a:txBody>
                  <a:tcPr>
                    <a:solidFill>
                      <a:schemeClr val="tx1">
                        <a:lumMod val="65000"/>
                        <a:lumOff val="35000"/>
                      </a:schemeClr>
                    </a:solidFill>
                  </a:tcPr>
                </a:tc>
                <a:tc>
                  <a:txBody>
                    <a:bodyPr/>
                    <a:lstStyle/>
                    <a:p>
                      <a:pPr algn="ctr" rtl="1">
                        <a:lnSpc>
                          <a:spcPts val="2000"/>
                        </a:lnSpc>
                      </a:pPr>
                      <a:r>
                        <a:rPr lang="he-IL" dirty="0">
                          <a:solidFill>
                            <a:schemeClr val="bg1"/>
                          </a:solidFill>
                        </a:rPr>
                        <a:t>גידול בהשוואה לשנת </a:t>
                      </a:r>
                      <a:r>
                        <a:rPr lang="en-US" dirty="0" smtClean="0">
                          <a:solidFill>
                            <a:schemeClr val="bg1"/>
                          </a:solidFill>
                        </a:rPr>
                        <a:t>2018</a:t>
                      </a:r>
                      <a:endParaRPr lang="en-US" dirty="0">
                        <a:solidFill>
                          <a:schemeClr val="bg1"/>
                        </a:solidFill>
                      </a:endParaRPr>
                    </a:p>
                    <a:p>
                      <a:pPr algn="ctr" rtl="1">
                        <a:lnSpc>
                          <a:spcPts val="2000"/>
                        </a:lnSpc>
                      </a:pPr>
                      <a:r>
                        <a:rPr lang="en-US" dirty="0">
                          <a:solidFill>
                            <a:schemeClr val="bg1">
                              <a:lumMod val="85000"/>
                            </a:schemeClr>
                          </a:solidFill>
                        </a:rPr>
                        <a:t> </a:t>
                      </a:r>
                      <a:r>
                        <a:rPr lang="he-IL" sz="1400" dirty="0">
                          <a:solidFill>
                            <a:schemeClr val="bg1">
                              <a:lumMod val="85000"/>
                            </a:schemeClr>
                          </a:solidFill>
                        </a:rPr>
                        <a:t>(גידול בישראל)</a:t>
                      </a:r>
                    </a:p>
                  </a:txBody>
                  <a:tcPr>
                    <a:solidFill>
                      <a:schemeClr val="tx1">
                        <a:lumMod val="65000"/>
                        <a:lumOff val="35000"/>
                      </a:schemeClr>
                    </a:solidFill>
                  </a:tcPr>
                </a:tc>
                <a:tc>
                  <a:txBody>
                    <a:bodyPr/>
                    <a:lstStyle/>
                    <a:p>
                      <a:pPr algn="ctr" rtl="1">
                        <a:lnSpc>
                          <a:spcPts val="1800"/>
                        </a:lnSpc>
                      </a:pPr>
                      <a:r>
                        <a:rPr lang="he-IL" dirty="0">
                          <a:solidFill>
                            <a:schemeClr val="bg1"/>
                          </a:solidFill>
                        </a:rPr>
                        <a:t>%</a:t>
                      </a:r>
                      <a:r>
                        <a:rPr lang="en-US" dirty="0">
                          <a:solidFill>
                            <a:schemeClr val="bg1"/>
                          </a:solidFill>
                        </a:rPr>
                        <a:t> </a:t>
                      </a:r>
                      <a:r>
                        <a:rPr lang="he-IL" dirty="0">
                          <a:solidFill>
                            <a:schemeClr val="bg1"/>
                          </a:solidFill>
                        </a:rPr>
                        <a:t>מישראל</a:t>
                      </a:r>
                    </a:p>
                  </a:txBody>
                  <a:tcPr>
                    <a:solidFill>
                      <a:schemeClr val="tx1">
                        <a:lumMod val="65000"/>
                        <a:lumOff val="35000"/>
                      </a:schemeClr>
                    </a:solidFill>
                  </a:tcPr>
                </a:tc>
                <a:extLst>
                  <a:ext uri="{0D108BD9-81ED-4DB2-BD59-A6C34878D82A}">
                    <a16:rowId xmlns:a16="http://schemas.microsoft.com/office/drawing/2014/main" val="10000"/>
                  </a:ext>
                </a:extLst>
              </a:tr>
              <a:tr h="493814">
                <a:tc>
                  <a:txBody>
                    <a:bodyPr/>
                    <a:lstStyle/>
                    <a:p>
                      <a:pPr algn="r" rtl="1">
                        <a:lnSpc>
                          <a:spcPts val="1800"/>
                        </a:lnSpc>
                      </a:pPr>
                      <a:r>
                        <a:rPr lang="he-IL" sz="1600" b="1" dirty="0">
                          <a:solidFill>
                            <a:schemeClr val="tx1"/>
                          </a:solidFill>
                        </a:rPr>
                        <a:t>מספר האורחים</a:t>
                      </a:r>
                    </a:p>
                  </a:txBody>
                  <a:tcPr anchor="ctr">
                    <a:solidFill>
                      <a:schemeClr val="bg1">
                        <a:lumMod val="85000"/>
                      </a:schemeClr>
                    </a:solidFill>
                  </a:tcPr>
                </a:tc>
                <a:tc>
                  <a:txBody>
                    <a:bodyPr/>
                    <a:lstStyle/>
                    <a:p>
                      <a:pPr algn="ctr" rtl="1">
                        <a:lnSpc>
                          <a:spcPts val="1800"/>
                        </a:lnSpc>
                      </a:pPr>
                      <a:r>
                        <a:rPr lang="en-US" sz="1600" b="1" dirty="0" smtClean="0">
                          <a:solidFill>
                            <a:schemeClr val="tx1"/>
                          </a:solidFill>
                        </a:rPr>
                        <a:t>1,620,200</a:t>
                      </a:r>
                      <a:endParaRPr lang="he-IL" sz="1600" b="1" dirty="0">
                        <a:solidFill>
                          <a:schemeClr val="tx1"/>
                        </a:solidFill>
                      </a:endParaRPr>
                    </a:p>
                  </a:txBody>
                  <a:tcPr anchor="ctr">
                    <a:solidFill>
                      <a:schemeClr val="bg1">
                        <a:lumMod val="85000"/>
                      </a:schemeClr>
                    </a:solidFill>
                  </a:tcPr>
                </a:tc>
                <a:tc>
                  <a:txBody>
                    <a:bodyPr/>
                    <a:lstStyle/>
                    <a:p>
                      <a:pPr algn="ctr" rtl="1">
                        <a:lnSpc>
                          <a:spcPts val="1800"/>
                        </a:lnSpc>
                      </a:pPr>
                      <a:r>
                        <a:rPr lang="he-IL" sz="1600" b="0" dirty="0" smtClean="0">
                          <a:solidFill>
                            <a:schemeClr val="tx1"/>
                          </a:solidFill>
                        </a:rPr>
                        <a:t>%5+   </a:t>
                      </a:r>
                      <a:r>
                        <a:rPr lang="he-IL" sz="1400" b="1" dirty="0" smtClean="0">
                          <a:solidFill>
                            <a:schemeClr val="bg1">
                              <a:lumMod val="50000"/>
                            </a:schemeClr>
                          </a:solidFill>
                          <a:latin typeface="Arial" panose="020B0604020202020204" pitchFamily="34" charset="0"/>
                          <a:cs typeface="Arial" panose="020B0604020202020204" pitchFamily="34" charset="0"/>
                        </a:rPr>
                        <a:t>(%</a:t>
                      </a:r>
                      <a:r>
                        <a:rPr lang="en-US" sz="1400" b="1" dirty="0" smtClean="0">
                          <a:solidFill>
                            <a:schemeClr val="bg1">
                              <a:lumMod val="50000"/>
                            </a:schemeClr>
                          </a:solidFill>
                          <a:latin typeface="Arial" panose="020B0604020202020204" pitchFamily="34" charset="0"/>
                          <a:cs typeface="Arial" panose="020B0604020202020204" pitchFamily="34" charset="0"/>
                        </a:rPr>
                        <a:t>4</a:t>
                      </a:r>
                      <a:r>
                        <a:rPr lang="he-IL" sz="1400" b="1" dirty="0" smtClean="0">
                          <a:solidFill>
                            <a:schemeClr val="bg1">
                              <a:lumMod val="50000"/>
                            </a:schemeClr>
                          </a:solidFill>
                          <a:latin typeface="Arial" panose="020B0604020202020204" pitchFamily="34" charset="0"/>
                          <a:cs typeface="Arial" panose="020B0604020202020204" pitchFamily="34" charset="0"/>
                        </a:rPr>
                        <a:t>+)</a:t>
                      </a:r>
                      <a:endParaRPr lang="he-IL" sz="1400" b="1" dirty="0">
                        <a:solidFill>
                          <a:schemeClr val="bg1">
                            <a:lumMod val="50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rtl="1">
                        <a:lnSpc>
                          <a:spcPts val="1800"/>
                        </a:lnSpc>
                      </a:pPr>
                      <a:r>
                        <a:rPr lang="he-IL" sz="1600" b="0" dirty="0" smtClean="0">
                          <a:solidFill>
                            <a:schemeClr val="tx1"/>
                          </a:solidFill>
                        </a:rPr>
                        <a:t>15%</a:t>
                      </a:r>
                      <a:endParaRPr lang="he-IL" sz="1600" b="0" dirty="0">
                        <a:solidFill>
                          <a:schemeClr val="tx1"/>
                        </a:solidFill>
                      </a:endParaRPr>
                    </a:p>
                  </a:txBody>
                  <a:tcPr anchor="ctr">
                    <a:solidFill>
                      <a:schemeClr val="bg1">
                        <a:lumMod val="85000"/>
                      </a:schemeClr>
                    </a:solidFill>
                  </a:tcPr>
                </a:tc>
                <a:extLst>
                  <a:ext uri="{0D108BD9-81ED-4DB2-BD59-A6C34878D82A}">
                    <a16:rowId xmlns:a16="http://schemas.microsoft.com/office/drawing/2014/main" val="10001"/>
                  </a:ext>
                </a:extLst>
              </a:tr>
              <a:tr h="493814">
                <a:tc>
                  <a:txBody>
                    <a:bodyPr/>
                    <a:lstStyle/>
                    <a:p>
                      <a:pPr algn="r" rtl="1">
                        <a:lnSpc>
                          <a:spcPts val="1800"/>
                        </a:lnSpc>
                      </a:pPr>
                      <a:r>
                        <a:rPr lang="he-IL" sz="1600" b="1" dirty="0">
                          <a:solidFill>
                            <a:schemeClr val="tx1"/>
                          </a:solidFill>
                        </a:rPr>
                        <a:t>מתוכם: תיירים</a:t>
                      </a:r>
                    </a:p>
                  </a:txBody>
                  <a:tcPr anchor="ctr">
                    <a:solidFill>
                      <a:schemeClr val="bg1">
                        <a:lumMod val="95000"/>
                      </a:schemeClr>
                    </a:solidFill>
                  </a:tcPr>
                </a:tc>
                <a:tc>
                  <a:txBody>
                    <a:bodyPr/>
                    <a:lstStyle/>
                    <a:p>
                      <a:pPr algn="ctr" rtl="1">
                        <a:lnSpc>
                          <a:spcPts val="1800"/>
                        </a:lnSpc>
                      </a:pPr>
                      <a:r>
                        <a:rPr lang="en-US" sz="1600" dirty="0" smtClean="0">
                          <a:solidFill>
                            <a:schemeClr val="tx1"/>
                          </a:solidFill>
                        </a:rPr>
                        <a:t>1,078,500</a:t>
                      </a:r>
                      <a:endParaRPr lang="he-IL" sz="1600" dirty="0">
                        <a:solidFill>
                          <a:schemeClr val="tx1"/>
                        </a:solidFill>
                      </a:endParaRPr>
                    </a:p>
                  </a:txBody>
                  <a:tcPr anchor="ctr">
                    <a:solidFill>
                      <a:schemeClr val="bg1">
                        <a:lumMod val="95000"/>
                      </a:schemeClr>
                    </a:solidFill>
                  </a:tcPr>
                </a:tc>
                <a:tc>
                  <a:txBody>
                    <a:bodyPr/>
                    <a:lstStyle/>
                    <a:p>
                      <a:pPr algn="ctr" rtl="1">
                        <a:lnSpc>
                          <a:spcPts val="1800"/>
                        </a:lnSpc>
                      </a:pPr>
                      <a:r>
                        <a:rPr lang="he-IL" sz="1600" b="0" dirty="0" smtClean="0">
                          <a:solidFill>
                            <a:schemeClr val="tx1"/>
                          </a:solidFill>
                        </a:rPr>
                        <a:t>7%+   </a:t>
                      </a:r>
                      <a:r>
                        <a:rPr lang="he-IL" sz="1400" b="1" dirty="0" smtClean="0">
                          <a:solidFill>
                            <a:schemeClr val="bg1">
                              <a:lumMod val="50000"/>
                            </a:schemeClr>
                          </a:solidFill>
                          <a:latin typeface="Arial" panose="020B0604020202020204" pitchFamily="34" charset="0"/>
                          <a:cs typeface="Arial" panose="020B0604020202020204" pitchFamily="34" charset="0"/>
                        </a:rPr>
                        <a:t>(7%+)</a:t>
                      </a:r>
                      <a:endParaRPr lang="he-IL" sz="1400" b="1" dirty="0">
                        <a:solidFill>
                          <a:schemeClr val="bg1">
                            <a:lumMod val="50000"/>
                          </a:schemeClr>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rtl="1">
                        <a:lnSpc>
                          <a:spcPts val="1800"/>
                        </a:lnSpc>
                      </a:pPr>
                      <a:r>
                        <a:rPr lang="he-IL" sz="1600" b="0" dirty="0" smtClean="0">
                          <a:solidFill>
                            <a:schemeClr val="tx1"/>
                          </a:solidFill>
                        </a:rPr>
                        <a:t>24%</a:t>
                      </a:r>
                      <a:endParaRPr lang="he-IL" sz="1600" b="0" dirty="0">
                        <a:solidFill>
                          <a:schemeClr val="tx1"/>
                        </a:solidFill>
                      </a:endParaRPr>
                    </a:p>
                  </a:txBody>
                  <a:tcPr anchor="ctr">
                    <a:solidFill>
                      <a:schemeClr val="bg1">
                        <a:lumMod val="95000"/>
                      </a:schemeClr>
                    </a:solidFill>
                  </a:tcPr>
                </a:tc>
                <a:extLst>
                  <a:ext uri="{0D108BD9-81ED-4DB2-BD59-A6C34878D82A}">
                    <a16:rowId xmlns:a16="http://schemas.microsoft.com/office/drawing/2014/main" val="10002"/>
                  </a:ext>
                </a:extLst>
              </a:tr>
              <a:tr h="493814">
                <a:tc>
                  <a:txBody>
                    <a:bodyPr/>
                    <a:lstStyle/>
                    <a:p>
                      <a:pPr marL="0" marR="0" indent="0" algn="r" defTabSz="914400" rtl="1" eaLnBrk="1" fontAlgn="auto" latinLnBrk="0" hangingPunct="1">
                        <a:lnSpc>
                          <a:spcPts val="1800"/>
                        </a:lnSpc>
                        <a:spcBef>
                          <a:spcPts val="0"/>
                        </a:spcBef>
                        <a:spcAft>
                          <a:spcPts val="0"/>
                        </a:spcAft>
                        <a:buClrTx/>
                        <a:buSzTx/>
                        <a:buFontTx/>
                        <a:buNone/>
                        <a:tabLst/>
                        <a:defRPr/>
                      </a:pPr>
                      <a:r>
                        <a:rPr lang="he-IL" sz="1600" b="1" dirty="0">
                          <a:solidFill>
                            <a:schemeClr val="tx1"/>
                          </a:solidFill>
                        </a:rPr>
                        <a:t>           הישראלים</a:t>
                      </a:r>
                    </a:p>
                  </a:txBody>
                  <a:tcPr anchor="ctr">
                    <a:solidFill>
                      <a:schemeClr val="bg1">
                        <a:lumMod val="85000"/>
                      </a:schemeClr>
                    </a:solidFill>
                  </a:tcPr>
                </a:tc>
                <a:tc>
                  <a:txBody>
                    <a:bodyPr/>
                    <a:lstStyle/>
                    <a:p>
                      <a:pPr marL="0" marR="0" indent="0" algn="ctr" defTabSz="914400" rtl="1" eaLnBrk="1" fontAlgn="auto" latinLnBrk="0" hangingPunct="1">
                        <a:lnSpc>
                          <a:spcPts val="1800"/>
                        </a:lnSpc>
                        <a:spcBef>
                          <a:spcPts val="0"/>
                        </a:spcBef>
                        <a:spcAft>
                          <a:spcPts val="0"/>
                        </a:spcAft>
                        <a:buClrTx/>
                        <a:buSzTx/>
                        <a:buFontTx/>
                        <a:buNone/>
                        <a:tabLst/>
                        <a:defRPr/>
                      </a:pPr>
                      <a:r>
                        <a:rPr lang="en-US" sz="1600" dirty="0" smtClean="0">
                          <a:solidFill>
                            <a:schemeClr val="tx1"/>
                          </a:solidFill>
                        </a:rPr>
                        <a:t>541,800</a:t>
                      </a:r>
                      <a:endParaRPr lang="he-IL" sz="1600" dirty="0">
                        <a:solidFill>
                          <a:schemeClr val="tx1"/>
                        </a:solidFill>
                      </a:endParaRPr>
                    </a:p>
                  </a:txBody>
                  <a:tcPr anchor="ctr">
                    <a:solidFill>
                      <a:schemeClr val="bg1">
                        <a:lumMod val="85000"/>
                      </a:schemeClr>
                    </a:solidFill>
                  </a:tcPr>
                </a:tc>
                <a:tc>
                  <a:txBody>
                    <a:bodyPr/>
                    <a:lstStyle/>
                    <a:p>
                      <a:pPr algn="ctr" rtl="1">
                        <a:lnSpc>
                          <a:spcPts val="1800"/>
                        </a:lnSpc>
                      </a:pPr>
                      <a:r>
                        <a:rPr lang="he-IL" sz="1600" b="0" kern="1200" dirty="0" smtClean="0">
                          <a:solidFill>
                            <a:schemeClr val="tx1"/>
                          </a:solidFill>
                          <a:latin typeface="+mn-lt"/>
                          <a:ea typeface="+mn-ea"/>
                          <a:cs typeface="+mn-cs"/>
                        </a:rPr>
                        <a:t>1%+ </a:t>
                      </a:r>
                      <a:r>
                        <a:rPr lang="he-IL" sz="1600" b="0" dirty="0" smtClean="0">
                          <a:solidFill>
                            <a:schemeClr val="tx1"/>
                          </a:solidFill>
                        </a:rPr>
                        <a:t>  </a:t>
                      </a:r>
                      <a:r>
                        <a:rPr lang="he-IL" sz="1400" b="1" dirty="0" smtClean="0">
                          <a:solidFill>
                            <a:schemeClr val="bg1">
                              <a:lumMod val="50000"/>
                            </a:schemeClr>
                          </a:solidFill>
                          <a:latin typeface="Arial" panose="020B0604020202020204" pitchFamily="34" charset="0"/>
                          <a:cs typeface="Arial" panose="020B0604020202020204" pitchFamily="34" charset="0"/>
                        </a:rPr>
                        <a:t>(2%+)</a:t>
                      </a:r>
                      <a:endParaRPr lang="he-IL" sz="1400" b="1" dirty="0">
                        <a:solidFill>
                          <a:schemeClr val="bg1">
                            <a:lumMod val="50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marL="0" marR="0" indent="0" algn="ctr" defTabSz="914400" rtl="1" eaLnBrk="1" fontAlgn="auto" latinLnBrk="0" hangingPunct="1">
                        <a:lnSpc>
                          <a:spcPts val="1800"/>
                        </a:lnSpc>
                        <a:spcBef>
                          <a:spcPts val="0"/>
                        </a:spcBef>
                        <a:spcAft>
                          <a:spcPts val="0"/>
                        </a:spcAft>
                        <a:buClrTx/>
                        <a:buSzTx/>
                        <a:buFontTx/>
                        <a:buNone/>
                        <a:tabLst/>
                        <a:defRPr/>
                      </a:pPr>
                      <a:r>
                        <a:rPr lang="he-IL" sz="1600" b="0" dirty="0">
                          <a:solidFill>
                            <a:schemeClr val="tx1"/>
                          </a:solidFill>
                        </a:rPr>
                        <a:t>8%</a:t>
                      </a:r>
                    </a:p>
                  </a:txBody>
                  <a:tcPr anchor="ctr">
                    <a:solidFill>
                      <a:schemeClr val="bg1">
                        <a:lumMod val="85000"/>
                      </a:schemeClr>
                    </a:solidFill>
                  </a:tcPr>
                </a:tc>
                <a:extLst>
                  <a:ext uri="{0D108BD9-81ED-4DB2-BD59-A6C34878D82A}">
                    <a16:rowId xmlns:a16="http://schemas.microsoft.com/office/drawing/2014/main" val="10003"/>
                  </a:ext>
                </a:extLst>
              </a:tr>
            </a:tbl>
          </a:graphicData>
        </a:graphic>
      </p:graphicFrame>
      <p:graphicFrame>
        <p:nvGraphicFramePr>
          <p:cNvPr id="16" name="מציין מיקום של טבלה 7" title="ממוצע לינות לתייר"/>
          <p:cNvGraphicFramePr>
            <a:graphicFrameLocks/>
          </p:cNvGraphicFramePr>
          <p:nvPr>
            <p:extLst>
              <p:ext uri="{D42A27DB-BD31-4B8C-83A1-F6EECF244321}">
                <p14:modId xmlns:p14="http://schemas.microsoft.com/office/powerpoint/2010/main" val="3470252257"/>
              </p:ext>
            </p:extLst>
          </p:nvPr>
        </p:nvGraphicFramePr>
        <p:xfrm>
          <a:off x="1324711" y="4325483"/>
          <a:ext cx="6624000" cy="1340425"/>
        </p:xfrm>
        <a:graphic>
          <a:graphicData uri="http://schemas.openxmlformats.org/drawingml/2006/table">
            <a:tbl>
              <a:tblPr rtl="1" firstRow="1" bandRow="1">
                <a:tableStyleId>{073A0DAA-6AF3-43AB-8588-CEC1D06C72B9}</a:tableStyleId>
              </a:tblPr>
              <a:tblGrid>
                <a:gridCol w="1656000">
                  <a:extLst>
                    <a:ext uri="{9D8B030D-6E8A-4147-A177-3AD203B41FA5}">
                      <a16:colId xmlns:a16="http://schemas.microsoft.com/office/drawing/2014/main" val="20000"/>
                    </a:ext>
                  </a:extLst>
                </a:gridCol>
                <a:gridCol w="165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1656000">
                  <a:extLst>
                    <a:ext uri="{9D8B030D-6E8A-4147-A177-3AD203B41FA5}">
                      <a16:colId xmlns:a16="http://schemas.microsoft.com/office/drawing/2014/main" val="20003"/>
                    </a:ext>
                  </a:extLst>
                </a:gridCol>
              </a:tblGrid>
              <a:tr h="378539">
                <a:tc gridSpan="4">
                  <a:txBody>
                    <a:bodyPr/>
                    <a:lstStyle/>
                    <a:p>
                      <a:pPr algn="ctr" rtl="1"/>
                      <a:r>
                        <a:rPr lang="he-IL" sz="1800" dirty="0">
                          <a:solidFill>
                            <a:schemeClr val="bg1"/>
                          </a:solidFill>
                        </a:rPr>
                        <a:t>ממוצע</a:t>
                      </a:r>
                      <a:r>
                        <a:rPr lang="he-IL" sz="1800" baseline="0" dirty="0">
                          <a:solidFill>
                            <a:schemeClr val="bg1"/>
                          </a:solidFill>
                        </a:rPr>
                        <a:t> לינות לתייר</a:t>
                      </a:r>
                      <a:endParaRPr lang="he-IL" sz="1800" dirty="0">
                        <a:solidFill>
                          <a:schemeClr val="bg1"/>
                        </a:solidFill>
                      </a:endParaRPr>
                    </a:p>
                  </a:txBody>
                  <a:tcPr anchor="ctr">
                    <a:solidFill>
                      <a:schemeClr val="tx1">
                        <a:lumMod val="65000"/>
                        <a:lumOff val="35000"/>
                      </a:schemeClr>
                    </a:solidFill>
                  </a:tcPr>
                </a:tc>
                <a:tc hMerge="1">
                  <a:txBody>
                    <a:bodyPr/>
                    <a:lstStyle/>
                    <a:p>
                      <a:pPr algn="ctr" rtl="1"/>
                      <a:endParaRPr lang="he-IL" dirty="0"/>
                    </a:p>
                  </a:txBody>
                  <a:tcPr anchor="ctr">
                    <a:solidFill>
                      <a:schemeClr val="accent4"/>
                    </a:solidFill>
                  </a:tcPr>
                </a:tc>
                <a:tc hMerge="1">
                  <a:txBody>
                    <a:bodyPr/>
                    <a:lstStyle/>
                    <a:p>
                      <a:pPr algn="ctr" rtl="1"/>
                      <a:endParaRPr lang="he-IL" dirty="0"/>
                    </a:p>
                  </a:txBody>
                  <a:tcPr anchor="ctr">
                    <a:solidFill>
                      <a:schemeClr val="accent3"/>
                    </a:solidFill>
                  </a:tcPr>
                </a:tc>
                <a:tc hMerge="1">
                  <a:txBody>
                    <a:bodyPr/>
                    <a:lstStyle/>
                    <a:p>
                      <a:pPr algn="ctr" rtl="1"/>
                      <a:endParaRPr lang="he-IL" dirty="0"/>
                    </a:p>
                  </a:txBody>
                  <a:tcPr anchor="ctr">
                    <a:solidFill>
                      <a:schemeClr val="accent2"/>
                    </a:solidFill>
                  </a:tcPr>
                </a:tc>
                <a:extLst>
                  <a:ext uri="{0D108BD9-81ED-4DB2-BD59-A6C34878D82A}">
                    <a16:rowId xmlns:a16="http://schemas.microsoft.com/office/drawing/2014/main" val="10000"/>
                  </a:ext>
                </a:extLst>
              </a:tr>
              <a:tr h="468072">
                <a:tc>
                  <a:txBody>
                    <a:bodyPr/>
                    <a:lstStyle/>
                    <a:p>
                      <a:pPr algn="ctr" rtl="1"/>
                      <a:r>
                        <a:rPr lang="he-IL" sz="1800" b="1" dirty="0">
                          <a:solidFill>
                            <a:schemeClr val="bg1"/>
                          </a:solidFill>
                        </a:rPr>
                        <a:t>תל-אביב-יפו</a:t>
                      </a:r>
                    </a:p>
                  </a:txBody>
                  <a:tcPr anchor="ctr">
                    <a:solidFill>
                      <a:srgbClr val="A75A98"/>
                    </a:solidFill>
                  </a:tcPr>
                </a:tc>
                <a:tc>
                  <a:txBody>
                    <a:bodyPr/>
                    <a:lstStyle/>
                    <a:p>
                      <a:pPr algn="ctr" rtl="1"/>
                      <a:r>
                        <a:rPr lang="he-IL" sz="1800" b="1" dirty="0">
                          <a:solidFill>
                            <a:schemeClr val="bg1"/>
                          </a:solidFill>
                        </a:rPr>
                        <a:t>ירושלים</a:t>
                      </a:r>
                    </a:p>
                  </a:txBody>
                  <a:tcPr anchor="ctr">
                    <a:solidFill>
                      <a:schemeClr val="tx2">
                        <a:lumMod val="60000"/>
                        <a:lumOff val="40000"/>
                      </a:schemeClr>
                    </a:solidFill>
                  </a:tcPr>
                </a:tc>
                <a:tc>
                  <a:txBody>
                    <a:bodyPr/>
                    <a:lstStyle/>
                    <a:p>
                      <a:pPr algn="ctr" rtl="1"/>
                      <a:r>
                        <a:rPr lang="he-IL" sz="1800" b="1" dirty="0">
                          <a:solidFill>
                            <a:schemeClr val="bg1"/>
                          </a:solidFill>
                        </a:rPr>
                        <a:t>חיפה</a:t>
                      </a:r>
                    </a:p>
                  </a:txBody>
                  <a:tcPr anchor="ctr">
                    <a:solidFill>
                      <a:srgbClr val="5B2E76"/>
                    </a:solidFill>
                  </a:tcPr>
                </a:tc>
                <a:tc>
                  <a:txBody>
                    <a:bodyPr/>
                    <a:lstStyle/>
                    <a:p>
                      <a:pPr algn="ctr" rtl="1"/>
                      <a:r>
                        <a:rPr lang="he-IL" sz="1800" b="1" dirty="0">
                          <a:solidFill>
                            <a:schemeClr val="bg1"/>
                          </a:solidFill>
                        </a:rPr>
                        <a:t>ישראל</a:t>
                      </a:r>
                    </a:p>
                  </a:txBody>
                  <a:tcPr anchor="ctr">
                    <a:solidFill>
                      <a:srgbClr val="5E5E5E"/>
                    </a:solidFill>
                  </a:tcPr>
                </a:tc>
                <a:extLst>
                  <a:ext uri="{0D108BD9-81ED-4DB2-BD59-A6C34878D82A}">
                    <a16:rowId xmlns:a16="http://schemas.microsoft.com/office/drawing/2014/main" val="10001"/>
                  </a:ext>
                </a:extLst>
              </a:tr>
              <a:tr h="493814">
                <a:tc>
                  <a:txBody>
                    <a:bodyPr/>
                    <a:lstStyle/>
                    <a:p>
                      <a:pPr algn="ctr" rtl="1"/>
                      <a:r>
                        <a:rPr lang="he-IL" sz="1600" dirty="0" smtClean="0">
                          <a:solidFill>
                            <a:schemeClr val="tx1"/>
                          </a:solidFill>
                        </a:rPr>
                        <a:t>2.7</a:t>
                      </a:r>
                      <a:endParaRPr lang="he-IL" sz="1600" dirty="0">
                        <a:solidFill>
                          <a:schemeClr val="tx1"/>
                        </a:solidFill>
                      </a:endParaRPr>
                    </a:p>
                  </a:txBody>
                  <a:tcPr anchor="ctr">
                    <a:solidFill>
                      <a:schemeClr val="bg1">
                        <a:lumMod val="95000"/>
                      </a:schemeClr>
                    </a:solidFill>
                  </a:tcPr>
                </a:tc>
                <a:tc>
                  <a:txBody>
                    <a:bodyPr/>
                    <a:lstStyle/>
                    <a:p>
                      <a:pPr algn="ctr" rtl="1"/>
                      <a:r>
                        <a:rPr lang="he-IL" sz="1600" dirty="0" smtClean="0">
                          <a:solidFill>
                            <a:schemeClr val="tx1"/>
                          </a:solidFill>
                        </a:rPr>
                        <a:t>3.3</a:t>
                      </a:r>
                      <a:endParaRPr lang="he-IL" sz="1600" dirty="0">
                        <a:solidFill>
                          <a:schemeClr val="tx1"/>
                        </a:solidFill>
                      </a:endParaRPr>
                    </a:p>
                  </a:txBody>
                  <a:tcPr anchor="ctr">
                    <a:solidFill>
                      <a:schemeClr val="bg1">
                        <a:lumMod val="95000"/>
                      </a:schemeClr>
                    </a:solidFill>
                  </a:tcPr>
                </a:tc>
                <a:tc>
                  <a:txBody>
                    <a:bodyPr/>
                    <a:lstStyle/>
                    <a:p>
                      <a:pPr algn="ctr" rtl="1"/>
                      <a:r>
                        <a:rPr lang="he-IL" sz="1600" dirty="0" smtClean="0">
                          <a:solidFill>
                            <a:schemeClr val="tx1"/>
                          </a:solidFill>
                        </a:rPr>
                        <a:t>2.4</a:t>
                      </a:r>
                      <a:endParaRPr lang="he-IL" sz="1600" dirty="0">
                        <a:solidFill>
                          <a:schemeClr val="tx1"/>
                        </a:solidFill>
                      </a:endParaRPr>
                    </a:p>
                  </a:txBody>
                  <a:tcPr anchor="ctr">
                    <a:solidFill>
                      <a:schemeClr val="bg1">
                        <a:lumMod val="95000"/>
                      </a:schemeClr>
                    </a:solidFill>
                  </a:tcPr>
                </a:tc>
                <a:tc>
                  <a:txBody>
                    <a:bodyPr/>
                    <a:lstStyle/>
                    <a:p>
                      <a:pPr algn="ctr" rtl="1"/>
                      <a:r>
                        <a:rPr lang="en-US" sz="1600" dirty="0" smtClean="0">
                          <a:solidFill>
                            <a:schemeClr val="tx1"/>
                          </a:solidFill>
                        </a:rPr>
                        <a:t>2.7</a:t>
                      </a:r>
                      <a:endParaRPr lang="he-IL" sz="1600" dirty="0">
                        <a:solidFill>
                          <a:schemeClr val="tx1"/>
                        </a:solidFill>
                      </a:endParaRPr>
                    </a:p>
                  </a:txBody>
                  <a:tcPr anchor="ctr">
                    <a:solidFill>
                      <a:schemeClr val="bg1">
                        <a:lumMod val="95000"/>
                      </a:schemeClr>
                    </a:solidFill>
                  </a:tcPr>
                </a:tc>
                <a:extLst>
                  <a:ext uri="{0D108BD9-81ED-4DB2-BD59-A6C34878D82A}">
                    <a16:rowId xmlns:a16="http://schemas.microsoft.com/office/drawing/2014/main" val="10002"/>
                  </a:ext>
                </a:extLst>
              </a:tr>
            </a:tbl>
          </a:graphicData>
        </a:graphic>
      </p:graphicFrame>
      <p:sp>
        <p:nvSpPr>
          <p:cNvPr id="14"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a:t>
            </a:r>
            <a:r>
              <a:rPr lang="he-IL" altLang="he-IL" sz="900" dirty="0" smtClean="0">
                <a:solidFill>
                  <a:schemeClr val="bg1">
                    <a:lumMod val="85000"/>
                  </a:schemeClr>
                </a:solidFill>
                <a:latin typeface="Arial" pitchFamily="34" charset="0"/>
                <a:cs typeface="Arial" pitchFamily="34" charset="0"/>
              </a:rPr>
              <a:t>2019</a:t>
            </a:r>
            <a:endParaRPr lang="he-IL" altLang="he-IL" sz="900" dirty="0">
              <a:solidFill>
                <a:schemeClr val="bg1">
                  <a:lumMod val="85000"/>
                </a:schemeClr>
              </a:solidFill>
              <a:latin typeface="Arial" pitchFamily="34" charset="0"/>
              <a:cs typeface="Arial" pitchFamily="34" charset="0"/>
            </a:endParaRPr>
          </a:p>
        </p:txBody>
      </p:sp>
      <p:sp>
        <p:nvSpPr>
          <p:cNvPr id="21" name="TextBox 20">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9"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A75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0" name="TextBox 9"/>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37</a:t>
            </a:r>
          </a:p>
        </p:txBody>
      </p:sp>
    </p:spTree>
    <p:extLst>
      <p:ext uri="{BB962C8B-B14F-4D97-AF65-F5344CB8AC3E}">
        <p14:creationId xmlns:p14="http://schemas.microsoft.com/office/powerpoint/2010/main" val="3617921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תמונה 19" title="רקע">
            <a:extLst>
              <a:ext uri="{FF2B5EF4-FFF2-40B4-BE49-F238E27FC236}">
                <a16:creationId xmlns:a16="http://schemas.microsoft.com/office/drawing/2014/main" id="{48795B68-BBAC-48CB-AFD7-61D761A25C5F}"/>
              </a:ext>
            </a:extLst>
          </p:cNvPr>
          <p:cNvPicPr>
            <a:picLocks/>
          </p:cNvPicPr>
          <p:nvPr/>
        </p:nvPicPr>
        <p:blipFill>
          <a:blip r:embed="rId3"/>
          <a:stretch>
            <a:fillRect/>
          </a:stretch>
        </p:blipFill>
        <p:spPr>
          <a:xfrm>
            <a:off x="8697600" y="-14400"/>
            <a:ext cx="3596400" cy="6886800"/>
          </a:xfrm>
          <a:prstGeom prst="rect">
            <a:avLst/>
          </a:prstGeom>
        </p:spPr>
      </p:pic>
      <p:sp>
        <p:nvSpPr>
          <p:cNvPr id="25" name="מציין מיקום טקסט 4">
            <a:extLst>
              <a:ext uri="{FF2B5EF4-FFF2-40B4-BE49-F238E27FC236}">
                <a16:creationId xmlns:a16="http://schemas.microsoft.com/office/drawing/2014/main" id="{2F046E6B-C279-4D70-AA0C-E639B57F6365}"/>
              </a:ext>
            </a:extLst>
          </p:cNvPr>
          <p:cNvSpPr txBox="1">
            <a:spLocks/>
          </p:cNvSpPr>
          <p:nvPr/>
        </p:nvSpPr>
        <p:spPr>
          <a:xfrm>
            <a:off x="-672749"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תיירות</a:t>
            </a:r>
            <a:endParaRPr lang="x-none" b="1" dirty="0"/>
          </a:p>
        </p:txBody>
      </p:sp>
      <p:sp>
        <p:nvSpPr>
          <p:cNvPr id="13" name="Title 47"/>
          <p:cNvSpPr>
            <a:spLocks noGrp="1"/>
          </p:cNvSpPr>
          <p:nvPr>
            <p:ph type="ctrTitle"/>
          </p:nvPr>
        </p:nvSpPr>
        <p:spPr>
          <a:xfrm>
            <a:off x="-1680861" y="260965"/>
            <a:ext cx="10020769" cy="503739"/>
          </a:xfrm>
        </p:spPr>
        <p:txBody>
          <a:bodyPr/>
          <a:lstStyle/>
          <a:p>
            <a:r>
              <a:rPr lang="he-IL" sz="3200" dirty="0">
                <a:solidFill>
                  <a:srgbClr val="5E5E5E"/>
                </a:solidFill>
                <a:cs typeface="Blender" pitchFamily="18" charset="-79"/>
              </a:rPr>
              <a:t>פדיון </a:t>
            </a:r>
            <a:r>
              <a:rPr lang="he-IL" sz="3200" dirty="0" smtClean="0">
                <a:solidFill>
                  <a:srgbClr val="5E5E5E"/>
                </a:solidFill>
                <a:cs typeface="Blender" pitchFamily="18" charset="-79"/>
              </a:rPr>
              <a:t>מתיירים במלונות התיירות* </a:t>
            </a:r>
            <a:r>
              <a:rPr lang="he-IL" sz="3200" dirty="0">
                <a:solidFill>
                  <a:srgbClr val="5E5E5E"/>
                </a:solidFill>
                <a:cs typeface="Blender" pitchFamily="18" charset="-79"/>
              </a:rPr>
              <a:t>בעיר</a:t>
            </a:r>
            <a:br>
              <a:rPr lang="he-IL" sz="3200" dirty="0">
                <a:solidFill>
                  <a:srgbClr val="5E5E5E"/>
                </a:solidFill>
                <a:cs typeface="Blender" pitchFamily="18" charset="-79"/>
              </a:rPr>
            </a:br>
            <a:r>
              <a:rPr lang="he-IL" sz="2400" dirty="0" smtClean="0">
                <a:solidFill>
                  <a:srgbClr val="5E5E5E"/>
                </a:solidFill>
                <a:cs typeface="Blender" pitchFamily="18" charset="-79"/>
              </a:rPr>
              <a:t>(אחוז, 2019)</a:t>
            </a:r>
            <a:endParaRPr lang="he-IL" sz="2400" dirty="0">
              <a:solidFill>
                <a:srgbClr val="5E5E5E"/>
              </a:solidFill>
              <a:cs typeface="Blender" pitchFamily="18" charset="-79"/>
            </a:endParaRPr>
          </a:p>
        </p:txBody>
      </p:sp>
      <p:sp>
        <p:nvSpPr>
          <p:cNvPr id="12" name="מציין מיקום תוכן 3"/>
          <p:cNvSpPr>
            <a:spLocks noGrp="1"/>
          </p:cNvSpPr>
          <p:nvPr>
            <p:ph sz="quarter" idx="14"/>
          </p:nvPr>
        </p:nvSpPr>
        <p:spPr>
          <a:xfrm>
            <a:off x="8832304" y="2636912"/>
            <a:ext cx="3380376" cy="2664296"/>
          </a:xfrm>
        </p:spPr>
        <p:txBody>
          <a:bodyPr/>
          <a:lstStyle/>
          <a:p>
            <a:pPr algn="just"/>
            <a:r>
              <a:rPr lang="he-IL" sz="1900" dirty="0">
                <a:solidFill>
                  <a:schemeClr val="bg1"/>
                </a:solidFill>
                <a:cs typeface="Blender" pitchFamily="18" charset="-79"/>
              </a:rPr>
              <a:t>בשנת </a:t>
            </a:r>
            <a:r>
              <a:rPr lang="he-IL" sz="1900" dirty="0" smtClean="0">
                <a:solidFill>
                  <a:schemeClr val="bg1"/>
                </a:solidFill>
                <a:cs typeface="Blender" pitchFamily="18" charset="-79"/>
              </a:rPr>
              <a:t>2019, </a:t>
            </a:r>
            <a:r>
              <a:rPr lang="he-IL" sz="1900" dirty="0">
                <a:solidFill>
                  <a:schemeClr val="bg1"/>
                </a:solidFill>
                <a:cs typeface="Blender" pitchFamily="18" charset="-79"/>
              </a:rPr>
              <a:t>הפדיון מכלל האורחים (תיירים וישראלים) במלונות תיירות בתל-אביב-יפו </a:t>
            </a:r>
            <a:r>
              <a:rPr lang="he-IL" sz="1900" dirty="0" smtClean="0">
                <a:solidFill>
                  <a:schemeClr val="bg1"/>
                </a:solidFill>
                <a:cs typeface="Blender" pitchFamily="18" charset="-79"/>
              </a:rPr>
              <a:t>עמד על 2.6 מיליארד ₪, שהיווה כחמישית מפדיון הענף בישראל.</a:t>
            </a:r>
          </a:p>
          <a:p>
            <a:pPr algn="just"/>
            <a:r>
              <a:rPr lang="he-IL" sz="1900" dirty="0" smtClean="0">
                <a:solidFill>
                  <a:schemeClr val="bg1"/>
                </a:solidFill>
                <a:cs typeface="Blender" pitchFamily="18" charset="-79"/>
              </a:rPr>
              <a:t>69%</a:t>
            </a:r>
            <a:r>
              <a:rPr lang="en-US" sz="1900" dirty="0" smtClean="0">
                <a:solidFill>
                  <a:schemeClr val="bg1"/>
                </a:solidFill>
                <a:cs typeface="Blender" pitchFamily="18" charset="-79"/>
              </a:rPr>
              <a:t> </a:t>
            </a:r>
            <a:r>
              <a:rPr lang="he-IL" sz="1900" dirty="0" smtClean="0">
                <a:solidFill>
                  <a:schemeClr val="bg1"/>
                </a:solidFill>
                <a:cs typeface="Blender" pitchFamily="18" charset="-79"/>
              </a:rPr>
              <a:t>מהפדיון </a:t>
            </a:r>
            <a:r>
              <a:rPr lang="he-IL" sz="1900" dirty="0">
                <a:solidFill>
                  <a:schemeClr val="bg1"/>
                </a:solidFill>
                <a:cs typeface="Blender" pitchFamily="18" charset="-79"/>
              </a:rPr>
              <a:t>במלונות תיירות בתל-אביב-יפו היה </a:t>
            </a:r>
            <a:r>
              <a:rPr lang="he-IL" sz="1900" dirty="0" smtClean="0">
                <a:solidFill>
                  <a:schemeClr val="bg1"/>
                </a:solidFill>
                <a:cs typeface="Blender" pitchFamily="18" charset="-79"/>
              </a:rPr>
              <a:t>מתיירים.</a:t>
            </a:r>
            <a:endParaRPr lang="he-IL" sz="1900" dirty="0">
              <a:solidFill>
                <a:schemeClr val="bg1"/>
              </a:solidFill>
              <a:cs typeface="Blender" pitchFamily="18" charset="-79"/>
            </a:endParaRPr>
          </a:p>
        </p:txBody>
      </p:sp>
      <p:graphicFrame>
        <p:nvGraphicFramePr>
          <p:cNvPr id="31" name="מציין מיקום תרשים 20" descr="תל אביב יפו - 35.1%&#10;ירושלים - 28.4%&#10;חיפה - 2.5%&#10;אילת - 6.1%&#10;טבריה - 5.1%&#10;ים המלח - 5.2%&#10;אחר - 17.6%" title="גרף עוגה של פדיון מתיירים במלונות תיירות בישראל">
            <a:extLst>
              <a:ext uri="{FF2B5EF4-FFF2-40B4-BE49-F238E27FC236}">
                <a16:creationId xmlns:a16="http://schemas.microsoft.com/office/drawing/2014/main" id="{64BF4B0F-8144-4130-B52E-1D8325E1092F}"/>
              </a:ext>
            </a:extLst>
          </p:cNvPr>
          <p:cNvGraphicFramePr>
            <a:graphicFrameLocks noGrp="1"/>
          </p:cNvGraphicFramePr>
          <p:nvPr>
            <p:ph type="chart" sz="quarter" idx="13"/>
            <p:extLst>
              <p:ext uri="{D42A27DB-BD31-4B8C-83A1-F6EECF244321}">
                <p14:modId xmlns:p14="http://schemas.microsoft.com/office/powerpoint/2010/main" val="1810071800"/>
              </p:ext>
            </p:extLst>
          </p:nvPr>
        </p:nvGraphicFramePr>
        <p:xfrm>
          <a:off x="983432" y="1340774"/>
          <a:ext cx="6708576" cy="4496039"/>
        </p:xfrm>
        <a:graphic>
          <a:graphicData uri="http://schemas.openxmlformats.org/drawingml/2006/chart">
            <c:chart xmlns:c="http://schemas.openxmlformats.org/drawingml/2006/chart" xmlns:r="http://schemas.openxmlformats.org/officeDocument/2006/relationships" r:id="rId4"/>
          </a:graphicData>
        </a:graphic>
      </p:graphicFrame>
      <p:sp>
        <p:nvSpPr>
          <p:cNvPr id="14"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a:t>
            </a:r>
            <a:r>
              <a:rPr lang="he-IL" altLang="he-IL" sz="900" dirty="0" smtClean="0">
                <a:solidFill>
                  <a:schemeClr val="bg1">
                    <a:lumMod val="85000"/>
                  </a:schemeClr>
                </a:solidFill>
                <a:latin typeface="Arial" pitchFamily="34" charset="0"/>
                <a:cs typeface="Arial" pitchFamily="34" charset="0"/>
              </a:rPr>
              <a:t>2019</a:t>
            </a:r>
            <a:endParaRPr lang="he-IL" altLang="he-IL" sz="900" dirty="0">
              <a:solidFill>
                <a:schemeClr val="bg1">
                  <a:lumMod val="85000"/>
                </a:schemeClr>
              </a:solidFill>
              <a:latin typeface="Arial" pitchFamily="34" charset="0"/>
              <a:cs typeface="Arial" pitchFamily="34" charset="0"/>
            </a:endParaRPr>
          </a:p>
        </p:txBody>
      </p:sp>
      <p:sp>
        <p:nvSpPr>
          <p:cNvPr id="19" name="TextBox 18">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8"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7"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A75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0" name="TextBox 9"/>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38</a:t>
            </a:r>
          </a:p>
        </p:txBody>
      </p:sp>
    </p:spTree>
    <p:extLst>
      <p:ext uri="{BB962C8B-B14F-4D97-AF65-F5344CB8AC3E}">
        <p14:creationId xmlns:p14="http://schemas.microsoft.com/office/powerpoint/2010/main" val="361792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תמונה 17" title="רקע">
            <a:extLst>
              <a:ext uri="{FF2B5EF4-FFF2-40B4-BE49-F238E27FC236}">
                <a16:creationId xmlns:a16="http://schemas.microsoft.com/office/drawing/2014/main" id="{A9DDA36E-7671-4C3E-8F3D-3E607EF101EF}"/>
              </a:ext>
            </a:extLst>
          </p:cNvPr>
          <p:cNvPicPr>
            <a:picLocks/>
          </p:cNvPicPr>
          <p:nvPr/>
        </p:nvPicPr>
        <p:blipFill>
          <a:blip r:embed="rId3"/>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id="{52EF9D67-59AA-4BAC-841F-1C4979F019A2}"/>
              </a:ext>
            </a:extLst>
          </p:cNvPr>
          <p:cNvSpPr txBox="1">
            <a:spLocks/>
          </p:cNvSpPr>
          <p:nvPr/>
        </p:nvSpPr>
        <p:spPr>
          <a:xfrm>
            <a:off x="-485929"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17" name="כותרת 1">
            <a:extLst>
              <a:ext uri="{FF2B5EF4-FFF2-40B4-BE49-F238E27FC236}">
                <a16:creationId xmlns:a16="http://schemas.microsoft.com/office/drawing/2014/main" id="{C9984C59-66C1-478C-8311-4B6505DDEB5D}"/>
              </a:ext>
            </a:extLst>
          </p:cNvPr>
          <p:cNvSpPr>
            <a:spLocks noGrp="1"/>
          </p:cNvSpPr>
          <p:nvPr>
            <p:ph type="ctrTitle"/>
          </p:nvPr>
        </p:nvSpPr>
        <p:spPr>
          <a:xfrm>
            <a:off x="2495604" y="-27066"/>
            <a:ext cx="5916313" cy="503739"/>
          </a:xfrm>
        </p:spPr>
        <p:txBody>
          <a:bodyPr/>
          <a:lstStyle/>
          <a:p>
            <a:r>
              <a:rPr lang="he-IL" altLang="he-IL" sz="4000" dirty="0">
                <a:solidFill>
                  <a:srgbClr val="5E5E5E"/>
                </a:solidFill>
                <a:latin typeface="Blender" pitchFamily="18" charset="-79"/>
                <a:cs typeface="Blender" pitchFamily="18" charset="-79"/>
              </a:rPr>
              <a:t>אוכלוסייה, לפי דת </a:t>
            </a:r>
            <a:br>
              <a:rPr lang="he-IL" altLang="he-IL" sz="4000" dirty="0">
                <a:solidFill>
                  <a:srgbClr val="5E5E5E"/>
                </a:solidFill>
                <a:latin typeface="Blender" pitchFamily="18" charset="-79"/>
                <a:cs typeface="Blender" pitchFamily="18" charset="-79"/>
              </a:rPr>
            </a:br>
            <a:r>
              <a:rPr lang="en-US" altLang="he-IL" dirty="0">
                <a:solidFill>
                  <a:srgbClr val="5E5E5E"/>
                </a:solidFill>
                <a:latin typeface="Blender" pitchFamily="18" charset="-79"/>
                <a:cs typeface="Blender" pitchFamily="18" charset="-79"/>
              </a:rPr>
              <a:t> </a:t>
            </a:r>
            <a:r>
              <a:rPr lang="en-US" altLang="he-IL" dirty="0" smtClean="0">
                <a:solidFill>
                  <a:srgbClr val="5E5E5E"/>
                </a:solidFill>
                <a:latin typeface="Blender" pitchFamily="18" charset="-79"/>
                <a:cs typeface="Blender" pitchFamily="18" charset="-79"/>
              </a:rPr>
              <a:t>2019</a:t>
            </a:r>
            <a:r>
              <a:rPr lang="he-IL" altLang="he-IL" dirty="0" smtClean="0">
                <a:solidFill>
                  <a:srgbClr val="5E5E5E"/>
                </a:solidFill>
                <a:latin typeface="Blender" pitchFamily="18" charset="-79"/>
                <a:cs typeface="Blender" pitchFamily="18" charset="-79"/>
              </a:rPr>
              <a:t>(מספר </a:t>
            </a:r>
            <a:r>
              <a:rPr lang="he-IL" altLang="he-IL" dirty="0">
                <a:solidFill>
                  <a:srgbClr val="5E5E5E"/>
                </a:solidFill>
                <a:latin typeface="Blender" pitchFamily="18" charset="-79"/>
                <a:cs typeface="Blender" pitchFamily="18" charset="-79"/>
              </a:rPr>
              <a:t>גולמי ואחוזים)</a:t>
            </a:r>
            <a:endParaRPr lang="x-none" dirty="0">
              <a:solidFill>
                <a:srgbClr val="5E5E5E"/>
              </a:solidFill>
              <a:latin typeface="Blender" pitchFamily="18" charset="-79"/>
              <a:cs typeface="Blender" pitchFamily="18" charset="-79"/>
            </a:endParaRPr>
          </a:p>
        </p:txBody>
      </p:sp>
      <p:sp>
        <p:nvSpPr>
          <p:cNvPr id="28" name="מציין מיקום תוכן 3"/>
          <p:cNvSpPr>
            <a:spLocks noGrp="1"/>
          </p:cNvSpPr>
          <p:nvPr>
            <p:ph sz="quarter" idx="14"/>
          </p:nvPr>
        </p:nvSpPr>
        <p:spPr>
          <a:xfrm>
            <a:off x="8725690" y="2608505"/>
            <a:ext cx="3490990" cy="2908728"/>
          </a:xfrm>
        </p:spPr>
        <p:txBody>
          <a:bodyPr/>
          <a:lstStyle/>
          <a:p>
            <a:pPr algn="just"/>
            <a:r>
              <a:rPr lang="he-IL" sz="1900" dirty="0" smtClean="0">
                <a:solidFill>
                  <a:schemeClr val="bg1"/>
                </a:solidFill>
                <a:latin typeface="Blender"/>
                <a:cs typeface="Blender"/>
              </a:rPr>
              <a:t>רוב רובה של </a:t>
            </a:r>
            <a:r>
              <a:rPr lang="he-IL" sz="1900" dirty="0">
                <a:solidFill>
                  <a:schemeClr val="bg1"/>
                </a:solidFill>
                <a:latin typeface="Blender"/>
                <a:cs typeface="Blender"/>
              </a:rPr>
              <a:t>אוכלוסיית העיר היא </a:t>
            </a:r>
            <a:r>
              <a:rPr lang="he-IL" sz="1900" dirty="0">
                <a:solidFill>
                  <a:schemeClr val="bg1"/>
                </a:solidFill>
                <a:cs typeface="Blender"/>
              </a:rPr>
              <a:t>יהודית</a:t>
            </a:r>
            <a:r>
              <a:rPr lang="en-US" sz="1900" dirty="0">
                <a:solidFill>
                  <a:schemeClr val="bg1"/>
                </a:solidFill>
                <a:cs typeface="Blender"/>
              </a:rPr>
              <a:t>.</a:t>
            </a:r>
            <a:endParaRPr lang="he-IL" sz="1900" dirty="0">
              <a:solidFill>
                <a:schemeClr val="bg1"/>
              </a:solidFill>
              <a:cs typeface="Blender"/>
            </a:endParaRPr>
          </a:p>
          <a:p>
            <a:pPr algn="just"/>
            <a:r>
              <a:rPr lang="en-US" sz="1900" dirty="0">
                <a:solidFill>
                  <a:schemeClr val="bg1"/>
                </a:solidFill>
                <a:cs typeface="Blender"/>
              </a:rPr>
              <a:t/>
            </a:r>
            <a:br>
              <a:rPr lang="en-US" sz="1900" dirty="0">
                <a:solidFill>
                  <a:schemeClr val="bg1"/>
                </a:solidFill>
                <a:cs typeface="Blender"/>
              </a:rPr>
            </a:br>
            <a:r>
              <a:rPr lang="he-IL" sz="1900" dirty="0">
                <a:solidFill>
                  <a:schemeClr val="bg1"/>
                </a:solidFill>
                <a:cs typeface="Blender"/>
              </a:rPr>
              <a:t>עם זאת, ב-50 השנים האחרונות חלקה היחסי הצטמצם בהדרגה</a:t>
            </a:r>
            <a:r>
              <a:rPr lang="en-US" sz="1900" dirty="0">
                <a:solidFill>
                  <a:schemeClr val="bg1"/>
                </a:solidFill>
                <a:cs typeface="Blender"/>
              </a:rPr>
              <a:t/>
            </a:r>
            <a:br>
              <a:rPr lang="en-US" sz="1900" dirty="0">
                <a:solidFill>
                  <a:schemeClr val="bg1"/>
                </a:solidFill>
                <a:cs typeface="Blender"/>
              </a:rPr>
            </a:br>
            <a:r>
              <a:rPr lang="he-IL" sz="1900" dirty="0">
                <a:solidFill>
                  <a:schemeClr val="bg1"/>
                </a:solidFill>
                <a:cs typeface="Blender"/>
              </a:rPr>
              <a:t>מכ-99% בתחילת שנות ה-60'</a:t>
            </a:r>
            <a:r>
              <a:rPr lang="en-US" sz="1900" dirty="0">
                <a:solidFill>
                  <a:schemeClr val="bg1"/>
                </a:solidFill>
                <a:cs typeface="Blender"/>
              </a:rPr>
              <a:t/>
            </a:r>
            <a:br>
              <a:rPr lang="en-US" sz="1900" dirty="0">
                <a:solidFill>
                  <a:schemeClr val="bg1"/>
                </a:solidFill>
                <a:cs typeface="Blender"/>
              </a:rPr>
            </a:br>
            <a:r>
              <a:rPr lang="he-IL" sz="1900" dirty="0" smtClean="0">
                <a:solidFill>
                  <a:schemeClr val="bg1"/>
                </a:solidFill>
                <a:cs typeface="Blender"/>
              </a:rPr>
              <a:t>לכ-90% </a:t>
            </a:r>
            <a:r>
              <a:rPr lang="he-IL" sz="1900" dirty="0">
                <a:solidFill>
                  <a:schemeClr val="bg1"/>
                </a:solidFill>
                <a:cs typeface="Blender"/>
              </a:rPr>
              <a:t>בסוף </a:t>
            </a:r>
            <a:r>
              <a:rPr lang="he-IL" sz="1900" dirty="0" smtClean="0">
                <a:solidFill>
                  <a:schemeClr val="bg1"/>
                </a:solidFill>
                <a:cs typeface="Blender"/>
              </a:rPr>
              <a:t>2019. בהתאמה, </a:t>
            </a:r>
            <a:r>
              <a:rPr lang="he-IL" sz="1900" dirty="0">
                <a:solidFill>
                  <a:schemeClr val="bg1"/>
                </a:solidFill>
                <a:cs typeface="Blender"/>
              </a:rPr>
              <a:t>חלקה של האוכלוסייה</a:t>
            </a:r>
            <a:r>
              <a:rPr lang="en-US" sz="1900" dirty="0">
                <a:solidFill>
                  <a:schemeClr val="bg1"/>
                </a:solidFill>
                <a:cs typeface="Blender"/>
              </a:rPr>
              <a:t> </a:t>
            </a:r>
            <a:r>
              <a:rPr lang="he-IL" sz="1900" dirty="0">
                <a:solidFill>
                  <a:schemeClr val="bg1"/>
                </a:solidFill>
                <a:cs typeface="Blender"/>
              </a:rPr>
              <a:t>הלא יהודית גדל </a:t>
            </a:r>
            <a:r>
              <a:rPr lang="he-IL" sz="1900" dirty="0" smtClean="0">
                <a:solidFill>
                  <a:schemeClr val="bg1"/>
                </a:solidFill>
                <a:cs typeface="Blender"/>
              </a:rPr>
              <a:t>מכ-1% לכ-10%.</a:t>
            </a:r>
            <a:endParaRPr lang="en-US" sz="1900" dirty="0">
              <a:solidFill>
                <a:schemeClr val="bg1"/>
              </a:solidFill>
              <a:cs typeface="Blender"/>
            </a:endParaRPr>
          </a:p>
        </p:txBody>
      </p:sp>
      <p:sp>
        <p:nvSpPr>
          <p:cNvPr id="24" name="מציין מיקום תוכן 5" descr="מקור הנתונים: הלשכה המרכזית לסטטיסטיקה, שנתון סטטיסטי לישראל, 2017 &#10;" title="מקור הנתונים">
            <a:extLst>
              <a:ext uri="{FF2B5EF4-FFF2-40B4-BE49-F238E27FC236}">
                <a16:creationId xmlns:a16="http://schemas.microsoft.com/office/drawing/2014/main" id="{86BE173B-0401-4C08-926C-2781E14C3372}"/>
              </a:ext>
            </a:extLst>
          </p:cNvPr>
          <p:cNvSpPr>
            <a:spLocks noGrp="1"/>
          </p:cNvSpPr>
          <p:nvPr>
            <p:ph sz="quarter" idx="15"/>
          </p:nvPr>
        </p:nvSpPr>
        <p:spPr>
          <a:xfrm>
            <a:off x="8240261" y="6604669"/>
            <a:ext cx="4048427" cy="260102"/>
          </a:xfrm>
        </p:spPr>
        <p:txBody>
          <a:body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a:t>
            </a:r>
            <a:r>
              <a:rPr lang="he-IL" altLang="he-IL" sz="900" dirty="0" smtClean="0">
                <a:solidFill>
                  <a:schemeClr val="bg1">
                    <a:lumMod val="85000"/>
                  </a:schemeClr>
                </a:solidFill>
                <a:latin typeface="Arial" pitchFamily="34" charset="0"/>
                <a:cs typeface="Arial" pitchFamily="34" charset="0"/>
              </a:rPr>
              <a:t>2020</a:t>
            </a:r>
            <a:endParaRPr lang="he-IL" altLang="he-IL" sz="900" dirty="0">
              <a:solidFill>
                <a:schemeClr val="bg1">
                  <a:lumMod val="85000"/>
                </a:schemeClr>
              </a:solidFill>
              <a:latin typeface="Arial" pitchFamily="34" charset="0"/>
              <a:cs typeface="Arial" pitchFamily="34" charset="0"/>
            </a:endParaRPr>
          </a:p>
        </p:txBody>
      </p:sp>
      <p:sp>
        <p:nvSpPr>
          <p:cNvPr id="16" name="TextBox 15">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5"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3"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60"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3</a:t>
            </a:r>
            <a:endParaRPr lang="en-US" dirty="0">
              <a:latin typeface="Blender" pitchFamily="18" charset="-79"/>
              <a:cs typeface="Blender" pitchFamily="18" charset="-79"/>
            </a:endParaRPr>
          </a:p>
        </p:txBody>
      </p:sp>
      <p:sp>
        <p:nvSpPr>
          <p:cNvPr id="3" name="מלבן 2"/>
          <p:cNvSpPr/>
          <p:nvPr/>
        </p:nvSpPr>
        <p:spPr>
          <a:xfrm>
            <a:off x="150252" y="1124744"/>
            <a:ext cx="8250005" cy="468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latin typeface="Blender" pitchFamily="18" charset="-79"/>
              <a:cs typeface="Blender" pitchFamily="18" charset="-79"/>
            </a:endParaRPr>
          </a:p>
        </p:txBody>
      </p:sp>
      <p:sp>
        <p:nvSpPr>
          <p:cNvPr id="14" name="מלבן 13"/>
          <p:cNvSpPr/>
          <p:nvPr/>
        </p:nvSpPr>
        <p:spPr>
          <a:xfrm>
            <a:off x="384522" y="6057300"/>
            <a:ext cx="8120188" cy="468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latin typeface="Blender" pitchFamily="18" charset="-79"/>
              <a:cs typeface="Blender" pitchFamily="18" charset="-79"/>
            </a:endParaRPr>
          </a:p>
        </p:txBody>
      </p:sp>
      <p:sp>
        <p:nvSpPr>
          <p:cNvPr id="20" name="מלבן 19"/>
          <p:cNvSpPr/>
          <p:nvPr/>
        </p:nvSpPr>
        <p:spPr>
          <a:xfrm>
            <a:off x="150249" y="1484784"/>
            <a:ext cx="573259" cy="4644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latin typeface="Blender" pitchFamily="18" charset="-79"/>
              <a:cs typeface="Blender" pitchFamily="18" charset="-79"/>
            </a:endParaRPr>
          </a:p>
        </p:txBody>
      </p:sp>
      <p:sp>
        <p:nvSpPr>
          <p:cNvPr id="21" name="מלבן 20"/>
          <p:cNvSpPr/>
          <p:nvPr/>
        </p:nvSpPr>
        <p:spPr>
          <a:xfrm>
            <a:off x="7959541" y="1592796"/>
            <a:ext cx="573259" cy="4644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latin typeface="Blender" pitchFamily="18" charset="-79"/>
              <a:cs typeface="Blender" pitchFamily="18" charset="-79"/>
            </a:endParaRPr>
          </a:p>
        </p:txBody>
      </p:sp>
      <p:graphicFrame>
        <p:nvGraphicFramePr>
          <p:cNvPr id="22" name="אובייקט 4"/>
          <p:cNvGraphicFramePr>
            <a:graphicFrameLocks/>
          </p:cNvGraphicFramePr>
          <p:nvPr>
            <p:extLst>
              <p:ext uri="{D42A27DB-BD31-4B8C-83A1-F6EECF244321}">
                <p14:modId xmlns:p14="http://schemas.microsoft.com/office/powerpoint/2010/main" val="2359435778"/>
              </p:ext>
            </p:extLst>
          </p:nvPr>
        </p:nvGraphicFramePr>
        <p:xfrm>
          <a:off x="723509" y="1337280"/>
          <a:ext cx="6991651" cy="53754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543649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תמונה 4" title="רקע">
            <a:extLst>
              <a:ext uri="{FF2B5EF4-FFF2-40B4-BE49-F238E27FC236}">
                <a16:creationId xmlns:a16="http://schemas.microsoft.com/office/drawing/2014/main" id="{EA6876BF-A729-4200-85E5-E0D6D1D30250}"/>
              </a:ext>
            </a:extLst>
          </p:cNvPr>
          <p:cNvPicPr>
            <a:picLocks/>
          </p:cNvPicPr>
          <p:nvPr/>
        </p:nvPicPr>
        <p:blipFill>
          <a:blip r:embed="rId3"/>
          <a:stretch>
            <a:fillRect/>
          </a:stretch>
        </p:blipFill>
        <p:spPr>
          <a:xfrm>
            <a:off x="8697600" y="-14400"/>
            <a:ext cx="3596400" cy="6886800"/>
          </a:xfrm>
          <a:prstGeom prst="rect">
            <a:avLst/>
          </a:prstGeom>
        </p:spPr>
      </p:pic>
      <p:sp>
        <p:nvSpPr>
          <p:cNvPr id="21" name="מציין מיקום טקסט 4">
            <a:extLst>
              <a:ext uri="{FF2B5EF4-FFF2-40B4-BE49-F238E27FC236}">
                <a16:creationId xmlns:a16="http://schemas.microsoft.com/office/drawing/2014/main" id="{78DDF680-4CCD-4AD4-9559-79FD52230ED6}"/>
              </a:ext>
            </a:extLst>
          </p:cNvPr>
          <p:cNvSpPr txBox="1">
            <a:spLocks/>
          </p:cNvSpPr>
          <p:nvPr/>
        </p:nvSpPr>
        <p:spPr>
          <a:xfrm>
            <a:off x="-197898"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תרבות ופנאי</a:t>
            </a:r>
            <a:endParaRPr lang="x-none" b="1" dirty="0"/>
          </a:p>
        </p:txBody>
      </p:sp>
      <p:sp>
        <p:nvSpPr>
          <p:cNvPr id="4" name="כותרת 3">
            <a:extLst>
              <a:ext uri="{FF2B5EF4-FFF2-40B4-BE49-F238E27FC236}">
                <a16:creationId xmlns:a16="http://schemas.microsoft.com/office/drawing/2014/main" id="{5936D0FC-69E0-4BA2-9328-A2F1D88A8DB7}"/>
              </a:ext>
            </a:extLst>
          </p:cNvPr>
          <p:cNvSpPr>
            <a:spLocks noGrp="1"/>
          </p:cNvSpPr>
          <p:nvPr>
            <p:ph type="ctrTitle"/>
          </p:nvPr>
        </p:nvSpPr>
        <p:spPr>
          <a:xfrm>
            <a:off x="2207572" y="332976"/>
            <a:ext cx="6276353" cy="503739"/>
          </a:xfrm>
        </p:spPr>
        <p:txBody>
          <a:bodyPr/>
          <a:lstStyle/>
          <a:p>
            <a:r>
              <a:rPr lang="he-IL" sz="3200" dirty="0">
                <a:solidFill>
                  <a:srgbClr val="5E5E5E"/>
                </a:solidFill>
                <a:cs typeface="Blender" pitchFamily="18" charset="-79"/>
              </a:rPr>
              <a:t>מספר ביקורים במוסדות תרבות גדולים </a:t>
            </a:r>
            <a:r>
              <a:rPr lang="he-IL" sz="3200" dirty="0" smtClean="0">
                <a:solidFill>
                  <a:srgbClr val="5E5E5E"/>
                </a:solidFill>
                <a:cs typeface="Blender" pitchFamily="18" charset="-79"/>
              </a:rPr>
              <a:t>בעיר </a:t>
            </a:r>
            <a:r>
              <a:rPr lang="he-IL" sz="2400" dirty="0" smtClean="0">
                <a:solidFill>
                  <a:srgbClr val="5E5E5E"/>
                </a:solidFill>
                <a:cs typeface="Blender" pitchFamily="18" charset="-79"/>
              </a:rPr>
              <a:t>(אלפים</a:t>
            </a:r>
            <a:r>
              <a:rPr lang="he-IL" sz="2400" dirty="0">
                <a:solidFill>
                  <a:srgbClr val="5E5E5E"/>
                </a:solidFill>
                <a:cs typeface="Blender" pitchFamily="18" charset="-79"/>
              </a:rPr>
              <a:t>)</a:t>
            </a:r>
            <a:r>
              <a:rPr lang="he-IL" dirty="0"/>
              <a:t/>
            </a:r>
            <a:br>
              <a:rPr lang="he-IL" dirty="0"/>
            </a:br>
            <a:endParaRPr lang="x-none" dirty="0"/>
          </a:p>
        </p:txBody>
      </p:sp>
      <p:sp>
        <p:nvSpPr>
          <p:cNvPr id="13" name="מציין מיקום תוכן 3"/>
          <p:cNvSpPr>
            <a:spLocks noGrp="1"/>
          </p:cNvSpPr>
          <p:nvPr>
            <p:ph sz="quarter" idx="14"/>
          </p:nvPr>
        </p:nvSpPr>
        <p:spPr>
          <a:xfrm>
            <a:off x="8722277" y="2565722"/>
            <a:ext cx="3494403" cy="2447454"/>
          </a:xfrm>
        </p:spPr>
        <p:txBody>
          <a:bodyPr/>
          <a:lstStyle/>
          <a:p>
            <a:pPr algn="just"/>
            <a:r>
              <a:rPr lang="he-IL" dirty="0">
                <a:solidFill>
                  <a:schemeClr val="bg1"/>
                </a:solidFill>
                <a:cs typeface="Blender" pitchFamily="18" charset="-79"/>
              </a:rPr>
              <a:t>תל-אביב-יפו היא מרכז תרבות </a:t>
            </a:r>
            <a:r>
              <a:rPr lang="he-IL" dirty="0" smtClean="0">
                <a:solidFill>
                  <a:schemeClr val="bg1"/>
                </a:solidFill>
                <a:cs typeface="Blender" pitchFamily="18" charset="-79"/>
              </a:rPr>
              <a:t>ארצי</a:t>
            </a:r>
          </a:p>
          <a:p>
            <a:pPr algn="just"/>
            <a:endParaRPr lang="he-IL" dirty="0" smtClean="0">
              <a:solidFill>
                <a:schemeClr val="bg1"/>
              </a:solidFill>
              <a:cs typeface="Blender" pitchFamily="18" charset="-79"/>
            </a:endParaRPr>
          </a:p>
          <a:p>
            <a:pPr algn="just"/>
            <a:r>
              <a:rPr lang="he-IL" sz="2000" dirty="0" smtClean="0">
                <a:solidFill>
                  <a:schemeClr val="bg1"/>
                </a:solidFill>
                <a:cs typeface="Blender" pitchFamily="18" charset="-79"/>
              </a:rPr>
              <a:t>במהלך 2019 היו במוסדות התרבות הגדולים יותר מ-4 מיליון ביקורים</a:t>
            </a:r>
            <a:endParaRPr lang="he-IL" sz="2000" dirty="0">
              <a:solidFill>
                <a:schemeClr val="bg1"/>
              </a:solidFill>
              <a:cs typeface="Blender" pitchFamily="18" charset="-79"/>
            </a:endParaRPr>
          </a:p>
        </p:txBody>
      </p:sp>
      <p:graphicFrame>
        <p:nvGraphicFramePr>
          <p:cNvPr id="15" name="תרשים 14" descr="גרף ביקורים במוסדות תרבות גדולים בעיר לאורך השנים:&#10;בשנת 2016 נרשמו בחמשת התיאטראות הגדולים כ-1,717,000 ביקורים. באופן כללי, נרשמה מגמת עלייה במספר הביקורים, מגמה שעלתה במיוחד בחמש השנים האחרונות.&#10;משנת 2002, מספר הביקורים במוזיאונים המוכרים בתל-אביב-יפו במגמה כללית של עלייה, למרות שבארבע השנים האחרונות חלה ירידה קטנה במספר זה. בשנת 2016 מספר הביקורים הצטמצם בהשוואה לשיא הביקורים שנרשמו בשנת 2013, ועמד על 1,467,000 ביקורים.&#10;בשנת 2016 היו בשלושת מוסדות האופרה והתזמורת כ-384,500 ביקורים. מאז שנת 2008 מספר הביקורים במגמת ירידה ובחמש השנים האחרונות הוא התייצב.">
            <a:extLst>
              <a:ext uri="{FF2B5EF4-FFF2-40B4-BE49-F238E27FC236}">
                <a16:creationId xmlns:a16="http://schemas.microsoft.com/office/drawing/2014/main" id="{5FF4F273-C88A-4798-8750-B59BAC3D0884}"/>
              </a:ext>
            </a:extLst>
          </p:cNvPr>
          <p:cNvGraphicFramePr>
            <a:graphicFrameLocks/>
          </p:cNvGraphicFramePr>
          <p:nvPr>
            <p:extLst>
              <p:ext uri="{D42A27DB-BD31-4B8C-83A1-F6EECF244321}">
                <p14:modId xmlns:p14="http://schemas.microsoft.com/office/powerpoint/2010/main" val="2695945753"/>
              </p:ext>
            </p:extLst>
          </p:nvPr>
        </p:nvGraphicFramePr>
        <p:xfrm>
          <a:off x="0" y="1439950"/>
          <a:ext cx="8640960" cy="4110385"/>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490917" y="5622345"/>
            <a:ext cx="7837331" cy="830997"/>
          </a:xfrm>
          <a:prstGeom prst="rect">
            <a:avLst/>
          </a:prstGeom>
          <a:noFill/>
        </p:spPr>
        <p:txBody>
          <a:bodyPr wrap="square" rtlCol="1">
            <a:spAutoFit/>
          </a:bodyPr>
          <a:lstStyle/>
          <a:p>
            <a:pPr marL="712788" indent="-712788"/>
            <a:r>
              <a:rPr lang="he-IL" altLang="he-IL" sz="1200" dirty="0">
                <a:solidFill>
                  <a:srgbClr val="826300"/>
                </a:solidFill>
                <a:latin typeface="Arial" pitchFamily="34" charset="0"/>
                <a:cs typeface="Arial" pitchFamily="34" charset="0"/>
              </a:rPr>
              <a:t>תיאטראות : </a:t>
            </a:r>
            <a:r>
              <a:rPr lang="he-IL" altLang="he-IL" sz="1200" dirty="0">
                <a:solidFill>
                  <a:srgbClr val="5E5E5E"/>
                </a:solidFill>
                <a:latin typeface="Arial" pitchFamily="34" charset="0"/>
                <a:cs typeface="Arial" pitchFamily="34" charset="0"/>
              </a:rPr>
              <a:t>כולל את התיאטראות הגדולים: הבימה, בית לסין, הקאמרי, גשר </a:t>
            </a:r>
            <a:r>
              <a:rPr lang="he-IL" altLang="he-IL" sz="1200" dirty="0" err="1">
                <a:solidFill>
                  <a:srgbClr val="5E5E5E"/>
                </a:solidFill>
                <a:latin typeface="Arial" pitchFamily="34" charset="0"/>
                <a:cs typeface="Arial" pitchFamily="34" charset="0"/>
              </a:rPr>
              <a:t>ויידישפיל</a:t>
            </a:r>
            <a:r>
              <a:rPr lang="he-IL" altLang="he-IL" sz="1200" dirty="0">
                <a:solidFill>
                  <a:srgbClr val="5E5E5E"/>
                </a:solidFill>
                <a:latin typeface="Arial" pitchFamily="34" charset="0"/>
                <a:cs typeface="Arial" pitchFamily="34" charset="0"/>
              </a:rPr>
              <a:t> (בשנת 2010, תיאטרון </a:t>
            </a:r>
          </a:p>
          <a:p>
            <a:pPr marL="712788"/>
            <a:r>
              <a:rPr lang="he-IL" altLang="he-IL" sz="1200" dirty="0">
                <a:solidFill>
                  <a:srgbClr val="5E5E5E"/>
                </a:solidFill>
                <a:latin typeface="Arial" pitchFamily="34" charset="0"/>
                <a:cs typeface="Arial" pitchFamily="34" charset="0"/>
              </a:rPr>
              <a:t>הבימה עבר שיפוצים שהשפיעו על כמות הביקורים הכללית)</a:t>
            </a:r>
            <a:endParaRPr lang="en-US" altLang="he-IL" sz="1200" dirty="0">
              <a:solidFill>
                <a:srgbClr val="5E5E5E"/>
              </a:solidFill>
              <a:latin typeface="Arial" pitchFamily="34" charset="0"/>
              <a:cs typeface="Arial" pitchFamily="34" charset="0"/>
            </a:endParaRPr>
          </a:p>
          <a:p>
            <a:r>
              <a:rPr lang="he-IL" altLang="he-IL" sz="1200" dirty="0">
                <a:solidFill>
                  <a:srgbClr val="1D7975"/>
                </a:solidFill>
                <a:latin typeface="Arial" pitchFamily="34" charset="0"/>
                <a:cs typeface="Arial" pitchFamily="34" charset="0"/>
              </a:rPr>
              <a:t>מוזיאונים   : </a:t>
            </a:r>
            <a:r>
              <a:rPr lang="he-IL" altLang="he-IL" sz="1200" dirty="0">
                <a:solidFill>
                  <a:srgbClr val="5E5E5E"/>
                </a:solidFill>
                <a:latin typeface="Arial" pitchFamily="34" charset="0"/>
                <a:cs typeface="Arial" pitchFamily="34" charset="0"/>
              </a:rPr>
              <a:t>הנתונים מתייחסים לביקורים במוזיאונים מוכרים ע"י משרד החינוך התרבות והספורט (17 מוסדות).</a:t>
            </a:r>
          </a:p>
          <a:p>
            <a:r>
              <a:rPr lang="he-IL" altLang="he-IL" sz="1200" dirty="0">
                <a:solidFill>
                  <a:srgbClr val="157BB6"/>
                </a:solidFill>
                <a:latin typeface="Arial" pitchFamily="34" charset="0"/>
                <a:cs typeface="Arial" pitchFamily="34" charset="0"/>
              </a:rPr>
              <a:t>תזמורות    : </a:t>
            </a:r>
            <a:r>
              <a:rPr lang="he-IL" altLang="he-IL" sz="1200" dirty="0">
                <a:solidFill>
                  <a:srgbClr val="5E5E5E"/>
                </a:solidFill>
                <a:latin typeface="Arial" pitchFamily="34" charset="0"/>
                <a:cs typeface="Arial" pitchFamily="34" charset="0"/>
              </a:rPr>
              <a:t>הנתונים כוללים את התזמורת הפילהרמונית, הקאמרית והאופרה הישראלית החדשה.</a:t>
            </a:r>
            <a:endParaRPr lang="en-US" altLang="he-IL" sz="1200" dirty="0">
              <a:solidFill>
                <a:srgbClr val="5E5E5E"/>
              </a:solidFill>
              <a:latin typeface="Arial" pitchFamily="34" charset="0"/>
              <a:cs typeface="Arial" pitchFamily="34" charset="0"/>
            </a:endParaRPr>
          </a:p>
        </p:txBody>
      </p:sp>
      <p:sp>
        <p:nvSpPr>
          <p:cNvPr id="10" name="מציין מיקום תוכן 5"/>
          <p:cNvSpPr txBox="1">
            <a:spLocks/>
          </p:cNvSpPr>
          <p:nvPr/>
        </p:nvSpPr>
        <p:spPr>
          <a:xfrm>
            <a:off x="8616280" y="6453336"/>
            <a:ext cx="3744416" cy="504056"/>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rPr>
              <a:t>מקור הנתו</a:t>
            </a:r>
            <a:r>
              <a:rPr lang="he-IL" altLang="he-IL" sz="900" b="1" dirty="0">
                <a:solidFill>
                  <a:schemeClr val="bg1">
                    <a:lumMod val="85000"/>
                  </a:schemeClr>
                </a:solidFill>
                <a:latin typeface="Arial" pitchFamily="34" charset="0"/>
                <a:cs typeface="Arial" pitchFamily="34" charset="0"/>
              </a:rPr>
              <a:t>נים: </a:t>
            </a:r>
            <a:r>
              <a:rPr lang="he-IL" altLang="he-IL" sz="900" dirty="0">
                <a:solidFill>
                  <a:schemeClr val="bg1">
                    <a:lumMod val="85000"/>
                  </a:schemeClr>
                </a:solidFill>
                <a:latin typeface="Arial" pitchFamily="34" charset="0"/>
                <a:cs typeface="Arial" pitchFamily="34" charset="0"/>
              </a:rPr>
              <a:t>ה</a:t>
            </a:r>
            <a:r>
              <a:rPr lang="he-IL" sz="900" dirty="0">
                <a:solidFill>
                  <a:schemeClr val="bg1">
                    <a:lumMod val="85000"/>
                  </a:schemeClr>
                </a:solidFill>
                <a:latin typeface="Arial" pitchFamily="34" charset="0"/>
                <a:cs typeface="Arial" pitchFamily="34" charset="0"/>
              </a:rPr>
              <a:t>נתונים מתקבלים ממוסדות התרבות בעיר במהלך שנת  </a:t>
            </a:r>
            <a:r>
              <a:rPr lang="he-IL" sz="900" dirty="0" smtClean="0">
                <a:solidFill>
                  <a:schemeClr val="bg1">
                    <a:lumMod val="85000"/>
                  </a:schemeClr>
                </a:solidFill>
                <a:latin typeface="Arial" pitchFamily="34" charset="0"/>
                <a:cs typeface="Arial" pitchFamily="34" charset="0"/>
              </a:rPr>
              <a:t>2020</a:t>
            </a:r>
            <a:endParaRPr lang="he-IL" altLang="he-IL" sz="900" dirty="0">
              <a:solidFill>
                <a:schemeClr val="tx1">
                  <a:lumMod val="50000"/>
                  <a:lumOff val="50000"/>
                </a:schemeClr>
              </a:solidFill>
              <a:latin typeface="Arial" pitchFamily="34" charset="0"/>
              <a:cs typeface="Arial" pitchFamily="34" charset="0"/>
            </a:endParaRPr>
          </a:p>
        </p:txBody>
      </p:sp>
      <p:sp>
        <p:nvSpPr>
          <p:cNvPr id="17" name="TextBox 16">
            <a:hlinkClick r:id="" action="ppaction://hlinkshowjump?jump=firstslide"/>
          </p:cNvPr>
          <p:cNvSpPr txBox="1"/>
          <p:nvPr/>
        </p:nvSpPr>
        <p:spPr>
          <a:xfrm>
            <a:off x="5978463" y="6525350"/>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0"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9"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157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39</a:t>
            </a:r>
          </a:p>
        </p:txBody>
      </p:sp>
    </p:spTree>
    <p:extLst>
      <p:ext uri="{BB962C8B-B14F-4D97-AF65-F5344CB8AC3E}">
        <p14:creationId xmlns:p14="http://schemas.microsoft.com/office/powerpoint/2010/main" val="16778539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title="רקע">
            <a:extLst>
              <a:ext uri="{FF2B5EF4-FFF2-40B4-BE49-F238E27FC236}">
                <a16:creationId xmlns:a16="http://schemas.microsoft.com/office/drawing/2014/main" id="{A185AD92-1561-410A-9FCA-F3E9F9500F20}"/>
              </a:ext>
            </a:extLst>
          </p:cNvPr>
          <p:cNvPicPr>
            <a:picLocks/>
          </p:cNvPicPr>
          <p:nvPr/>
        </p:nvPicPr>
        <p:blipFill>
          <a:blip r:embed="rId3"/>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id="{82CD86B3-E104-41E3-BA34-96A7C131BB23}"/>
              </a:ext>
            </a:extLst>
          </p:cNvPr>
          <p:cNvSpPr txBox="1">
            <a:spLocks/>
          </p:cNvSpPr>
          <p:nvPr/>
        </p:nvSpPr>
        <p:spPr>
          <a:xfrm>
            <a:off x="-845970"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he-IL" b="1" i="1" dirty="0">
                <a:solidFill>
                  <a:prstClr val="white"/>
                </a:solidFill>
                <a:latin typeface="Blender" pitchFamily="18" charset="-79"/>
                <a:ea typeface="Blender Black" charset="0"/>
                <a:cs typeface="Blender" pitchFamily="18" charset="-79"/>
              </a:rPr>
              <a:t>בינוי</a:t>
            </a:r>
            <a:endParaRPr lang="x-none" b="1" dirty="0">
              <a:solidFill>
                <a:prstClr val="black"/>
              </a:solidFill>
            </a:endParaRPr>
          </a:p>
        </p:txBody>
      </p:sp>
      <p:sp>
        <p:nvSpPr>
          <p:cNvPr id="73" name="Title 47"/>
          <p:cNvSpPr>
            <a:spLocks noGrp="1"/>
          </p:cNvSpPr>
          <p:nvPr>
            <p:ph type="ctrTitle"/>
          </p:nvPr>
        </p:nvSpPr>
        <p:spPr>
          <a:xfrm>
            <a:off x="-1752872" y="172108"/>
            <a:ext cx="10020769" cy="503739"/>
          </a:xfrm>
        </p:spPr>
        <p:txBody>
          <a:bodyPr>
            <a:normAutofit fontScale="90000"/>
          </a:bodyPr>
          <a:lstStyle/>
          <a:p>
            <a:r>
              <a:rPr lang="he-IL" sz="3200" dirty="0">
                <a:solidFill>
                  <a:srgbClr val="5E5E5E"/>
                </a:solidFill>
                <a:cs typeface="Blender" pitchFamily="18" charset="-79"/>
              </a:rPr>
              <a:t>שטח התחלות בנייה</a:t>
            </a:r>
            <a:br>
              <a:rPr lang="he-IL" sz="3200" dirty="0">
                <a:solidFill>
                  <a:srgbClr val="5E5E5E"/>
                </a:solidFill>
                <a:cs typeface="Blender" pitchFamily="18" charset="-79"/>
              </a:rPr>
            </a:br>
            <a:r>
              <a:rPr lang="he-IL" sz="2400" dirty="0">
                <a:solidFill>
                  <a:srgbClr val="5E5E5E"/>
                </a:solidFill>
                <a:cs typeface="Blender" pitchFamily="18" charset="-79"/>
              </a:rPr>
              <a:t>(אלפי מ"ר)</a:t>
            </a:r>
            <a:endParaRPr lang="en-US" sz="2400" dirty="0">
              <a:solidFill>
                <a:srgbClr val="5E5E5E"/>
              </a:solidFill>
              <a:cs typeface="Blender" pitchFamily="18" charset="-79"/>
            </a:endParaRPr>
          </a:p>
        </p:txBody>
      </p:sp>
      <p:sp>
        <p:nvSpPr>
          <p:cNvPr id="12" name="מציין מיקום תוכן 3"/>
          <p:cNvSpPr>
            <a:spLocks noGrp="1"/>
          </p:cNvSpPr>
          <p:nvPr>
            <p:ph sz="quarter" idx="14"/>
          </p:nvPr>
        </p:nvSpPr>
        <p:spPr>
          <a:xfrm>
            <a:off x="8697600" y="2565722"/>
            <a:ext cx="3447074" cy="2951510"/>
          </a:xfrm>
        </p:spPr>
        <p:txBody>
          <a:bodyPr>
            <a:noAutofit/>
          </a:bodyPr>
          <a:lstStyle/>
          <a:p>
            <a:pPr algn="just"/>
            <a:r>
              <a:rPr lang="he-IL" sz="2000" dirty="0">
                <a:solidFill>
                  <a:schemeClr val="bg1"/>
                </a:solidFill>
                <a:cs typeface="Blender" pitchFamily="18" charset="-79"/>
              </a:rPr>
              <a:t>בעשור האחרון הגיע חלקן של סך התחלות הבנייה בתל-אביב-יפו </a:t>
            </a:r>
            <a:r>
              <a:rPr lang="he-IL" sz="2000" dirty="0" smtClean="0">
                <a:solidFill>
                  <a:schemeClr val="bg1"/>
                </a:solidFill>
                <a:cs typeface="Blender" pitchFamily="18" charset="-79"/>
              </a:rPr>
              <a:t>לכ-4%-8% </a:t>
            </a:r>
            <a:r>
              <a:rPr lang="he-IL" sz="2000" dirty="0">
                <a:solidFill>
                  <a:schemeClr val="bg1"/>
                </a:solidFill>
                <a:cs typeface="Blender" pitchFamily="18" charset="-79"/>
              </a:rPr>
              <a:t>מכלל שטח התחלות הבנייה בישראל</a:t>
            </a:r>
            <a:r>
              <a:rPr lang="he-IL" sz="2000" dirty="0" smtClean="0">
                <a:solidFill>
                  <a:schemeClr val="bg1"/>
                </a:solidFill>
                <a:cs typeface="Blender" pitchFamily="18" charset="-79"/>
              </a:rPr>
              <a:t>.</a:t>
            </a:r>
          </a:p>
          <a:p>
            <a:pPr algn="just"/>
            <a:endParaRPr lang="he-IL" sz="2000" dirty="0">
              <a:solidFill>
                <a:schemeClr val="bg1"/>
              </a:solidFill>
              <a:cs typeface="Blender" pitchFamily="18" charset="-79"/>
            </a:endParaRPr>
          </a:p>
          <a:p>
            <a:pPr algn="just"/>
            <a:r>
              <a:rPr lang="he-IL" sz="2000" dirty="0">
                <a:solidFill>
                  <a:schemeClr val="bg1"/>
                </a:solidFill>
                <a:cs typeface="Blender" pitchFamily="18" charset="-79"/>
              </a:rPr>
              <a:t>בשנת 2012 שטח התחלות הבנייה בתל-אביב-יפו היה הגבוה ביותר בחמישים השנים האחרונות.</a:t>
            </a:r>
          </a:p>
        </p:txBody>
      </p:sp>
      <p:graphicFrame>
        <p:nvGraphicFramePr>
          <p:cNvPr id="15" name="מציין מיקום של טבלה 7" title="שטח התחלות בנייה לפי עיר ושנה"/>
          <p:cNvGraphicFramePr>
            <a:graphicFrameLocks/>
          </p:cNvGraphicFramePr>
          <p:nvPr>
            <p:extLst>
              <p:ext uri="{D42A27DB-BD31-4B8C-83A1-F6EECF244321}">
                <p14:modId xmlns:p14="http://schemas.microsoft.com/office/powerpoint/2010/main" val="3549974100"/>
              </p:ext>
            </p:extLst>
          </p:nvPr>
        </p:nvGraphicFramePr>
        <p:xfrm>
          <a:off x="696225" y="1556792"/>
          <a:ext cx="7416000" cy="4968552"/>
        </p:xfrm>
        <a:graphic>
          <a:graphicData uri="http://schemas.openxmlformats.org/drawingml/2006/table">
            <a:tbl>
              <a:tblPr rtl="1" firstRow="1" bandRow="1">
                <a:tableStyleId>{073A0DAA-6AF3-43AB-8588-CEC1D06C72B9}</a:tableStyleId>
              </a:tblPr>
              <a:tblGrid>
                <a:gridCol w="1692000">
                  <a:extLst>
                    <a:ext uri="{9D8B030D-6E8A-4147-A177-3AD203B41FA5}">
                      <a16:colId xmlns:a16="http://schemas.microsoft.com/office/drawing/2014/main" val="20000"/>
                    </a:ext>
                  </a:extLst>
                </a:gridCol>
                <a:gridCol w="1908000">
                  <a:extLst>
                    <a:ext uri="{9D8B030D-6E8A-4147-A177-3AD203B41FA5}">
                      <a16:colId xmlns:a16="http://schemas.microsoft.com/office/drawing/2014/main" val="20001"/>
                    </a:ext>
                  </a:extLst>
                </a:gridCol>
                <a:gridCol w="1908000">
                  <a:extLst>
                    <a:ext uri="{9D8B030D-6E8A-4147-A177-3AD203B41FA5}">
                      <a16:colId xmlns:a16="http://schemas.microsoft.com/office/drawing/2014/main" val="20002"/>
                    </a:ext>
                  </a:extLst>
                </a:gridCol>
                <a:gridCol w="1908000">
                  <a:extLst>
                    <a:ext uri="{9D8B030D-6E8A-4147-A177-3AD203B41FA5}">
                      <a16:colId xmlns:a16="http://schemas.microsoft.com/office/drawing/2014/main" val="20003"/>
                    </a:ext>
                  </a:extLst>
                </a:gridCol>
              </a:tblGrid>
              <a:tr h="612000">
                <a:tc>
                  <a:txBody>
                    <a:bodyPr/>
                    <a:lstStyle/>
                    <a:p>
                      <a:pPr algn="ctr" rtl="1"/>
                      <a:endParaRPr lang="he-IL" sz="1800" dirty="0"/>
                    </a:p>
                  </a:txBody>
                  <a:tcPr anchor="ctr">
                    <a:noFill/>
                  </a:tcPr>
                </a:tc>
                <a:tc>
                  <a:txBody>
                    <a:bodyPr/>
                    <a:lstStyle/>
                    <a:p>
                      <a:pPr algn="ctr" rtl="1"/>
                      <a:r>
                        <a:rPr lang="he-IL" sz="1800" dirty="0"/>
                        <a:t>תל-אביב-יפו</a:t>
                      </a:r>
                    </a:p>
                  </a:txBody>
                  <a:tcPr anchor="ctr">
                    <a:solidFill>
                      <a:srgbClr val="D14441"/>
                    </a:solidFill>
                  </a:tcPr>
                </a:tc>
                <a:tc>
                  <a:txBody>
                    <a:bodyPr/>
                    <a:lstStyle/>
                    <a:p>
                      <a:pPr algn="ctr" rtl="1"/>
                      <a:r>
                        <a:rPr lang="he-IL" sz="1800" dirty="0"/>
                        <a:t>ירושלים</a:t>
                      </a:r>
                    </a:p>
                  </a:txBody>
                  <a:tcPr anchor="ctr">
                    <a:solidFill>
                      <a:schemeClr val="accent1">
                        <a:lumMod val="50000"/>
                      </a:schemeClr>
                    </a:solidFill>
                  </a:tcPr>
                </a:tc>
                <a:tc>
                  <a:txBody>
                    <a:bodyPr/>
                    <a:lstStyle/>
                    <a:p>
                      <a:pPr algn="ctr" rtl="1"/>
                      <a:r>
                        <a:rPr lang="he-IL" sz="1800" dirty="0"/>
                        <a:t>חיפה</a:t>
                      </a:r>
                    </a:p>
                  </a:txBody>
                  <a:tcPr anchor="ctr">
                    <a:solidFill>
                      <a:srgbClr val="5B2E76"/>
                    </a:solidFill>
                  </a:tcPr>
                </a:tc>
                <a:extLst>
                  <a:ext uri="{0D108BD9-81ED-4DB2-BD59-A6C34878D82A}">
                    <a16:rowId xmlns:a16="http://schemas.microsoft.com/office/drawing/2014/main" val="10000"/>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2008</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404.5</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343.7</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35.9</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extLst>
                  <a:ext uri="{0D108BD9-81ED-4DB2-BD59-A6C34878D82A}">
                    <a16:rowId xmlns:a16="http://schemas.microsoft.com/office/drawing/2014/main" val="10001"/>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2009</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379.0</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548.8</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35.9</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extLst>
                  <a:ext uri="{0D108BD9-81ED-4DB2-BD59-A6C34878D82A}">
                    <a16:rowId xmlns:a16="http://schemas.microsoft.com/office/drawing/2014/main" val="10002"/>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2010</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619.5</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604.8</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149.9</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extLst>
                  <a:ext uri="{0D108BD9-81ED-4DB2-BD59-A6C34878D82A}">
                    <a16:rowId xmlns:a16="http://schemas.microsoft.com/office/drawing/2014/main" val="10003"/>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2011</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670.5</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700.0</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219.5</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extLst>
                  <a:ext uri="{0D108BD9-81ED-4DB2-BD59-A6C34878D82A}">
                    <a16:rowId xmlns:a16="http://schemas.microsoft.com/office/drawing/2014/main" val="10004"/>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2012</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850.3</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714.1</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153.3</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extLst>
                  <a:ext uri="{0D108BD9-81ED-4DB2-BD59-A6C34878D82A}">
                    <a16:rowId xmlns:a16="http://schemas.microsoft.com/office/drawing/2014/main" val="10005"/>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a:ln>
                            <a:noFill/>
                          </a:ln>
                          <a:solidFill>
                            <a:schemeClr val="tx1"/>
                          </a:solidFill>
                          <a:effectLst/>
                          <a:latin typeface="Arial" pitchFamily="34" charset="0"/>
                          <a:ea typeface="+mn-ea"/>
                          <a:cs typeface="Arial" pitchFamily="34" charset="0"/>
                        </a:rPr>
                        <a:t>2013</a:t>
                      </a: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726.2</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850.2</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140.7</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extLst>
                  <a:ext uri="{0D108BD9-81ED-4DB2-BD59-A6C34878D82A}">
                    <a16:rowId xmlns:a16="http://schemas.microsoft.com/office/drawing/2014/main" val="10006"/>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smtClean="0">
                          <a:ln>
                            <a:noFill/>
                          </a:ln>
                          <a:solidFill>
                            <a:schemeClr val="tx1"/>
                          </a:solidFill>
                          <a:effectLst/>
                          <a:latin typeface="Arial" pitchFamily="34" charset="0"/>
                          <a:ea typeface="+mn-ea"/>
                          <a:cs typeface="Arial" pitchFamily="34" charset="0"/>
                        </a:rPr>
                        <a:t>2014</a:t>
                      </a:r>
                      <a:endParaRPr kumimoji="0" lang="he-IL" sz="1400" b="1" i="0" u="none" strike="noStrike" kern="1200" cap="none" normalizeH="0" baseline="0" dirty="0">
                        <a:ln>
                          <a:noFill/>
                        </a:ln>
                        <a:solidFill>
                          <a:schemeClr val="tx1"/>
                        </a:solidFill>
                        <a:effectLst/>
                        <a:latin typeface="Arial" pitchFamily="34" charset="0"/>
                        <a:ea typeface="+mn-ea"/>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534.4</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741.2</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171.3</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extLst>
                  <a:ext uri="{0D108BD9-81ED-4DB2-BD59-A6C34878D82A}">
                    <a16:rowId xmlns:a16="http://schemas.microsoft.com/office/drawing/2014/main" val="10007"/>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smtClean="0">
                          <a:ln>
                            <a:noFill/>
                          </a:ln>
                          <a:solidFill>
                            <a:schemeClr val="tx1"/>
                          </a:solidFill>
                          <a:effectLst/>
                          <a:latin typeface="Arial" pitchFamily="34" charset="0"/>
                          <a:ea typeface="+mn-ea"/>
                          <a:cs typeface="Arial" pitchFamily="34" charset="0"/>
                        </a:rPr>
                        <a:t>2015</a:t>
                      </a:r>
                      <a:endParaRPr kumimoji="0" lang="he-IL" sz="1400" b="1" i="0" u="none" strike="noStrike" kern="1200" cap="none" normalizeH="0" baseline="0" dirty="0">
                        <a:ln>
                          <a:noFill/>
                        </a:ln>
                        <a:solidFill>
                          <a:schemeClr val="tx1"/>
                        </a:solidFill>
                        <a:effectLst/>
                        <a:latin typeface="Arial" pitchFamily="34" charset="0"/>
                        <a:ea typeface="+mn-ea"/>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671.6</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787.0</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153.6</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extLst>
                  <a:ext uri="{0D108BD9-81ED-4DB2-BD59-A6C34878D82A}">
                    <a16:rowId xmlns:a16="http://schemas.microsoft.com/office/drawing/2014/main" val="10008"/>
                  </a:ext>
                </a:extLst>
              </a:tr>
              <a:tr h="326208">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smtClean="0">
                          <a:ln>
                            <a:noFill/>
                          </a:ln>
                          <a:solidFill>
                            <a:schemeClr val="tx1"/>
                          </a:solidFill>
                          <a:effectLst/>
                          <a:latin typeface="Arial" pitchFamily="34" charset="0"/>
                          <a:ea typeface="+mn-ea"/>
                          <a:cs typeface="Arial" pitchFamily="34" charset="0"/>
                        </a:rPr>
                        <a:t>2016</a:t>
                      </a:r>
                      <a:endParaRPr kumimoji="0" lang="he-IL" sz="1400" b="1" i="0" u="none" strike="noStrike" kern="1200" cap="none" normalizeH="0" baseline="0" dirty="0">
                        <a:ln>
                          <a:noFill/>
                        </a:ln>
                        <a:solidFill>
                          <a:schemeClr val="tx1"/>
                        </a:solidFill>
                        <a:effectLst/>
                        <a:latin typeface="Arial" pitchFamily="34" charset="0"/>
                        <a:ea typeface="+mn-ea"/>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531.8</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592.2</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182.3</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extLst>
                  <a:ext uri="{0D108BD9-81ED-4DB2-BD59-A6C34878D82A}">
                    <a16:rowId xmlns:a16="http://schemas.microsoft.com/office/drawing/2014/main" val="10009"/>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smtClean="0">
                          <a:ln>
                            <a:noFill/>
                          </a:ln>
                          <a:solidFill>
                            <a:schemeClr val="tx1"/>
                          </a:solidFill>
                          <a:effectLst/>
                          <a:latin typeface="Arial" pitchFamily="34" charset="0"/>
                          <a:ea typeface="+mn-ea"/>
                          <a:cs typeface="Arial" pitchFamily="34" charset="0"/>
                        </a:rPr>
                        <a:t>2017**</a:t>
                      </a:r>
                      <a:endParaRPr kumimoji="0" lang="he-IL" sz="1400" b="1" i="0" u="none" strike="noStrike" kern="1200" cap="none" normalizeH="0" baseline="0" dirty="0">
                        <a:ln>
                          <a:noFill/>
                        </a:ln>
                        <a:solidFill>
                          <a:schemeClr val="tx1"/>
                        </a:solidFill>
                        <a:effectLst/>
                        <a:latin typeface="Arial" pitchFamily="34" charset="0"/>
                        <a:ea typeface="+mn-ea"/>
                        <a:cs typeface="Arial" pitchFamily="34" charset="0"/>
                      </a:endParaRPr>
                    </a:p>
                  </a:txBody>
                  <a:tcPr marT="45727" marB="45727" horzOverflow="overflow">
                    <a:solidFill>
                      <a:schemeClr val="bg1">
                        <a:lumMod val="95000"/>
                      </a:schemeClr>
                    </a:solidFill>
                  </a:tcPr>
                </a:tc>
                <a:tc>
                  <a:txBody>
                    <a:bodyPr/>
                    <a:lstStyle/>
                    <a:p>
                      <a:pPr algn="ctr" rtl="1" fontAlgn="ctr"/>
                      <a:r>
                        <a:rPr kumimoji="0" lang="he-IL" sz="1400" b="0" i="0" u="none" strike="noStrike" kern="1200" cap="none" normalizeH="0" baseline="0" dirty="0">
                          <a:ln>
                            <a:noFill/>
                          </a:ln>
                          <a:solidFill>
                            <a:schemeClr val="tx1"/>
                          </a:solidFill>
                          <a:effectLst/>
                          <a:latin typeface="Arial" pitchFamily="34" charset="0"/>
                          <a:ea typeface="+mn-ea"/>
                          <a:cs typeface="Arial" pitchFamily="34" charset="0"/>
                        </a:rPr>
                        <a:t>766.9</a:t>
                      </a:r>
                    </a:p>
                  </a:txBody>
                  <a:tcPr marL="228600" marR="9525" marT="9525" marB="0" anchor="ctr">
                    <a:solidFill>
                      <a:schemeClr val="bg1">
                        <a:lumMod val="95000"/>
                      </a:schemeClr>
                    </a:solidFill>
                  </a:tcPr>
                </a:tc>
                <a:tc>
                  <a:txBody>
                    <a:bodyPr/>
                    <a:lstStyle/>
                    <a:p>
                      <a:pPr algn="ctr" rtl="0">
                        <a:spcAft>
                          <a:spcPts val="0"/>
                        </a:spcAft>
                      </a:pPr>
                      <a:r>
                        <a:rPr kumimoji="0" lang="en-US" sz="1400" b="0" i="0" u="none" strike="noStrike" kern="1200" cap="none" normalizeH="0" baseline="0" dirty="0">
                          <a:ln>
                            <a:noFill/>
                          </a:ln>
                          <a:solidFill>
                            <a:schemeClr val="tx1"/>
                          </a:solidFill>
                          <a:effectLst/>
                          <a:latin typeface="Arial" pitchFamily="34" charset="0"/>
                          <a:ea typeface="+mn-ea"/>
                          <a:cs typeface="Arial" pitchFamily="34" charset="0"/>
                        </a:rPr>
                        <a:t>746.2</a:t>
                      </a:r>
                    </a:p>
                  </a:txBody>
                  <a:tcPr marL="68580" marR="68580" marT="0" marB="0" anchor="b">
                    <a:solidFill>
                      <a:schemeClr val="bg1">
                        <a:lumMod val="95000"/>
                      </a:schemeClr>
                    </a:solidFill>
                  </a:tcPr>
                </a:tc>
                <a:tc>
                  <a:txBody>
                    <a:bodyPr/>
                    <a:lstStyle/>
                    <a:p>
                      <a:pPr algn="ctr" rtl="0">
                        <a:spcAft>
                          <a:spcPts val="0"/>
                        </a:spcAft>
                      </a:pPr>
                      <a:r>
                        <a:rPr kumimoji="0" lang="en-US" sz="1400" b="0" i="0" u="none" strike="noStrike" kern="1200" cap="none" normalizeH="0" baseline="0" dirty="0">
                          <a:ln>
                            <a:noFill/>
                          </a:ln>
                          <a:solidFill>
                            <a:schemeClr val="tx1"/>
                          </a:solidFill>
                          <a:effectLst/>
                          <a:latin typeface="Arial" pitchFamily="34" charset="0"/>
                          <a:ea typeface="+mn-ea"/>
                          <a:cs typeface="Arial" pitchFamily="34" charset="0"/>
                        </a:rPr>
                        <a:t>251.5</a:t>
                      </a:r>
                    </a:p>
                  </a:txBody>
                  <a:tcPr marL="68580" marR="68580" marT="0" marB="0" anchor="b">
                    <a:solidFill>
                      <a:schemeClr val="bg1">
                        <a:lumMod val="95000"/>
                      </a:schemeClr>
                    </a:solidFill>
                  </a:tcPr>
                </a:tc>
                <a:extLst>
                  <a:ext uri="{0D108BD9-81ED-4DB2-BD59-A6C34878D82A}">
                    <a16:rowId xmlns:a16="http://schemas.microsoft.com/office/drawing/2014/main" val="10010"/>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smtClean="0">
                          <a:ln>
                            <a:noFill/>
                          </a:ln>
                          <a:solidFill>
                            <a:schemeClr val="tx1"/>
                          </a:solidFill>
                          <a:effectLst/>
                          <a:latin typeface="Arial" pitchFamily="34" charset="0"/>
                          <a:ea typeface="+mn-ea"/>
                          <a:cs typeface="Arial" pitchFamily="34" charset="0"/>
                        </a:rPr>
                        <a:t>2018**</a:t>
                      </a:r>
                      <a:endParaRPr kumimoji="0" lang="he-IL" sz="1400" b="1" i="0" u="none" strike="noStrike" kern="1200" cap="none" normalizeH="0" baseline="0" dirty="0">
                        <a:ln>
                          <a:noFill/>
                        </a:ln>
                        <a:solidFill>
                          <a:schemeClr val="tx1"/>
                        </a:solidFill>
                        <a:effectLst/>
                        <a:latin typeface="Arial" pitchFamily="34" charset="0"/>
                        <a:ea typeface="+mn-ea"/>
                        <a:cs typeface="Arial" pitchFamily="34" charset="0"/>
                      </a:endParaRPr>
                    </a:p>
                  </a:txBody>
                  <a:tcPr marT="45727" marB="45727" horzOverflow="overflow">
                    <a:solidFill>
                      <a:schemeClr val="bg1">
                        <a:lumMod val="95000"/>
                      </a:schemeClr>
                    </a:solidFill>
                  </a:tcPr>
                </a:tc>
                <a:tc>
                  <a:txBody>
                    <a:bodyPr/>
                    <a:lstStyle/>
                    <a:p>
                      <a:pPr algn="ctr" rtl="1" fontAlgn="ctr"/>
                      <a:r>
                        <a:rPr kumimoji="0" lang="he-IL" sz="1400" b="0" i="0" u="none" strike="noStrike" kern="1200" cap="none" normalizeH="0" baseline="0" dirty="0">
                          <a:ln>
                            <a:noFill/>
                          </a:ln>
                          <a:solidFill>
                            <a:schemeClr val="tx1"/>
                          </a:solidFill>
                          <a:effectLst/>
                          <a:latin typeface="Arial" pitchFamily="34" charset="0"/>
                          <a:ea typeface="+mn-ea"/>
                          <a:cs typeface="Arial" pitchFamily="34" charset="0"/>
                        </a:rPr>
                        <a:t>612.2</a:t>
                      </a:r>
                    </a:p>
                  </a:txBody>
                  <a:tcPr marL="228600" marR="9525" marT="9525" marB="0" anchor="ctr">
                    <a:solidFill>
                      <a:schemeClr val="bg1">
                        <a:lumMod val="95000"/>
                      </a:schemeClr>
                    </a:solidFill>
                  </a:tcPr>
                </a:tc>
                <a:tc>
                  <a:txBody>
                    <a:bodyPr/>
                    <a:lstStyle/>
                    <a:p>
                      <a:pPr algn="ctr" rtl="0">
                        <a:spcAft>
                          <a:spcPts val="0"/>
                        </a:spcAft>
                      </a:pPr>
                      <a:r>
                        <a:rPr kumimoji="0" lang="en-US" sz="1400" b="0" i="0" u="none" strike="noStrike" kern="1200" cap="none" normalizeH="0" baseline="0">
                          <a:ln>
                            <a:noFill/>
                          </a:ln>
                          <a:solidFill>
                            <a:schemeClr val="tx1"/>
                          </a:solidFill>
                          <a:effectLst/>
                          <a:latin typeface="Arial" pitchFamily="34" charset="0"/>
                          <a:ea typeface="+mn-ea"/>
                          <a:cs typeface="Arial" pitchFamily="34" charset="0"/>
                        </a:rPr>
                        <a:t>1,220.9</a:t>
                      </a:r>
                    </a:p>
                  </a:txBody>
                  <a:tcPr marL="68580" marR="68580" marT="0" marB="0" anchor="b">
                    <a:solidFill>
                      <a:schemeClr val="bg1">
                        <a:lumMod val="95000"/>
                      </a:schemeClr>
                    </a:solidFill>
                  </a:tcPr>
                </a:tc>
                <a:tc>
                  <a:txBody>
                    <a:bodyPr/>
                    <a:lstStyle/>
                    <a:p>
                      <a:pPr algn="ctr" rtl="0">
                        <a:spcAft>
                          <a:spcPts val="0"/>
                        </a:spcAft>
                      </a:pPr>
                      <a:r>
                        <a:rPr kumimoji="0" lang="en-US" sz="1400" b="0" i="0" u="none" strike="noStrike" kern="1200" cap="none" normalizeH="0" baseline="0" dirty="0">
                          <a:ln>
                            <a:noFill/>
                          </a:ln>
                          <a:solidFill>
                            <a:schemeClr val="tx1"/>
                          </a:solidFill>
                          <a:effectLst/>
                          <a:latin typeface="Arial" pitchFamily="34" charset="0"/>
                          <a:ea typeface="+mn-ea"/>
                          <a:cs typeface="Arial" pitchFamily="34" charset="0"/>
                        </a:rPr>
                        <a:t>217.6</a:t>
                      </a:r>
                    </a:p>
                  </a:txBody>
                  <a:tcPr marL="68580" marR="68580" marT="0" marB="0" anchor="b">
                    <a:solidFill>
                      <a:schemeClr val="bg1">
                        <a:lumMod val="95000"/>
                      </a:schemeClr>
                    </a:solidFill>
                  </a:tcPr>
                </a:tc>
                <a:extLst>
                  <a:ext uri="{0D108BD9-81ED-4DB2-BD59-A6C34878D82A}">
                    <a16:rowId xmlns:a16="http://schemas.microsoft.com/office/drawing/2014/main" val="1797629293"/>
                  </a:ext>
                </a:extLst>
              </a:tr>
              <a:tr h="70260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smtClean="0">
                          <a:ln>
                            <a:noFill/>
                          </a:ln>
                          <a:solidFill>
                            <a:schemeClr val="tx1"/>
                          </a:solidFill>
                          <a:effectLst/>
                          <a:latin typeface="Arial" pitchFamily="34" charset="0"/>
                          <a:ea typeface="+mn-ea"/>
                          <a:cs typeface="Arial" pitchFamily="34" charset="0"/>
                        </a:rPr>
                        <a:t>2019*</a:t>
                      </a:r>
                      <a:endParaRPr kumimoji="0" lang="he-IL" sz="1400" b="1" i="0" u="none" strike="noStrike" kern="1200" cap="none" normalizeH="0" baseline="0" dirty="0">
                        <a:ln>
                          <a:noFill/>
                        </a:ln>
                        <a:solidFill>
                          <a:schemeClr val="tx1"/>
                        </a:solidFill>
                        <a:effectLst/>
                        <a:latin typeface="Arial" pitchFamily="34" charset="0"/>
                        <a:ea typeface="+mn-ea"/>
                        <a:cs typeface="Arial" pitchFamily="34" charset="0"/>
                      </a:endParaRPr>
                    </a:p>
                  </a:txBody>
                  <a:tcPr marT="45727" marB="45727" horzOverflow="overflow">
                    <a:solidFill>
                      <a:schemeClr val="bg1">
                        <a:lumMod val="95000"/>
                      </a:schemeClr>
                    </a:solidFill>
                  </a:tcPr>
                </a:tc>
                <a:tc>
                  <a:txBody>
                    <a:bodyPr/>
                    <a:lstStyle/>
                    <a:p>
                      <a:pPr algn="ctr" rtl="1" fontAlgn="ctr"/>
                      <a:r>
                        <a:rPr kumimoji="0" lang="he-IL" sz="1400" b="0" i="0" u="none" strike="noStrike" kern="1200" cap="none" normalizeH="0" baseline="0" dirty="0" smtClean="0">
                          <a:ln>
                            <a:noFill/>
                          </a:ln>
                          <a:solidFill>
                            <a:schemeClr val="tx1"/>
                          </a:solidFill>
                          <a:effectLst/>
                          <a:latin typeface="Arial" pitchFamily="34" charset="0"/>
                          <a:ea typeface="+mn-ea"/>
                          <a:cs typeface="Arial" pitchFamily="34" charset="0"/>
                        </a:rPr>
                        <a:t>632.0</a:t>
                      </a:r>
                      <a:endParaRPr kumimoji="0" lang="he-IL" sz="1400" b="0" i="0" u="none" strike="noStrike" kern="1200" cap="none" normalizeH="0" baseline="0" dirty="0">
                        <a:ln>
                          <a:noFill/>
                        </a:ln>
                        <a:solidFill>
                          <a:schemeClr val="tx1"/>
                        </a:solidFill>
                        <a:effectLst/>
                        <a:latin typeface="Arial" pitchFamily="34" charset="0"/>
                        <a:ea typeface="+mn-ea"/>
                        <a:cs typeface="Arial" pitchFamily="34" charset="0"/>
                      </a:endParaRPr>
                    </a:p>
                  </a:txBody>
                  <a:tcPr marL="228600" marR="9525" marT="9525" marB="0" anchor="ctr">
                    <a:solidFill>
                      <a:schemeClr val="bg1">
                        <a:lumMod val="95000"/>
                      </a:schemeClr>
                    </a:solidFill>
                  </a:tcPr>
                </a:tc>
                <a:tc>
                  <a:txBody>
                    <a:bodyPr/>
                    <a:lstStyle/>
                    <a:p>
                      <a:pPr algn="ctr" rtl="1" fontAlgn="ctr"/>
                      <a:r>
                        <a:rPr kumimoji="0" lang="he-IL" sz="1400" b="0" i="0" u="none" strike="noStrike" kern="1200" cap="none" normalizeH="0" baseline="0" dirty="0">
                          <a:ln>
                            <a:noFill/>
                          </a:ln>
                          <a:solidFill>
                            <a:schemeClr val="tx1"/>
                          </a:solidFill>
                          <a:effectLst/>
                          <a:latin typeface="Arial" pitchFamily="34" charset="0"/>
                          <a:ea typeface="+mn-ea"/>
                          <a:cs typeface="Arial" pitchFamily="34" charset="0"/>
                        </a:rPr>
                        <a:t>1056.9</a:t>
                      </a:r>
                    </a:p>
                  </a:txBody>
                  <a:tcPr marL="114300" marR="9525" marT="9525" marB="0"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he-IL" sz="1400" b="0" i="0" u="none" strike="noStrike" kern="1200" cap="none" normalizeH="0" baseline="0" dirty="0" smtClean="0">
                          <a:ln>
                            <a:noFill/>
                          </a:ln>
                          <a:solidFill>
                            <a:schemeClr val="tx1"/>
                          </a:solidFill>
                          <a:effectLst/>
                          <a:latin typeface="Arial" pitchFamily="34" charset="0"/>
                          <a:ea typeface="+mn-ea"/>
                          <a:cs typeface="Arial" pitchFamily="34" charset="0"/>
                        </a:rPr>
                        <a:t>61.1</a:t>
                      </a:r>
                    </a:p>
                    <a:p>
                      <a:pPr algn="ctr"/>
                      <a:endParaRPr kumimoji="0" lang="he-IL" sz="1400" b="0" i="0" u="none" strike="noStrike" kern="1200" cap="none" normalizeH="0" baseline="0" dirty="0">
                        <a:ln>
                          <a:noFill/>
                        </a:ln>
                        <a:solidFill>
                          <a:schemeClr val="tx1"/>
                        </a:solidFill>
                        <a:effectLst/>
                        <a:latin typeface="Arial" pitchFamily="34" charset="0"/>
                        <a:ea typeface="+mn-ea"/>
                        <a:cs typeface="Arial" pitchFamily="34" charset="0"/>
                      </a:endParaRPr>
                    </a:p>
                  </a:txBody>
                  <a:tcPr marL="91436" marR="91436" marT="45700" marB="45700" horzOverflow="overflow">
                    <a:solidFill>
                      <a:schemeClr val="bg1">
                        <a:lumMod val="95000"/>
                      </a:schemeClr>
                    </a:solidFill>
                  </a:tcPr>
                </a:tc>
                <a:extLst>
                  <a:ext uri="{0D108BD9-81ED-4DB2-BD59-A6C34878D82A}">
                    <a16:rowId xmlns:a16="http://schemas.microsoft.com/office/drawing/2014/main" val="10012"/>
                  </a:ext>
                </a:extLst>
              </a:tr>
            </a:tbl>
          </a:graphicData>
        </a:graphic>
      </p:graphicFrame>
      <p:sp>
        <p:nvSpPr>
          <p:cNvPr id="14" name="מלבן 13"/>
          <p:cNvSpPr/>
          <p:nvPr/>
        </p:nvSpPr>
        <p:spPr>
          <a:xfrm>
            <a:off x="5130368" y="6501886"/>
            <a:ext cx="1440163" cy="400110"/>
          </a:xfrm>
          <a:prstGeom prst="rect">
            <a:avLst/>
          </a:prstGeom>
        </p:spPr>
        <p:txBody>
          <a:bodyPr wrap="square">
            <a:spAutoFit/>
          </a:bodyPr>
          <a:lstStyle/>
          <a:p>
            <a:pPr>
              <a:lnSpc>
                <a:spcPts val="1200"/>
              </a:lnSpc>
              <a:defRPr/>
            </a:pPr>
            <a:r>
              <a:rPr lang="he-IL" altLang="he-IL" sz="1200" dirty="0">
                <a:solidFill>
                  <a:srgbClr val="5E5E5E"/>
                </a:solidFill>
                <a:latin typeface="Arial" pitchFamily="34" charset="0"/>
              </a:rPr>
              <a:t>* אומדן ארעי</a:t>
            </a:r>
          </a:p>
          <a:p>
            <a:pPr>
              <a:lnSpc>
                <a:spcPts val="1200"/>
              </a:lnSpc>
              <a:defRPr/>
            </a:pPr>
            <a:r>
              <a:rPr lang="he-IL" altLang="he-IL" sz="1200" dirty="0">
                <a:solidFill>
                  <a:srgbClr val="5E5E5E"/>
                </a:solidFill>
                <a:latin typeface="Arial" pitchFamily="34" charset="0"/>
              </a:rPr>
              <a:t>** נתון מתוקן</a:t>
            </a:r>
            <a:endParaRPr lang="en-US" altLang="he-IL" sz="1200" dirty="0">
              <a:solidFill>
                <a:srgbClr val="5E5E5E"/>
              </a:solidFill>
              <a:latin typeface="Arial" pitchFamily="34" charset="0"/>
            </a:endParaRPr>
          </a:p>
        </p:txBody>
      </p:sp>
      <p:sp>
        <p:nvSpPr>
          <p:cNvPr id="13"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prstClr val="white"/>
                </a:solidFill>
                <a:latin typeface="Arial" pitchFamily="34" charset="0"/>
              </a:rPr>
              <a:t>מקור הנתונים: </a:t>
            </a:r>
            <a:r>
              <a:rPr lang="he-IL" altLang="he-IL" sz="900" dirty="0">
                <a:solidFill>
                  <a:prstClr val="white"/>
                </a:solidFill>
                <a:latin typeface="Arial" pitchFamily="34" charset="0"/>
              </a:rPr>
              <a:t>הלשכה המרכזית לסטטיסטיקה, </a:t>
            </a:r>
            <a:r>
              <a:rPr lang="he-IL" altLang="he-IL" sz="900" dirty="0" smtClean="0">
                <a:solidFill>
                  <a:prstClr val="white"/>
                </a:solidFill>
                <a:latin typeface="Arial" pitchFamily="34" charset="0"/>
              </a:rPr>
              <a:t>2019</a:t>
            </a:r>
            <a:endParaRPr lang="he-IL" altLang="he-IL" sz="900" dirty="0">
              <a:solidFill>
                <a:prstClr val="white"/>
              </a:solidFill>
              <a:latin typeface="Arial" pitchFamily="34" charset="0"/>
            </a:endParaRPr>
          </a:p>
        </p:txBody>
      </p:sp>
      <p:sp>
        <p:nvSpPr>
          <p:cNvPr id="18" name="TextBox 17">
            <a:hlinkClick r:id="" action="ppaction://hlinkshowjump?jump=firstslide"/>
          </p:cNvPr>
          <p:cNvSpPr txBox="1"/>
          <p:nvPr/>
        </p:nvSpPr>
        <p:spPr>
          <a:xfrm>
            <a:off x="5951799" y="6525356"/>
            <a:ext cx="2637820" cy="323165"/>
          </a:xfrm>
          <a:prstGeom prst="rect">
            <a:avLst/>
          </a:prstGeom>
          <a:noFill/>
        </p:spPr>
        <p:txBody>
          <a:bodyPr wrap="square" rtlCol="1">
            <a:spAutoFit/>
          </a:bodyPr>
          <a:lstStyle/>
          <a:p>
            <a:r>
              <a:rPr lang="he-IL" sz="1500" dirty="0">
                <a:solidFill>
                  <a:prstClr val="white">
                    <a:lumMod val="75000"/>
                  </a:prstClr>
                </a:solidFill>
              </a:rPr>
              <a:t>חזרה לתוכן עניינים</a:t>
            </a:r>
          </a:p>
        </p:txBody>
      </p:sp>
      <p:sp>
        <p:nvSpPr>
          <p:cNvPr id="8" name="Oval 22"/>
          <p:cNvSpPr/>
          <p:nvPr/>
        </p:nvSpPr>
        <p:spPr>
          <a:xfrm>
            <a:off x="47335" y="6501886"/>
            <a:ext cx="337185" cy="311490"/>
          </a:xfrm>
          <a:prstGeom prst="ellipse">
            <a:avLst/>
          </a:prstGeom>
          <a:solidFill>
            <a:srgbClr val="D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Blender" pitchFamily="18" charset="-79"/>
              <a:cs typeface="Blender" pitchFamily="18" charset="-79"/>
            </a:endParaRPr>
          </a:p>
        </p:txBody>
      </p:sp>
      <p:sp>
        <p:nvSpPr>
          <p:cNvPr id="10" name="TextBox 9"/>
          <p:cNvSpPr txBox="1"/>
          <p:nvPr/>
        </p:nvSpPr>
        <p:spPr>
          <a:xfrm>
            <a:off x="-85717" y="6453342"/>
            <a:ext cx="493085" cy="369332"/>
          </a:xfrm>
          <a:prstGeom prst="rect">
            <a:avLst/>
          </a:prstGeom>
          <a:noFill/>
        </p:spPr>
        <p:txBody>
          <a:bodyPr wrap="square" rtlCol="1">
            <a:spAutoFit/>
          </a:bodyPr>
          <a:lstStyle/>
          <a:p>
            <a:r>
              <a:rPr lang="he-IL" dirty="0">
                <a:solidFill>
                  <a:prstClr val="white"/>
                </a:solidFill>
                <a:latin typeface="Blender" pitchFamily="18" charset="-79"/>
                <a:cs typeface="Blender" pitchFamily="18" charset="-79"/>
              </a:rPr>
              <a:t>40</a:t>
            </a:r>
          </a:p>
        </p:txBody>
      </p:sp>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6" y="0"/>
            <a:ext cx="1993900"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0921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תמונה 19" title="רקע">
            <a:extLst>
              <a:ext uri="{FF2B5EF4-FFF2-40B4-BE49-F238E27FC236}">
                <a16:creationId xmlns:a16="http://schemas.microsoft.com/office/drawing/2014/main" id="{A2D63FD0-BADB-44F4-A509-AF197C18883F}"/>
              </a:ext>
            </a:extLst>
          </p:cNvPr>
          <p:cNvPicPr>
            <a:picLocks/>
          </p:cNvPicPr>
          <p:nvPr/>
        </p:nvPicPr>
        <p:blipFill>
          <a:blip r:embed="rId3"/>
          <a:stretch>
            <a:fillRect/>
          </a:stretch>
        </p:blipFill>
        <p:spPr>
          <a:xfrm>
            <a:off x="8697600" y="-14400"/>
            <a:ext cx="3596400" cy="6886800"/>
          </a:xfrm>
          <a:prstGeom prst="rect">
            <a:avLst/>
          </a:prstGeom>
        </p:spPr>
      </p:pic>
      <p:sp>
        <p:nvSpPr>
          <p:cNvPr id="25" name="מציין מיקום טקסט 4">
            <a:extLst>
              <a:ext uri="{FF2B5EF4-FFF2-40B4-BE49-F238E27FC236}">
                <a16:creationId xmlns:a16="http://schemas.microsoft.com/office/drawing/2014/main" id="{43FAD067-83D7-444C-9F22-64B9A373FB7E}"/>
              </a:ext>
            </a:extLst>
          </p:cNvPr>
          <p:cNvSpPr txBox="1">
            <a:spLocks/>
          </p:cNvSpPr>
          <p:nvPr/>
        </p:nvSpPr>
        <p:spPr>
          <a:xfrm>
            <a:off x="-845970"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he-IL" b="1" i="1" dirty="0">
                <a:solidFill>
                  <a:prstClr val="white"/>
                </a:solidFill>
                <a:latin typeface="Blender" pitchFamily="18" charset="-79"/>
                <a:ea typeface="Blender Black" charset="0"/>
                <a:cs typeface="Blender" pitchFamily="18" charset="-79"/>
              </a:rPr>
              <a:t>בינוי</a:t>
            </a:r>
            <a:endParaRPr lang="x-none" b="1" dirty="0">
              <a:solidFill>
                <a:prstClr val="black"/>
              </a:solidFill>
            </a:endParaRPr>
          </a:p>
        </p:txBody>
      </p:sp>
      <p:sp>
        <p:nvSpPr>
          <p:cNvPr id="21" name="Title 47">
            <a:extLst>
              <a:ext uri="{FF2B5EF4-FFF2-40B4-BE49-F238E27FC236}">
                <a16:creationId xmlns:a16="http://schemas.microsoft.com/office/drawing/2014/main" id="{515A070C-AB3D-4B46-B71D-DFC95A43F210}"/>
              </a:ext>
            </a:extLst>
          </p:cNvPr>
          <p:cNvSpPr>
            <a:spLocks noGrp="1"/>
          </p:cNvSpPr>
          <p:nvPr>
            <p:ph type="ctrTitle"/>
          </p:nvPr>
        </p:nvSpPr>
        <p:spPr>
          <a:xfrm>
            <a:off x="-1498645" y="201011"/>
            <a:ext cx="10020769" cy="503739"/>
          </a:xfrm>
        </p:spPr>
        <p:txBody>
          <a:bodyPr>
            <a:normAutofit fontScale="90000"/>
          </a:bodyPr>
          <a:lstStyle/>
          <a:p>
            <a:r>
              <a:rPr lang="he-IL" sz="3200" dirty="0">
                <a:solidFill>
                  <a:srgbClr val="5E5E5E"/>
                </a:solidFill>
                <a:cs typeface="Blender" pitchFamily="18" charset="-79"/>
              </a:rPr>
              <a:t>שטח התחלות בנייה, לפי ייעוד</a:t>
            </a:r>
            <a:br>
              <a:rPr lang="he-IL" sz="3200" dirty="0">
                <a:solidFill>
                  <a:srgbClr val="5E5E5E"/>
                </a:solidFill>
                <a:cs typeface="Blender" pitchFamily="18" charset="-79"/>
              </a:rPr>
            </a:br>
            <a:r>
              <a:rPr lang="he-IL" sz="2400" dirty="0">
                <a:solidFill>
                  <a:srgbClr val="5E5E5E"/>
                </a:solidFill>
                <a:cs typeface="Blender" pitchFamily="18" charset="-79"/>
              </a:rPr>
              <a:t>(אלפי מ"ר)</a:t>
            </a:r>
          </a:p>
        </p:txBody>
      </p:sp>
      <p:sp>
        <p:nvSpPr>
          <p:cNvPr id="12" name="מציין מיקום תוכן 3"/>
          <p:cNvSpPr>
            <a:spLocks noGrp="1"/>
          </p:cNvSpPr>
          <p:nvPr>
            <p:ph sz="quarter" idx="14"/>
          </p:nvPr>
        </p:nvSpPr>
        <p:spPr>
          <a:xfrm>
            <a:off x="8697600" y="2636912"/>
            <a:ext cx="3596402" cy="2952328"/>
          </a:xfrm>
        </p:spPr>
        <p:txBody>
          <a:bodyPr>
            <a:noAutofit/>
          </a:bodyPr>
          <a:lstStyle/>
          <a:p>
            <a:pPr algn="just"/>
            <a:r>
              <a:rPr lang="he-IL" sz="1800" dirty="0">
                <a:solidFill>
                  <a:schemeClr val="bg1"/>
                </a:solidFill>
                <a:cs typeface="Blender" pitchFamily="18" charset="-79"/>
              </a:rPr>
              <a:t>בשנת </a:t>
            </a:r>
            <a:r>
              <a:rPr lang="he-IL" sz="1800" dirty="0" smtClean="0">
                <a:solidFill>
                  <a:schemeClr val="bg1"/>
                </a:solidFill>
                <a:cs typeface="Blender" pitchFamily="18" charset="-79"/>
              </a:rPr>
              <a:t>2019 רוב </a:t>
            </a:r>
            <a:r>
              <a:rPr lang="he-IL" sz="1800" dirty="0">
                <a:solidFill>
                  <a:schemeClr val="bg1"/>
                </a:solidFill>
                <a:cs typeface="Blender" pitchFamily="18" charset="-79"/>
              </a:rPr>
              <a:t>התחלות </a:t>
            </a:r>
            <a:r>
              <a:rPr lang="he-IL" sz="1800" dirty="0" smtClean="0">
                <a:solidFill>
                  <a:schemeClr val="bg1"/>
                </a:solidFill>
                <a:cs typeface="Blender" pitchFamily="18" charset="-79"/>
              </a:rPr>
              <a:t>הבנייה (78%) </a:t>
            </a:r>
            <a:r>
              <a:rPr lang="he-IL" sz="1800" dirty="0">
                <a:solidFill>
                  <a:schemeClr val="bg1"/>
                </a:solidFill>
                <a:cs typeface="Blender" pitchFamily="18" charset="-79"/>
              </a:rPr>
              <a:t>היו מיועדות למגורים.</a:t>
            </a:r>
          </a:p>
          <a:p>
            <a:endParaRPr lang="he-IL" sz="1800" dirty="0">
              <a:solidFill>
                <a:srgbClr val="FF0000"/>
              </a:solidFill>
              <a:cs typeface="Blender" pitchFamily="18" charset="-79"/>
            </a:endParaRPr>
          </a:p>
          <a:p>
            <a:pPr algn="just"/>
            <a:r>
              <a:rPr lang="he-IL" sz="1800" dirty="0" smtClean="0">
                <a:solidFill>
                  <a:schemeClr val="bg1"/>
                </a:solidFill>
                <a:cs typeface="Blender" pitchFamily="18" charset="-79"/>
              </a:rPr>
              <a:t>בעשור האחרון מאז 2010 שיעור שטח התחלות הבנייה למגורים מכלל שטח התחלות הבנייה היה במגמה מעורבת - עד שנת 2016 נרשם צמצום הדרגתי בשיעור זה ומאז שיעור התחלות הבנייה במגמת עלייה.</a:t>
            </a:r>
            <a:endParaRPr lang="he-IL" sz="1800" dirty="0">
              <a:solidFill>
                <a:schemeClr val="bg1"/>
              </a:solidFill>
              <a:cs typeface="Blender" pitchFamily="18" charset="-79"/>
            </a:endParaRPr>
          </a:p>
        </p:txBody>
      </p:sp>
      <p:graphicFrame>
        <p:nvGraphicFramePr>
          <p:cNvPr id="31" name="מציין מיקום תרשים 7" descr="גרף שטח התחלות בנייה לפי ייעוד לאורך השנים:&#10;תקופות שיא בשטח התחלות בנייה נרשמו בסוף שנות ה-90', ואילו תקופת שפל נרשמה בשנות ה-80'. בשנת 2012 נרשם שיא חדש, כאשר שטח התחלות בנייה בתל-אביב-יפו היה הגבוה ביותר בחמישים השנים האחרונות והגיע לכ-850 אלף מ&quot;ר. בשנת 2016 נתון זה נמוך יותר (כ-518 אלף מ&quot;ר). בחמש השנים האחרונות, חלקן של התחלות הבנייה למגורים מהווה כ-62% בממוצע מכלל שטח הבנייה בעיר. ">
            <a:extLst>
              <a:ext uri="{FF2B5EF4-FFF2-40B4-BE49-F238E27FC236}">
                <a16:creationId xmlns:a16="http://schemas.microsoft.com/office/drawing/2014/main" id="{5BE0BDE3-F163-4266-9EBE-17B186CF8B77}"/>
              </a:ext>
            </a:extLst>
          </p:cNvPr>
          <p:cNvGraphicFramePr>
            <a:graphicFrameLocks noGrp="1"/>
          </p:cNvGraphicFramePr>
          <p:nvPr>
            <p:ph type="chart" sz="quarter" idx="13"/>
            <p:extLst>
              <p:ext uri="{D42A27DB-BD31-4B8C-83A1-F6EECF244321}">
                <p14:modId xmlns:p14="http://schemas.microsoft.com/office/powerpoint/2010/main" val="2341077071"/>
              </p:ext>
            </p:extLst>
          </p:nvPr>
        </p:nvGraphicFramePr>
        <p:xfrm>
          <a:off x="83871" y="1772816"/>
          <a:ext cx="8505749" cy="4203848"/>
        </p:xfrm>
        <a:graphic>
          <a:graphicData uri="http://schemas.openxmlformats.org/drawingml/2006/chart">
            <c:chart xmlns:c="http://schemas.openxmlformats.org/drawingml/2006/chart" xmlns:r="http://schemas.openxmlformats.org/officeDocument/2006/relationships" r:id="rId4"/>
          </a:graphicData>
        </a:graphic>
      </p:graphicFrame>
      <p:sp>
        <p:nvSpPr>
          <p:cNvPr id="13"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prstClr val="white"/>
                </a:solidFill>
                <a:latin typeface="Arial" pitchFamily="34" charset="0"/>
              </a:rPr>
              <a:t>מקור הנתונים: </a:t>
            </a:r>
            <a:r>
              <a:rPr lang="he-IL" altLang="he-IL" sz="900" dirty="0">
                <a:solidFill>
                  <a:prstClr val="white"/>
                </a:solidFill>
                <a:latin typeface="Arial" pitchFamily="34" charset="0"/>
              </a:rPr>
              <a:t>הלשכה המרכזית לסטטיסטיקה, </a:t>
            </a:r>
            <a:r>
              <a:rPr lang="he-IL" altLang="he-IL" sz="900" dirty="0" smtClean="0">
                <a:solidFill>
                  <a:prstClr val="white"/>
                </a:solidFill>
                <a:latin typeface="Arial" pitchFamily="34" charset="0"/>
              </a:rPr>
              <a:t>2019</a:t>
            </a:r>
            <a:endParaRPr lang="he-IL" altLang="he-IL" sz="900" dirty="0">
              <a:solidFill>
                <a:prstClr val="white"/>
              </a:solidFill>
              <a:latin typeface="Arial" pitchFamily="34" charset="0"/>
            </a:endParaRPr>
          </a:p>
        </p:txBody>
      </p:sp>
      <p:sp>
        <p:nvSpPr>
          <p:cNvPr id="19" name="TextBox 18">
            <a:hlinkClick r:id="" action="ppaction://hlinkshowjump?jump=firstslide"/>
          </p:cNvPr>
          <p:cNvSpPr txBox="1"/>
          <p:nvPr/>
        </p:nvSpPr>
        <p:spPr>
          <a:xfrm>
            <a:off x="5951799" y="6525356"/>
            <a:ext cx="2637820" cy="323165"/>
          </a:xfrm>
          <a:prstGeom prst="rect">
            <a:avLst/>
          </a:prstGeom>
          <a:noFill/>
        </p:spPr>
        <p:txBody>
          <a:bodyPr wrap="square" rtlCol="1">
            <a:spAutoFit/>
          </a:bodyPr>
          <a:lstStyle/>
          <a:p>
            <a:r>
              <a:rPr lang="he-IL" sz="1500" dirty="0">
                <a:solidFill>
                  <a:prstClr val="white">
                    <a:lumMod val="75000"/>
                  </a:prstClr>
                </a:solidFill>
              </a:rPr>
              <a:t>חזרה לתוכן עניינים</a:t>
            </a:r>
          </a:p>
        </p:txBody>
      </p:sp>
      <p:sp>
        <p:nvSpPr>
          <p:cNvPr id="8" name="Oval 22"/>
          <p:cNvSpPr/>
          <p:nvPr/>
        </p:nvSpPr>
        <p:spPr>
          <a:xfrm>
            <a:off x="47335" y="6501886"/>
            <a:ext cx="337185" cy="311490"/>
          </a:xfrm>
          <a:prstGeom prst="ellipse">
            <a:avLst/>
          </a:prstGeom>
          <a:solidFill>
            <a:srgbClr val="D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Blender" pitchFamily="18" charset="-79"/>
              <a:cs typeface="Blender" pitchFamily="18" charset="-79"/>
            </a:endParaRPr>
          </a:p>
        </p:txBody>
      </p:sp>
      <p:sp>
        <p:nvSpPr>
          <p:cNvPr id="10" name="TextBox 9"/>
          <p:cNvSpPr txBox="1"/>
          <p:nvPr/>
        </p:nvSpPr>
        <p:spPr>
          <a:xfrm>
            <a:off x="-85717" y="6453342"/>
            <a:ext cx="493085" cy="369332"/>
          </a:xfrm>
          <a:prstGeom prst="rect">
            <a:avLst/>
          </a:prstGeom>
          <a:noFill/>
        </p:spPr>
        <p:txBody>
          <a:bodyPr wrap="square" rtlCol="1">
            <a:spAutoFit/>
          </a:bodyPr>
          <a:lstStyle/>
          <a:p>
            <a:r>
              <a:rPr lang="he-IL" dirty="0">
                <a:solidFill>
                  <a:prstClr val="white"/>
                </a:solidFill>
                <a:latin typeface="Blender" pitchFamily="18" charset="-79"/>
                <a:cs typeface="Blender" pitchFamily="18" charset="-79"/>
              </a:rPr>
              <a:t>41</a:t>
            </a:r>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6" y="0"/>
            <a:ext cx="1993900"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6022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id="{8CDDD027-A0BE-4D32-B23C-A6646D0F42AE}"/>
              </a:ext>
            </a:extLst>
          </p:cNvPr>
          <p:cNvPicPr>
            <a:picLocks/>
          </p:cNvPicPr>
          <p:nvPr/>
        </p:nvPicPr>
        <p:blipFill>
          <a:blip r:embed="rId3"/>
          <a:stretch>
            <a:fillRect/>
          </a:stretch>
        </p:blipFill>
        <p:spPr>
          <a:xfrm>
            <a:off x="8697600" y="-1416"/>
            <a:ext cx="3596400" cy="6886800"/>
          </a:xfrm>
          <a:prstGeom prst="rect">
            <a:avLst/>
          </a:prstGeom>
        </p:spPr>
      </p:pic>
      <p:sp>
        <p:nvSpPr>
          <p:cNvPr id="23" name="מציין מיקום טקסט 4">
            <a:extLst>
              <a:ext uri="{FF2B5EF4-FFF2-40B4-BE49-F238E27FC236}">
                <a16:creationId xmlns:a16="http://schemas.microsoft.com/office/drawing/2014/main" id="{C464C115-16C8-4976-970E-92CF2D8C653C}"/>
              </a:ext>
            </a:extLst>
          </p:cNvPr>
          <p:cNvSpPr txBox="1">
            <a:spLocks/>
          </p:cNvSpPr>
          <p:nvPr/>
        </p:nvSpPr>
        <p:spPr>
          <a:xfrm>
            <a:off x="-845970"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he-IL" b="1" i="1" dirty="0">
                <a:solidFill>
                  <a:prstClr val="white"/>
                </a:solidFill>
                <a:latin typeface="Blender" pitchFamily="18" charset="-79"/>
                <a:ea typeface="Blender Black" charset="0"/>
                <a:cs typeface="Blender" pitchFamily="18" charset="-79"/>
              </a:rPr>
              <a:t>בינוי</a:t>
            </a:r>
            <a:endParaRPr lang="x-none" b="1" dirty="0">
              <a:solidFill>
                <a:prstClr val="black"/>
              </a:solidFill>
            </a:endParaRPr>
          </a:p>
        </p:txBody>
      </p:sp>
      <p:sp>
        <p:nvSpPr>
          <p:cNvPr id="22" name="Title 47">
            <a:extLst>
              <a:ext uri="{FF2B5EF4-FFF2-40B4-BE49-F238E27FC236}">
                <a16:creationId xmlns:a16="http://schemas.microsoft.com/office/drawing/2014/main" id="{987C7574-5ADF-412E-ADD4-E89F6CDA774E}"/>
              </a:ext>
            </a:extLst>
          </p:cNvPr>
          <p:cNvSpPr>
            <a:spLocks noGrp="1"/>
          </p:cNvSpPr>
          <p:nvPr>
            <p:ph type="ctrTitle"/>
          </p:nvPr>
        </p:nvSpPr>
        <p:spPr>
          <a:xfrm>
            <a:off x="-1881390" y="201008"/>
            <a:ext cx="10020769" cy="503739"/>
          </a:xfrm>
        </p:spPr>
        <p:txBody>
          <a:bodyPr>
            <a:normAutofit fontScale="90000"/>
          </a:bodyPr>
          <a:lstStyle/>
          <a:p>
            <a:r>
              <a:rPr lang="he-IL" sz="3200" dirty="0">
                <a:solidFill>
                  <a:srgbClr val="5E5E5E"/>
                </a:solidFill>
                <a:cs typeface="Blender" pitchFamily="18" charset="-79"/>
              </a:rPr>
              <a:t>שטח גמר בנייה</a:t>
            </a:r>
            <a:br>
              <a:rPr lang="he-IL" sz="3200" dirty="0">
                <a:solidFill>
                  <a:srgbClr val="5E5E5E"/>
                </a:solidFill>
                <a:cs typeface="Blender" pitchFamily="18" charset="-79"/>
              </a:rPr>
            </a:br>
            <a:r>
              <a:rPr lang="he-IL" sz="2400" dirty="0">
                <a:solidFill>
                  <a:srgbClr val="5E5E5E"/>
                </a:solidFill>
                <a:cs typeface="Blender" pitchFamily="18" charset="-79"/>
              </a:rPr>
              <a:t>(אלפי מ"ר)</a:t>
            </a:r>
          </a:p>
        </p:txBody>
      </p:sp>
      <p:sp>
        <p:nvSpPr>
          <p:cNvPr id="12" name="מציין מיקום תוכן 3"/>
          <p:cNvSpPr>
            <a:spLocks noGrp="1"/>
          </p:cNvSpPr>
          <p:nvPr>
            <p:ph sz="quarter" idx="14"/>
          </p:nvPr>
        </p:nvSpPr>
        <p:spPr>
          <a:xfrm>
            <a:off x="8832304" y="2709738"/>
            <a:ext cx="3303055" cy="1871390"/>
          </a:xfrm>
        </p:spPr>
        <p:txBody>
          <a:bodyPr>
            <a:normAutofit/>
          </a:bodyPr>
          <a:lstStyle/>
          <a:p>
            <a:pPr algn="just"/>
            <a:r>
              <a:rPr lang="he-IL" sz="2000" dirty="0" smtClean="0">
                <a:solidFill>
                  <a:schemeClr val="bg1"/>
                </a:solidFill>
                <a:cs typeface="Blender" pitchFamily="18" charset="-79"/>
              </a:rPr>
              <a:t>בעשור האחרון שטח </a:t>
            </a:r>
            <a:r>
              <a:rPr lang="he-IL" sz="2000" dirty="0">
                <a:solidFill>
                  <a:schemeClr val="bg1"/>
                </a:solidFill>
                <a:cs typeface="Blender" pitchFamily="18" charset="-79"/>
              </a:rPr>
              <a:t>גמר הבנייה בתל-אביב-יפו </a:t>
            </a:r>
            <a:r>
              <a:rPr lang="he-IL" sz="2000" dirty="0" smtClean="0">
                <a:solidFill>
                  <a:schemeClr val="bg1"/>
                </a:solidFill>
                <a:cs typeface="Blender" pitchFamily="18" charset="-79"/>
              </a:rPr>
              <a:t>היווה </a:t>
            </a:r>
            <a:r>
              <a:rPr lang="he-IL" sz="2000" dirty="0">
                <a:solidFill>
                  <a:schemeClr val="bg1"/>
                </a:solidFill>
                <a:cs typeface="Blender" pitchFamily="18" charset="-79"/>
              </a:rPr>
              <a:t>4</a:t>
            </a:r>
            <a:r>
              <a:rPr lang="he-IL" sz="2000" dirty="0" smtClean="0">
                <a:solidFill>
                  <a:schemeClr val="bg1"/>
                </a:solidFill>
                <a:cs typeface="Blender" pitchFamily="18" charset="-79"/>
              </a:rPr>
              <a:t>%-7% </a:t>
            </a:r>
            <a:r>
              <a:rPr lang="he-IL" sz="2000" dirty="0">
                <a:solidFill>
                  <a:schemeClr val="bg1"/>
                </a:solidFill>
                <a:cs typeface="Blender" pitchFamily="18" charset="-79"/>
              </a:rPr>
              <a:t>מסך כל שטח גמר הבנייה </a:t>
            </a:r>
            <a:r>
              <a:rPr lang="he-IL" sz="2000" dirty="0" smtClean="0">
                <a:solidFill>
                  <a:schemeClr val="bg1"/>
                </a:solidFill>
                <a:cs typeface="Blender" pitchFamily="18" charset="-79"/>
              </a:rPr>
              <a:t>בישראל</a:t>
            </a:r>
            <a:endParaRPr lang="he-IL" sz="2000" dirty="0">
              <a:solidFill>
                <a:schemeClr val="bg1"/>
              </a:solidFill>
              <a:cs typeface="Blender" pitchFamily="18" charset="-79"/>
            </a:endParaRPr>
          </a:p>
        </p:txBody>
      </p:sp>
      <p:graphicFrame>
        <p:nvGraphicFramePr>
          <p:cNvPr id="18" name="מציין מיקום של טבלה 7" title="שטח גמר בנייה לפי עיר ושנה"/>
          <p:cNvGraphicFramePr>
            <a:graphicFrameLocks/>
          </p:cNvGraphicFramePr>
          <p:nvPr>
            <p:extLst>
              <p:ext uri="{D42A27DB-BD31-4B8C-83A1-F6EECF244321}">
                <p14:modId xmlns:p14="http://schemas.microsoft.com/office/powerpoint/2010/main" val="2890763285"/>
              </p:ext>
            </p:extLst>
          </p:nvPr>
        </p:nvGraphicFramePr>
        <p:xfrm>
          <a:off x="696225" y="1340768"/>
          <a:ext cx="7416000" cy="4833360"/>
        </p:xfrm>
        <a:graphic>
          <a:graphicData uri="http://schemas.openxmlformats.org/drawingml/2006/table">
            <a:tbl>
              <a:tblPr rtl="1" firstRow="1" bandRow="1">
                <a:tableStyleId>{073A0DAA-6AF3-43AB-8588-CEC1D06C72B9}</a:tableStyleId>
              </a:tblPr>
              <a:tblGrid>
                <a:gridCol w="1692000">
                  <a:extLst>
                    <a:ext uri="{9D8B030D-6E8A-4147-A177-3AD203B41FA5}">
                      <a16:colId xmlns:a16="http://schemas.microsoft.com/office/drawing/2014/main" val="20000"/>
                    </a:ext>
                  </a:extLst>
                </a:gridCol>
                <a:gridCol w="1908000">
                  <a:extLst>
                    <a:ext uri="{9D8B030D-6E8A-4147-A177-3AD203B41FA5}">
                      <a16:colId xmlns:a16="http://schemas.microsoft.com/office/drawing/2014/main" val="20001"/>
                    </a:ext>
                  </a:extLst>
                </a:gridCol>
                <a:gridCol w="1908000">
                  <a:extLst>
                    <a:ext uri="{9D8B030D-6E8A-4147-A177-3AD203B41FA5}">
                      <a16:colId xmlns:a16="http://schemas.microsoft.com/office/drawing/2014/main" val="20002"/>
                    </a:ext>
                  </a:extLst>
                </a:gridCol>
                <a:gridCol w="1908000">
                  <a:extLst>
                    <a:ext uri="{9D8B030D-6E8A-4147-A177-3AD203B41FA5}">
                      <a16:colId xmlns:a16="http://schemas.microsoft.com/office/drawing/2014/main" val="20003"/>
                    </a:ext>
                  </a:extLst>
                </a:gridCol>
              </a:tblGrid>
              <a:tr h="612000">
                <a:tc>
                  <a:txBody>
                    <a:bodyPr/>
                    <a:lstStyle/>
                    <a:p>
                      <a:pPr algn="ctr" rtl="1"/>
                      <a:endParaRPr lang="he-IL" sz="1800" dirty="0"/>
                    </a:p>
                  </a:txBody>
                  <a:tcPr anchor="ctr">
                    <a:noFill/>
                  </a:tcPr>
                </a:tc>
                <a:tc>
                  <a:txBody>
                    <a:bodyPr/>
                    <a:lstStyle/>
                    <a:p>
                      <a:pPr algn="ctr" rtl="1"/>
                      <a:r>
                        <a:rPr lang="he-IL" sz="1800" dirty="0"/>
                        <a:t>תל-אביב-יפו</a:t>
                      </a:r>
                    </a:p>
                  </a:txBody>
                  <a:tcPr anchor="ctr">
                    <a:solidFill>
                      <a:srgbClr val="D14441"/>
                    </a:solidFill>
                  </a:tcPr>
                </a:tc>
                <a:tc>
                  <a:txBody>
                    <a:bodyPr/>
                    <a:lstStyle/>
                    <a:p>
                      <a:pPr algn="ctr" rtl="1"/>
                      <a:r>
                        <a:rPr lang="he-IL" sz="1800" dirty="0"/>
                        <a:t>ירושלים</a:t>
                      </a:r>
                    </a:p>
                  </a:txBody>
                  <a:tcPr anchor="ctr">
                    <a:solidFill>
                      <a:schemeClr val="accent1">
                        <a:lumMod val="50000"/>
                      </a:schemeClr>
                    </a:solidFill>
                  </a:tcPr>
                </a:tc>
                <a:tc>
                  <a:txBody>
                    <a:bodyPr/>
                    <a:lstStyle/>
                    <a:p>
                      <a:pPr algn="ctr" rtl="1"/>
                      <a:r>
                        <a:rPr lang="he-IL" sz="1800" dirty="0"/>
                        <a:t>חיפה</a:t>
                      </a:r>
                    </a:p>
                  </a:txBody>
                  <a:tcPr anchor="ctr">
                    <a:solidFill>
                      <a:srgbClr val="5B2E76"/>
                    </a:solidFill>
                  </a:tcPr>
                </a:tc>
                <a:extLst>
                  <a:ext uri="{0D108BD9-81ED-4DB2-BD59-A6C34878D82A}">
                    <a16:rowId xmlns:a16="http://schemas.microsoft.com/office/drawing/2014/main" val="10000"/>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2008</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310.8</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396.9</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83.8</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extLst>
                  <a:ext uri="{0D108BD9-81ED-4DB2-BD59-A6C34878D82A}">
                    <a16:rowId xmlns:a16="http://schemas.microsoft.com/office/drawing/2014/main" val="10002"/>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2009</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619.8</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425.0</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66.4</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extLst>
                  <a:ext uri="{0D108BD9-81ED-4DB2-BD59-A6C34878D82A}">
                    <a16:rowId xmlns:a16="http://schemas.microsoft.com/office/drawing/2014/main" val="10003"/>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2010</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437.5</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395.7</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62.5</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extLst>
                  <a:ext uri="{0D108BD9-81ED-4DB2-BD59-A6C34878D82A}">
                    <a16:rowId xmlns:a16="http://schemas.microsoft.com/office/drawing/2014/main" val="10004"/>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2011</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357.7</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351.0</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83.2</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extLst>
                  <a:ext uri="{0D108BD9-81ED-4DB2-BD59-A6C34878D82A}">
                    <a16:rowId xmlns:a16="http://schemas.microsoft.com/office/drawing/2014/main" val="10005"/>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2012</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511.8</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508.9</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77.8</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extLst>
                  <a:ext uri="{0D108BD9-81ED-4DB2-BD59-A6C34878D82A}">
                    <a16:rowId xmlns:a16="http://schemas.microsoft.com/office/drawing/2014/main" val="10006"/>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a:ln>
                            <a:noFill/>
                          </a:ln>
                          <a:solidFill>
                            <a:schemeClr val="tx1"/>
                          </a:solidFill>
                          <a:effectLst/>
                          <a:latin typeface="Arial" pitchFamily="34" charset="0"/>
                          <a:ea typeface="+mn-ea"/>
                          <a:cs typeface="Arial" pitchFamily="34" charset="0"/>
                        </a:rPr>
                        <a:t>2013</a:t>
                      </a: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573.5</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696.6</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142.2</a:t>
                      </a:r>
                    </a:p>
                  </a:txBody>
                  <a:tcPr marT="45727" marB="45727" horzOverflow="overflow">
                    <a:solidFill>
                      <a:schemeClr val="bg1">
                        <a:lumMod val="85000"/>
                      </a:schemeClr>
                    </a:solidFill>
                  </a:tcPr>
                </a:tc>
                <a:extLst>
                  <a:ext uri="{0D108BD9-81ED-4DB2-BD59-A6C34878D82A}">
                    <a16:rowId xmlns:a16="http://schemas.microsoft.com/office/drawing/2014/main" val="10007"/>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smtClean="0">
                          <a:ln>
                            <a:noFill/>
                          </a:ln>
                          <a:solidFill>
                            <a:schemeClr val="tx1"/>
                          </a:solidFill>
                          <a:effectLst/>
                          <a:latin typeface="Arial" pitchFamily="34" charset="0"/>
                          <a:ea typeface="+mn-ea"/>
                          <a:cs typeface="Arial" pitchFamily="34" charset="0"/>
                        </a:rPr>
                        <a:t>2014</a:t>
                      </a:r>
                      <a:endParaRPr kumimoji="0" lang="he-IL" sz="1400" b="1" i="0" u="none" strike="noStrike" kern="1200" cap="none" normalizeH="0" baseline="0" dirty="0">
                        <a:ln>
                          <a:noFill/>
                        </a:ln>
                        <a:solidFill>
                          <a:schemeClr val="tx1"/>
                        </a:solidFill>
                        <a:effectLst/>
                        <a:latin typeface="Arial" pitchFamily="34" charset="0"/>
                        <a:ea typeface="+mn-ea"/>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626.1</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cs typeface="Arial" pitchFamily="34" charset="0"/>
                        </a:rPr>
                        <a:t>633.</a:t>
                      </a:r>
                      <a:r>
                        <a:rPr kumimoji="0" lang="en-GB" sz="1400" b="0" i="0" u="none" strike="noStrike" cap="none" normalizeH="0" baseline="0" dirty="0">
                          <a:ln>
                            <a:noFill/>
                          </a:ln>
                          <a:solidFill>
                            <a:schemeClr val="tx1"/>
                          </a:solidFill>
                          <a:effectLst/>
                          <a:latin typeface="Arial" pitchFamily="34" charset="0"/>
                          <a:cs typeface="Arial" pitchFamily="34" charset="0"/>
                        </a:rPr>
                        <a:t>8</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296.3</a:t>
                      </a:r>
                    </a:p>
                  </a:txBody>
                  <a:tcPr marT="45727" marB="45727" horzOverflow="overflow">
                    <a:solidFill>
                      <a:schemeClr val="bg1">
                        <a:lumMod val="95000"/>
                      </a:schemeClr>
                    </a:solidFill>
                  </a:tcPr>
                </a:tc>
                <a:extLst>
                  <a:ext uri="{0D108BD9-81ED-4DB2-BD59-A6C34878D82A}">
                    <a16:rowId xmlns:a16="http://schemas.microsoft.com/office/drawing/2014/main" val="10008"/>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smtClean="0">
                          <a:ln>
                            <a:noFill/>
                          </a:ln>
                          <a:solidFill>
                            <a:schemeClr val="tx1"/>
                          </a:solidFill>
                          <a:effectLst/>
                          <a:latin typeface="Arial" pitchFamily="34" charset="0"/>
                          <a:ea typeface="+mn-ea"/>
                          <a:cs typeface="Arial" pitchFamily="34" charset="0"/>
                        </a:rPr>
                        <a:t>2015</a:t>
                      </a:r>
                      <a:endParaRPr kumimoji="0" lang="he-IL" sz="1400" b="1" i="0" u="none" strike="noStrike" kern="1200" cap="none" normalizeH="0" baseline="0" dirty="0">
                        <a:ln>
                          <a:noFill/>
                        </a:ln>
                        <a:solidFill>
                          <a:schemeClr val="tx1"/>
                        </a:solidFill>
                        <a:effectLst/>
                        <a:latin typeface="Arial" pitchFamily="34" charset="0"/>
                        <a:ea typeface="+mn-ea"/>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843.5</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742.3</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120.6</a:t>
                      </a:r>
                      <a:endParaRPr kumimoji="0" lang="he-IL"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extLst>
                  <a:ext uri="{0D108BD9-81ED-4DB2-BD59-A6C34878D82A}">
                    <a16:rowId xmlns:a16="http://schemas.microsoft.com/office/drawing/2014/main" val="10009"/>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smtClean="0">
                          <a:ln>
                            <a:noFill/>
                          </a:ln>
                          <a:solidFill>
                            <a:schemeClr val="tx1"/>
                          </a:solidFill>
                          <a:effectLst/>
                          <a:latin typeface="Arial" pitchFamily="34" charset="0"/>
                          <a:ea typeface="+mn-ea"/>
                          <a:cs typeface="Arial" pitchFamily="34" charset="0"/>
                        </a:rPr>
                        <a:t>2016</a:t>
                      </a:r>
                      <a:endParaRPr kumimoji="0" lang="he-IL" sz="1400" b="1" i="0" u="none" strike="noStrike" kern="1200" cap="none" normalizeH="0" baseline="0" dirty="0">
                        <a:ln>
                          <a:noFill/>
                        </a:ln>
                        <a:solidFill>
                          <a:schemeClr val="tx1"/>
                        </a:solidFill>
                        <a:effectLst/>
                        <a:latin typeface="Arial" pitchFamily="34" charset="0"/>
                        <a:ea typeface="+mn-ea"/>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497.9</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784.5</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82.3</a:t>
                      </a:r>
                      <a:endParaRPr kumimoji="0" lang="he-IL"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extLst>
                  <a:ext uri="{0D108BD9-81ED-4DB2-BD59-A6C34878D82A}">
                    <a16:rowId xmlns:a16="http://schemas.microsoft.com/office/drawing/2014/main" val="10010"/>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smtClean="0">
                          <a:ln>
                            <a:noFill/>
                          </a:ln>
                          <a:solidFill>
                            <a:schemeClr val="tx1"/>
                          </a:solidFill>
                          <a:effectLst/>
                          <a:latin typeface="Arial" pitchFamily="34" charset="0"/>
                          <a:ea typeface="+mn-ea"/>
                          <a:cs typeface="Arial" pitchFamily="34" charset="0"/>
                        </a:rPr>
                        <a:t>2017**</a:t>
                      </a:r>
                      <a:endParaRPr kumimoji="0" lang="he-IL" sz="1400" b="1" i="0" u="none" strike="noStrike" kern="1200" cap="none" normalizeH="0" baseline="0" dirty="0">
                        <a:ln>
                          <a:noFill/>
                        </a:ln>
                        <a:solidFill>
                          <a:schemeClr val="tx1"/>
                        </a:solidFill>
                        <a:effectLst/>
                        <a:latin typeface="Arial" pitchFamily="34" charset="0"/>
                        <a:ea typeface="+mn-ea"/>
                        <a:cs typeface="Arial" pitchFamily="34" charset="0"/>
                      </a:endParaRPr>
                    </a:p>
                  </a:txBody>
                  <a:tcPr marT="45727" marB="45727" horzOverflow="overflow">
                    <a:solidFill>
                      <a:schemeClr val="bg1">
                        <a:lumMod val="95000"/>
                      </a:schemeClr>
                    </a:solidFill>
                  </a:tcPr>
                </a:tc>
                <a:tc>
                  <a:txBody>
                    <a:bodyPr/>
                    <a:lstStyle/>
                    <a:p>
                      <a:pPr algn="ctr" rtl="1" fontAlgn="ctr"/>
                      <a:r>
                        <a:rPr kumimoji="0" lang="he-IL" sz="1400" b="0" i="0" u="none" strike="noStrike" kern="1200" cap="none" normalizeH="0" baseline="0" dirty="0">
                          <a:ln>
                            <a:noFill/>
                          </a:ln>
                          <a:solidFill>
                            <a:schemeClr val="tx1"/>
                          </a:solidFill>
                          <a:effectLst/>
                          <a:latin typeface="Arial" pitchFamily="34" charset="0"/>
                          <a:ea typeface="+mn-ea"/>
                          <a:cs typeface="Arial" pitchFamily="34" charset="0"/>
                        </a:rPr>
                        <a:t>865.2</a:t>
                      </a:r>
                    </a:p>
                  </a:txBody>
                  <a:tcPr marL="228600" marR="9525" marT="9525" marB="0" anchor="ctr">
                    <a:solidFill>
                      <a:schemeClr val="bg1">
                        <a:lumMod val="95000"/>
                      </a:schemeClr>
                    </a:solidFill>
                  </a:tcPr>
                </a:tc>
                <a:tc>
                  <a:txBody>
                    <a:bodyPr/>
                    <a:lstStyle/>
                    <a:p>
                      <a:pPr algn="ctr" rtl="0">
                        <a:spcAft>
                          <a:spcPts val="0"/>
                        </a:spcAft>
                      </a:pPr>
                      <a:r>
                        <a:rPr kumimoji="0" lang="en-US" sz="1400" b="0" i="0" u="none" strike="noStrike" kern="1200" cap="none" normalizeH="0" baseline="0" dirty="0">
                          <a:ln>
                            <a:noFill/>
                          </a:ln>
                          <a:solidFill>
                            <a:schemeClr val="tx1"/>
                          </a:solidFill>
                          <a:effectLst/>
                          <a:latin typeface="Arial" pitchFamily="34" charset="0"/>
                          <a:ea typeface="+mn-ea"/>
                          <a:cs typeface="Arial" pitchFamily="34" charset="0"/>
                        </a:rPr>
                        <a:t>957.9</a:t>
                      </a:r>
                    </a:p>
                  </a:txBody>
                  <a:tcPr marL="68580" marR="68580" marT="0" marB="0" anchor="b">
                    <a:solidFill>
                      <a:schemeClr val="bg1">
                        <a:lumMod val="95000"/>
                      </a:schemeClr>
                    </a:solidFill>
                  </a:tcPr>
                </a:tc>
                <a:tc>
                  <a:txBody>
                    <a:bodyPr/>
                    <a:lstStyle/>
                    <a:p>
                      <a:pPr algn="ctr" rtl="0">
                        <a:spcAft>
                          <a:spcPts val="0"/>
                        </a:spcAft>
                      </a:pPr>
                      <a:r>
                        <a:rPr kumimoji="0" lang="en-US" sz="1400" b="0" i="0" u="none" strike="noStrike" kern="1200" cap="none" normalizeH="0" baseline="0" dirty="0">
                          <a:ln>
                            <a:noFill/>
                          </a:ln>
                          <a:solidFill>
                            <a:schemeClr val="tx1"/>
                          </a:solidFill>
                          <a:effectLst/>
                          <a:latin typeface="Arial" pitchFamily="34" charset="0"/>
                          <a:ea typeface="+mn-ea"/>
                          <a:cs typeface="Arial" pitchFamily="34" charset="0"/>
                        </a:rPr>
                        <a:t>224.9</a:t>
                      </a:r>
                    </a:p>
                  </a:txBody>
                  <a:tcPr marL="68580" marR="68580" marT="0" marB="0" anchor="b">
                    <a:solidFill>
                      <a:schemeClr val="bg1">
                        <a:lumMod val="95000"/>
                      </a:schemeClr>
                    </a:solidFill>
                  </a:tcPr>
                </a:tc>
                <a:extLst>
                  <a:ext uri="{0D108BD9-81ED-4DB2-BD59-A6C34878D82A}">
                    <a16:rowId xmlns:a16="http://schemas.microsoft.com/office/drawing/2014/main" val="10011"/>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smtClean="0">
                          <a:ln>
                            <a:noFill/>
                          </a:ln>
                          <a:solidFill>
                            <a:schemeClr val="tx1"/>
                          </a:solidFill>
                          <a:effectLst/>
                          <a:latin typeface="Arial" pitchFamily="34" charset="0"/>
                          <a:ea typeface="+mn-ea"/>
                          <a:cs typeface="Arial" pitchFamily="34" charset="0"/>
                        </a:rPr>
                        <a:t>2018**</a:t>
                      </a:r>
                      <a:endParaRPr kumimoji="0" lang="he-IL" sz="1400" b="1" i="0" u="none" strike="noStrike" kern="1200" cap="none" normalizeH="0" baseline="0" dirty="0">
                        <a:ln>
                          <a:noFill/>
                        </a:ln>
                        <a:solidFill>
                          <a:schemeClr val="tx1"/>
                        </a:solidFill>
                        <a:effectLst/>
                        <a:latin typeface="Arial" pitchFamily="34" charset="0"/>
                        <a:ea typeface="+mn-ea"/>
                        <a:cs typeface="Arial" pitchFamily="34" charset="0"/>
                      </a:endParaRPr>
                    </a:p>
                  </a:txBody>
                  <a:tcPr marT="45727" marB="45727" horzOverflow="overflow">
                    <a:solidFill>
                      <a:schemeClr val="bg1">
                        <a:lumMod val="95000"/>
                      </a:schemeClr>
                    </a:solidFill>
                  </a:tcPr>
                </a:tc>
                <a:tc>
                  <a:txBody>
                    <a:bodyPr/>
                    <a:lstStyle/>
                    <a:p>
                      <a:pPr algn="ctr" rtl="1" fontAlgn="ctr"/>
                      <a:r>
                        <a:rPr kumimoji="0" lang="he-IL" sz="1400" b="0" i="0" u="none" strike="noStrike" kern="1200" cap="none" normalizeH="0" baseline="0" dirty="0">
                          <a:ln>
                            <a:noFill/>
                          </a:ln>
                          <a:solidFill>
                            <a:schemeClr val="tx1"/>
                          </a:solidFill>
                          <a:effectLst/>
                          <a:latin typeface="Arial" pitchFamily="34" charset="0"/>
                          <a:ea typeface="+mn-ea"/>
                          <a:cs typeface="Arial" pitchFamily="34" charset="0"/>
                        </a:rPr>
                        <a:t>598.4</a:t>
                      </a:r>
                    </a:p>
                  </a:txBody>
                  <a:tcPr marL="228600" marR="9525" marT="9525" marB="0" anchor="ctr">
                    <a:solidFill>
                      <a:schemeClr val="bg1">
                        <a:lumMod val="95000"/>
                      </a:schemeClr>
                    </a:solidFill>
                  </a:tcPr>
                </a:tc>
                <a:tc>
                  <a:txBody>
                    <a:bodyPr/>
                    <a:lstStyle/>
                    <a:p>
                      <a:pPr algn="ctr" rtl="0">
                        <a:spcAft>
                          <a:spcPts val="0"/>
                        </a:spcAft>
                      </a:pPr>
                      <a:r>
                        <a:rPr kumimoji="0" lang="en-US" sz="1400" b="0" i="0" u="none" strike="noStrike" kern="1200" cap="none" normalizeH="0" baseline="0">
                          <a:ln>
                            <a:noFill/>
                          </a:ln>
                          <a:solidFill>
                            <a:schemeClr val="tx1"/>
                          </a:solidFill>
                          <a:effectLst/>
                          <a:latin typeface="Arial" pitchFamily="34" charset="0"/>
                          <a:ea typeface="+mn-ea"/>
                          <a:cs typeface="Arial" pitchFamily="34" charset="0"/>
                        </a:rPr>
                        <a:t>642.9</a:t>
                      </a:r>
                    </a:p>
                  </a:txBody>
                  <a:tcPr marL="68580" marR="68580" marT="0" marB="0" anchor="b">
                    <a:solidFill>
                      <a:schemeClr val="bg1">
                        <a:lumMod val="95000"/>
                      </a:schemeClr>
                    </a:solidFill>
                  </a:tcPr>
                </a:tc>
                <a:tc>
                  <a:txBody>
                    <a:bodyPr/>
                    <a:lstStyle/>
                    <a:p>
                      <a:pPr algn="ctr" rtl="0">
                        <a:spcAft>
                          <a:spcPts val="0"/>
                        </a:spcAft>
                      </a:pPr>
                      <a:r>
                        <a:rPr kumimoji="0" lang="en-US" sz="1400" b="0" i="0" u="none" strike="noStrike" kern="1200" cap="none" normalizeH="0" baseline="0" dirty="0">
                          <a:ln>
                            <a:noFill/>
                          </a:ln>
                          <a:solidFill>
                            <a:schemeClr val="tx1"/>
                          </a:solidFill>
                          <a:effectLst/>
                          <a:latin typeface="Arial" pitchFamily="34" charset="0"/>
                          <a:ea typeface="+mn-ea"/>
                          <a:cs typeface="Arial" pitchFamily="34" charset="0"/>
                        </a:rPr>
                        <a:t>199.8</a:t>
                      </a:r>
                    </a:p>
                  </a:txBody>
                  <a:tcPr marL="68580" marR="68580" marT="0" marB="0" anchor="b">
                    <a:solidFill>
                      <a:schemeClr val="bg1">
                        <a:lumMod val="95000"/>
                      </a:schemeClr>
                    </a:solidFill>
                  </a:tcPr>
                </a:tc>
                <a:extLst>
                  <a:ext uri="{0D108BD9-81ED-4DB2-BD59-A6C34878D82A}">
                    <a16:rowId xmlns:a16="http://schemas.microsoft.com/office/drawing/2014/main" val="3531533671"/>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smtClean="0">
                          <a:ln>
                            <a:noFill/>
                          </a:ln>
                          <a:solidFill>
                            <a:schemeClr val="tx1"/>
                          </a:solidFill>
                          <a:effectLst/>
                          <a:latin typeface="Arial" pitchFamily="34" charset="0"/>
                          <a:ea typeface="+mn-ea"/>
                          <a:cs typeface="Arial" pitchFamily="34" charset="0"/>
                        </a:rPr>
                        <a:t>2019*</a:t>
                      </a:r>
                      <a:endParaRPr kumimoji="0" lang="he-IL" sz="1400" b="1" i="0" u="none" strike="noStrike" kern="1200" cap="none" normalizeH="0" baseline="0" dirty="0">
                        <a:ln>
                          <a:noFill/>
                        </a:ln>
                        <a:solidFill>
                          <a:schemeClr val="tx1"/>
                        </a:solidFill>
                        <a:effectLst/>
                        <a:latin typeface="Arial" pitchFamily="34" charset="0"/>
                        <a:ea typeface="+mn-ea"/>
                        <a:cs typeface="Arial" pitchFamily="34" charset="0"/>
                      </a:endParaRPr>
                    </a:p>
                  </a:txBody>
                  <a:tcPr marT="45727" marB="45727" horzOverflow="overflow">
                    <a:solidFill>
                      <a:schemeClr val="bg1">
                        <a:lumMod val="95000"/>
                      </a:schemeClr>
                    </a:solidFill>
                  </a:tcPr>
                </a:tc>
                <a:tc>
                  <a:txBody>
                    <a:bodyPr/>
                    <a:lstStyle/>
                    <a:p>
                      <a:pPr algn="ctr" rtl="1" fontAlgn="ctr"/>
                      <a:r>
                        <a:rPr kumimoji="0" lang="he-IL" sz="1400" b="0" i="0" u="none" strike="noStrike" kern="1200" cap="none" normalizeH="0" baseline="0" dirty="0">
                          <a:ln>
                            <a:noFill/>
                          </a:ln>
                          <a:solidFill>
                            <a:schemeClr val="tx1"/>
                          </a:solidFill>
                          <a:effectLst/>
                          <a:latin typeface="Arial" pitchFamily="34" charset="0"/>
                          <a:ea typeface="+mn-ea"/>
                          <a:cs typeface="Arial" pitchFamily="34" charset="0"/>
                        </a:rPr>
                        <a:t>645.7</a:t>
                      </a:r>
                    </a:p>
                  </a:txBody>
                  <a:tcPr marL="228600" marR="9525" marT="9525" marB="0" anchor="ctr">
                    <a:solidFill>
                      <a:schemeClr val="bg1">
                        <a:lumMod val="95000"/>
                      </a:schemeClr>
                    </a:solidFill>
                  </a:tcPr>
                </a:tc>
                <a:tc>
                  <a:txBody>
                    <a:bodyPr/>
                    <a:lstStyle/>
                    <a:p>
                      <a:pPr algn="ctr" rtl="1" fontAlgn="ctr"/>
                      <a:r>
                        <a:rPr kumimoji="0" lang="he-IL" sz="1400" b="0" i="0" u="none" strike="noStrike" kern="1200" cap="none" normalizeH="0" baseline="0" dirty="0">
                          <a:ln>
                            <a:noFill/>
                          </a:ln>
                          <a:solidFill>
                            <a:schemeClr val="tx1"/>
                          </a:solidFill>
                          <a:effectLst/>
                          <a:latin typeface="Arial" pitchFamily="34" charset="0"/>
                          <a:ea typeface="+mn-ea"/>
                          <a:cs typeface="Arial" pitchFamily="34" charset="0"/>
                        </a:rPr>
                        <a:t>664.2</a:t>
                      </a:r>
                    </a:p>
                  </a:txBody>
                  <a:tcPr marL="114300" marR="9525" marT="9525" marB="0" anchor="ctr">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defRPr/>
                      </a:pPr>
                      <a:r>
                        <a:rPr kumimoji="0" lang="he-IL" sz="1400" b="0" i="0" u="none" strike="noStrike" kern="1200" cap="none" normalizeH="0" baseline="0" dirty="0" smtClean="0">
                          <a:ln>
                            <a:noFill/>
                          </a:ln>
                          <a:solidFill>
                            <a:schemeClr val="tx1"/>
                          </a:solidFill>
                          <a:effectLst/>
                          <a:latin typeface="Arial" pitchFamily="34" charset="0"/>
                          <a:ea typeface="+mn-ea"/>
                          <a:cs typeface="Arial" pitchFamily="34" charset="0"/>
                        </a:rPr>
                        <a:t>150.6</a:t>
                      </a:r>
                    </a:p>
                    <a:p>
                      <a:pPr marL="0" marR="0" lvl="0" indent="0" algn="ctr" defTabSz="914400" rtl="1" eaLnBrk="0" fontAlgn="base" latinLnBrk="0" hangingPunct="0">
                        <a:lnSpc>
                          <a:spcPct val="100000"/>
                        </a:lnSpc>
                        <a:spcBef>
                          <a:spcPct val="20000"/>
                        </a:spcBef>
                        <a:spcAft>
                          <a:spcPct val="0"/>
                        </a:spcAft>
                        <a:buClrTx/>
                        <a:buSzTx/>
                        <a:buFontTx/>
                        <a:buNone/>
                        <a:tabLst/>
                      </a:pPr>
                      <a:endParaRPr kumimoji="0" lang="he-IL" sz="1400" b="0" i="0" u="none" strike="noStrike" kern="1200" cap="none" normalizeH="0" baseline="0" dirty="0">
                        <a:ln>
                          <a:noFill/>
                        </a:ln>
                        <a:solidFill>
                          <a:schemeClr val="tx1"/>
                        </a:solidFill>
                        <a:effectLst/>
                        <a:latin typeface="Arial" pitchFamily="34" charset="0"/>
                        <a:ea typeface="+mn-ea"/>
                        <a:cs typeface="Arial" pitchFamily="34" charset="0"/>
                      </a:endParaRPr>
                    </a:p>
                  </a:txBody>
                  <a:tcPr marT="45727" marB="45727" horzOverflow="overflow">
                    <a:solidFill>
                      <a:schemeClr val="bg1">
                        <a:lumMod val="95000"/>
                      </a:schemeClr>
                    </a:solidFill>
                  </a:tcPr>
                </a:tc>
                <a:extLst>
                  <a:ext uri="{0D108BD9-81ED-4DB2-BD59-A6C34878D82A}">
                    <a16:rowId xmlns:a16="http://schemas.microsoft.com/office/drawing/2014/main" val="10012"/>
                  </a:ext>
                </a:extLst>
              </a:tr>
            </a:tbl>
          </a:graphicData>
        </a:graphic>
      </p:graphicFrame>
      <p:sp>
        <p:nvSpPr>
          <p:cNvPr id="14" name="מלבן 13"/>
          <p:cNvSpPr/>
          <p:nvPr/>
        </p:nvSpPr>
        <p:spPr>
          <a:xfrm>
            <a:off x="6384029" y="6093296"/>
            <a:ext cx="1440163" cy="400110"/>
          </a:xfrm>
          <a:prstGeom prst="rect">
            <a:avLst/>
          </a:prstGeom>
        </p:spPr>
        <p:txBody>
          <a:bodyPr wrap="square">
            <a:spAutoFit/>
          </a:bodyPr>
          <a:lstStyle/>
          <a:p>
            <a:pPr>
              <a:lnSpc>
                <a:spcPts val="1200"/>
              </a:lnSpc>
              <a:defRPr/>
            </a:pPr>
            <a:r>
              <a:rPr lang="he-IL" altLang="he-IL" sz="1200" dirty="0">
                <a:solidFill>
                  <a:srgbClr val="5E5E5E"/>
                </a:solidFill>
                <a:latin typeface="Arial" pitchFamily="34" charset="0"/>
              </a:rPr>
              <a:t>* אומדן ארעי</a:t>
            </a:r>
          </a:p>
          <a:p>
            <a:pPr>
              <a:lnSpc>
                <a:spcPts val="1200"/>
              </a:lnSpc>
              <a:defRPr/>
            </a:pPr>
            <a:r>
              <a:rPr lang="he-IL" altLang="he-IL" sz="1200" dirty="0">
                <a:solidFill>
                  <a:srgbClr val="5E5E5E"/>
                </a:solidFill>
                <a:latin typeface="Arial" pitchFamily="34" charset="0"/>
              </a:rPr>
              <a:t>** נתון מתוקן</a:t>
            </a:r>
            <a:endParaRPr lang="en-US" altLang="he-IL" sz="1200" dirty="0">
              <a:solidFill>
                <a:srgbClr val="5E5E5E"/>
              </a:solidFill>
              <a:latin typeface="Arial" pitchFamily="34" charset="0"/>
            </a:endParaRPr>
          </a:p>
        </p:txBody>
      </p:sp>
      <p:sp>
        <p:nvSpPr>
          <p:cNvPr id="13"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prstClr val="white"/>
                </a:solidFill>
                <a:latin typeface="Arial" pitchFamily="34" charset="0"/>
              </a:rPr>
              <a:t>מקור הנתונים: </a:t>
            </a:r>
            <a:r>
              <a:rPr lang="he-IL" altLang="he-IL" sz="900" dirty="0">
                <a:solidFill>
                  <a:prstClr val="white"/>
                </a:solidFill>
                <a:latin typeface="Arial" pitchFamily="34" charset="0"/>
              </a:rPr>
              <a:t>הלשכה המרכזית לסטטיסטיקה, </a:t>
            </a:r>
            <a:r>
              <a:rPr lang="he-IL" altLang="he-IL" sz="900" dirty="0" smtClean="0">
                <a:solidFill>
                  <a:prstClr val="white"/>
                </a:solidFill>
                <a:latin typeface="Arial" pitchFamily="34" charset="0"/>
              </a:rPr>
              <a:t>2019</a:t>
            </a:r>
            <a:endParaRPr lang="he-IL" altLang="he-IL" sz="900" dirty="0">
              <a:solidFill>
                <a:prstClr val="white"/>
              </a:solidFill>
              <a:latin typeface="Arial" pitchFamily="34" charset="0"/>
            </a:endParaRPr>
          </a:p>
        </p:txBody>
      </p:sp>
      <p:sp>
        <p:nvSpPr>
          <p:cNvPr id="17" name="TextBox 16">
            <a:hlinkClick r:id="" action="ppaction://hlinkshowjump?jump=firstslide"/>
          </p:cNvPr>
          <p:cNvSpPr txBox="1"/>
          <p:nvPr/>
        </p:nvSpPr>
        <p:spPr>
          <a:xfrm>
            <a:off x="5951799" y="6525356"/>
            <a:ext cx="2637820" cy="323165"/>
          </a:xfrm>
          <a:prstGeom prst="rect">
            <a:avLst/>
          </a:prstGeom>
          <a:noFill/>
        </p:spPr>
        <p:txBody>
          <a:bodyPr wrap="square" rtlCol="1">
            <a:spAutoFit/>
          </a:bodyPr>
          <a:lstStyle/>
          <a:p>
            <a:r>
              <a:rPr lang="he-IL" sz="1500" dirty="0">
                <a:solidFill>
                  <a:prstClr val="white">
                    <a:lumMod val="75000"/>
                  </a:prstClr>
                </a:solidFill>
              </a:rPr>
              <a:t>חזרה לתוכן עניינים</a:t>
            </a:r>
          </a:p>
        </p:txBody>
      </p:sp>
      <p:sp>
        <p:nvSpPr>
          <p:cNvPr id="8" name="Oval 22"/>
          <p:cNvSpPr/>
          <p:nvPr/>
        </p:nvSpPr>
        <p:spPr>
          <a:xfrm>
            <a:off x="47335" y="6501886"/>
            <a:ext cx="337185" cy="311490"/>
          </a:xfrm>
          <a:prstGeom prst="ellipse">
            <a:avLst/>
          </a:prstGeom>
          <a:solidFill>
            <a:srgbClr val="D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Blender" pitchFamily="18" charset="-79"/>
              <a:cs typeface="Blender" pitchFamily="18" charset="-79"/>
            </a:endParaRPr>
          </a:p>
        </p:txBody>
      </p:sp>
      <p:sp>
        <p:nvSpPr>
          <p:cNvPr id="10" name="TextBox 9"/>
          <p:cNvSpPr txBox="1"/>
          <p:nvPr/>
        </p:nvSpPr>
        <p:spPr>
          <a:xfrm>
            <a:off x="-85717" y="6453342"/>
            <a:ext cx="493085" cy="369332"/>
          </a:xfrm>
          <a:prstGeom prst="rect">
            <a:avLst/>
          </a:prstGeom>
          <a:noFill/>
        </p:spPr>
        <p:txBody>
          <a:bodyPr wrap="square" rtlCol="1">
            <a:spAutoFit/>
          </a:bodyPr>
          <a:lstStyle/>
          <a:p>
            <a:r>
              <a:rPr lang="he-IL" dirty="0">
                <a:solidFill>
                  <a:prstClr val="white"/>
                </a:solidFill>
                <a:latin typeface="Blender" pitchFamily="18" charset="-79"/>
                <a:cs typeface="Blender" pitchFamily="18" charset="-79"/>
              </a:rPr>
              <a:t>42</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6" y="0"/>
            <a:ext cx="1993900"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34808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תמונה 19" title="רקע">
            <a:extLst>
              <a:ext uri="{FF2B5EF4-FFF2-40B4-BE49-F238E27FC236}">
                <a16:creationId xmlns:a16="http://schemas.microsoft.com/office/drawing/2014/main" id="{6EB95E88-F4FB-4F8F-A22D-3DF3F40B56BF}"/>
              </a:ext>
            </a:extLst>
          </p:cNvPr>
          <p:cNvPicPr>
            <a:picLocks/>
          </p:cNvPicPr>
          <p:nvPr/>
        </p:nvPicPr>
        <p:blipFill>
          <a:blip r:embed="rId3"/>
          <a:stretch>
            <a:fillRect/>
          </a:stretch>
        </p:blipFill>
        <p:spPr>
          <a:xfrm>
            <a:off x="8697600" y="-14400"/>
            <a:ext cx="3596400" cy="6886800"/>
          </a:xfrm>
          <a:prstGeom prst="rect">
            <a:avLst/>
          </a:prstGeom>
        </p:spPr>
      </p:pic>
      <p:sp>
        <p:nvSpPr>
          <p:cNvPr id="24" name="מציין מיקום טקסט 4">
            <a:extLst>
              <a:ext uri="{FF2B5EF4-FFF2-40B4-BE49-F238E27FC236}">
                <a16:creationId xmlns:a16="http://schemas.microsoft.com/office/drawing/2014/main" id="{BB3686A9-825A-4D2C-95CB-A3C20D59FBF2}"/>
              </a:ext>
            </a:extLst>
          </p:cNvPr>
          <p:cNvSpPr txBox="1">
            <a:spLocks/>
          </p:cNvSpPr>
          <p:nvPr/>
        </p:nvSpPr>
        <p:spPr>
          <a:xfrm>
            <a:off x="-845970"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he-IL" b="1" i="1" dirty="0">
                <a:solidFill>
                  <a:prstClr val="white"/>
                </a:solidFill>
                <a:latin typeface="Blender" pitchFamily="18" charset="-79"/>
                <a:ea typeface="Blender Black" charset="0"/>
                <a:cs typeface="Blender" pitchFamily="18" charset="-79"/>
              </a:rPr>
              <a:t>בינוי</a:t>
            </a:r>
            <a:endParaRPr lang="x-none" b="1" dirty="0">
              <a:solidFill>
                <a:prstClr val="black"/>
              </a:solidFill>
            </a:endParaRPr>
          </a:p>
        </p:txBody>
      </p:sp>
      <p:sp>
        <p:nvSpPr>
          <p:cNvPr id="23" name="Title 47">
            <a:extLst>
              <a:ext uri="{FF2B5EF4-FFF2-40B4-BE49-F238E27FC236}">
                <a16:creationId xmlns:a16="http://schemas.microsoft.com/office/drawing/2014/main" id="{EAEDC95B-FBA6-4A22-A391-25DFA879D509}"/>
              </a:ext>
            </a:extLst>
          </p:cNvPr>
          <p:cNvSpPr>
            <a:spLocks noGrp="1"/>
          </p:cNvSpPr>
          <p:nvPr>
            <p:ph type="ctrTitle"/>
          </p:nvPr>
        </p:nvSpPr>
        <p:spPr>
          <a:xfrm>
            <a:off x="-1438020" y="143964"/>
            <a:ext cx="10020769" cy="503739"/>
          </a:xfrm>
        </p:spPr>
        <p:txBody>
          <a:bodyPr>
            <a:normAutofit fontScale="90000"/>
          </a:bodyPr>
          <a:lstStyle/>
          <a:p>
            <a:r>
              <a:rPr lang="he-IL" sz="3200" dirty="0">
                <a:solidFill>
                  <a:srgbClr val="5E5E5E"/>
                </a:solidFill>
                <a:cs typeface="Blender" pitchFamily="18" charset="-79"/>
              </a:rPr>
              <a:t>שטח גמר בנייה, לפי ייעוד</a:t>
            </a:r>
            <a:br>
              <a:rPr lang="he-IL" sz="3200" dirty="0">
                <a:solidFill>
                  <a:srgbClr val="5E5E5E"/>
                </a:solidFill>
                <a:cs typeface="Blender" pitchFamily="18" charset="-79"/>
              </a:rPr>
            </a:br>
            <a:r>
              <a:rPr lang="he-IL" sz="2400" dirty="0">
                <a:solidFill>
                  <a:srgbClr val="5E5E5E"/>
                </a:solidFill>
                <a:cs typeface="Blender" pitchFamily="18" charset="-79"/>
              </a:rPr>
              <a:t>(אלפי מ"ר)</a:t>
            </a:r>
          </a:p>
        </p:txBody>
      </p:sp>
      <p:sp>
        <p:nvSpPr>
          <p:cNvPr id="12" name="מציין מיקום תוכן 3"/>
          <p:cNvSpPr>
            <a:spLocks noGrp="1"/>
          </p:cNvSpPr>
          <p:nvPr>
            <p:ph sz="quarter" idx="14"/>
          </p:nvPr>
        </p:nvSpPr>
        <p:spPr>
          <a:xfrm>
            <a:off x="8688288" y="2564904"/>
            <a:ext cx="3557557" cy="2591470"/>
          </a:xfrm>
        </p:spPr>
        <p:txBody>
          <a:bodyPr>
            <a:normAutofit lnSpcReduction="10000"/>
          </a:bodyPr>
          <a:lstStyle/>
          <a:p>
            <a:pPr algn="just"/>
            <a:r>
              <a:rPr lang="he-IL" sz="2000" dirty="0">
                <a:solidFill>
                  <a:schemeClr val="bg1"/>
                </a:solidFill>
                <a:cs typeface="Blender" pitchFamily="18" charset="-79"/>
              </a:rPr>
              <a:t>בשנת </a:t>
            </a:r>
            <a:r>
              <a:rPr lang="he-IL" sz="2000" dirty="0" smtClean="0">
                <a:solidFill>
                  <a:schemeClr val="bg1"/>
                </a:solidFill>
                <a:cs typeface="Blender" pitchFamily="18" charset="-79"/>
              </a:rPr>
              <a:t>2017 שטח </a:t>
            </a:r>
            <a:r>
              <a:rPr lang="he-IL" sz="2000" dirty="0">
                <a:solidFill>
                  <a:schemeClr val="bg1"/>
                </a:solidFill>
                <a:cs typeface="Blender" pitchFamily="18" charset="-79"/>
              </a:rPr>
              <a:t>גמר הבנייה בתל-אביב-יפו </a:t>
            </a:r>
            <a:r>
              <a:rPr lang="he-IL" sz="2000" dirty="0" smtClean="0">
                <a:solidFill>
                  <a:schemeClr val="bg1"/>
                </a:solidFill>
                <a:cs typeface="Blender" pitchFamily="18" charset="-79"/>
              </a:rPr>
              <a:t>הגיע לשיא, והשטח שאינו </a:t>
            </a:r>
            <a:r>
              <a:rPr lang="he-IL" sz="2000" dirty="0">
                <a:solidFill>
                  <a:schemeClr val="bg1"/>
                </a:solidFill>
                <a:cs typeface="Blender" pitchFamily="18" charset="-79"/>
              </a:rPr>
              <a:t>מיועד </a:t>
            </a:r>
            <a:r>
              <a:rPr lang="he-IL" sz="2000" dirty="0" smtClean="0">
                <a:solidFill>
                  <a:schemeClr val="bg1"/>
                </a:solidFill>
                <a:cs typeface="Blender" pitchFamily="18" charset="-79"/>
              </a:rPr>
              <a:t>למגורים היה גבוה מזה שלמגורים. </a:t>
            </a:r>
          </a:p>
          <a:p>
            <a:pPr algn="just"/>
            <a:endParaRPr lang="he-IL" sz="2000" dirty="0">
              <a:solidFill>
                <a:schemeClr val="bg1"/>
              </a:solidFill>
              <a:cs typeface="Blender" pitchFamily="18" charset="-79"/>
            </a:endParaRPr>
          </a:p>
          <a:p>
            <a:pPr algn="just"/>
            <a:r>
              <a:rPr lang="he-IL" sz="2000" dirty="0" smtClean="0">
                <a:solidFill>
                  <a:schemeClr val="bg1"/>
                </a:solidFill>
                <a:cs typeface="Blender" pitchFamily="18" charset="-79"/>
              </a:rPr>
              <a:t>בשנת 2019 השטח שלא למגורים מיועד בעיקר להארחה</a:t>
            </a:r>
            <a:r>
              <a:rPr lang="he-IL" sz="2000" dirty="0">
                <a:solidFill>
                  <a:schemeClr val="bg1"/>
                </a:solidFill>
                <a:cs typeface="Blender" pitchFamily="18" charset="-79"/>
              </a:rPr>
              <a:t>, </a:t>
            </a:r>
            <a:r>
              <a:rPr lang="he-IL" sz="2000" dirty="0" smtClean="0">
                <a:solidFill>
                  <a:schemeClr val="bg1"/>
                </a:solidFill>
                <a:cs typeface="Blender" pitchFamily="18" charset="-79"/>
              </a:rPr>
              <a:t>מסחר ושירותים </a:t>
            </a:r>
            <a:r>
              <a:rPr lang="he-IL" sz="2000" dirty="0">
                <a:solidFill>
                  <a:schemeClr val="bg1"/>
                </a:solidFill>
                <a:cs typeface="Blender" pitchFamily="18" charset="-79"/>
              </a:rPr>
              <a:t>עסקיים </a:t>
            </a:r>
            <a:r>
              <a:rPr lang="he-IL" sz="2000" dirty="0" smtClean="0">
                <a:solidFill>
                  <a:schemeClr val="bg1"/>
                </a:solidFill>
                <a:cs typeface="Blender" pitchFamily="18" charset="-79"/>
              </a:rPr>
              <a:t>(67%).</a:t>
            </a:r>
            <a:endParaRPr lang="he-IL" sz="2000" dirty="0">
              <a:solidFill>
                <a:schemeClr val="bg1"/>
              </a:solidFill>
              <a:cs typeface="Blender" pitchFamily="18" charset="-79"/>
            </a:endParaRPr>
          </a:p>
        </p:txBody>
      </p:sp>
      <p:graphicFrame>
        <p:nvGraphicFramePr>
          <p:cNvPr id="19" name="מציין מיקום תרשים 7" descr="גרף שטח גמר בנייה לפי ייעוד לאורך השנים:&#10;ממוצע שטח גמר הבנייה בחמש השנים האחרונות עמד על כ-610,500 מ&quot;ר לשנה - גבוה יותר מהעשור שקדם לו (כ-482,000 מ&quot;ר לשנה). בשנת 2015 נרשם שיא חדש, כאשר שטח גמר בנייה בתל-אביב-יפו היה הגבוה ביותר בחמישים השנים האחרונות והגיע לכ-843,000 מ&quot;ר.&#10;בשנת 2016, מתוך 498,000 מ&quot;ר גמר בנייה, 411,000 מ&quot;ר היו מיועדים למגורים ו-87,000 לצרכים אחרים.&#10; "/>
          <p:cNvGraphicFramePr>
            <a:graphicFrameLocks/>
          </p:cNvGraphicFramePr>
          <p:nvPr>
            <p:extLst>
              <p:ext uri="{D42A27DB-BD31-4B8C-83A1-F6EECF244321}">
                <p14:modId xmlns:p14="http://schemas.microsoft.com/office/powerpoint/2010/main" val="3462612620"/>
              </p:ext>
            </p:extLst>
          </p:nvPr>
        </p:nvGraphicFramePr>
        <p:xfrm>
          <a:off x="47335" y="1761784"/>
          <a:ext cx="8424929" cy="4475528"/>
        </p:xfrm>
        <a:graphic>
          <a:graphicData uri="http://schemas.openxmlformats.org/drawingml/2006/chart">
            <c:chart xmlns:c="http://schemas.openxmlformats.org/drawingml/2006/chart" xmlns:r="http://schemas.openxmlformats.org/officeDocument/2006/relationships" r:id="rId4"/>
          </a:graphicData>
        </a:graphic>
      </p:graphicFrame>
      <p:sp>
        <p:nvSpPr>
          <p:cNvPr id="16"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prstClr val="white"/>
                </a:solidFill>
                <a:latin typeface="Arial" pitchFamily="34" charset="0"/>
              </a:rPr>
              <a:t>מקור הנתונים: </a:t>
            </a:r>
            <a:r>
              <a:rPr lang="he-IL" altLang="he-IL" sz="900" dirty="0">
                <a:solidFill>
                  <a:prstClr val="white"/>
                </a:solidFill>
                <a:latin typeface="Arial" pitchFamily="34" charset="0"/>
              </a:rPr>
              <a:t>הלשכה המרכזית לסטטיסטיקה, </a:t>
            </a:r>
            <a:r>
              <a:rPr lang="he-IL" altLang="he-IL" sz="900" dirty="0" smtClean="0">
                <a:solidFill>
                  <a:prstClr val="white"/>
                </a:solidFill>
                <a:latin typeface="Arial" pitchFamily="34" charset="0"/>
              </a:rPr>
              <a:t>2019</a:t>
            </a:r>
            <a:endParaRPr lang="he-IL" altLang="he-IL" sz="900" dirty="0">
              <a:solidFill>
                <a:prstClr val="white"/>
              </a:solidFill>
              <a:latin typeface="Arial" pitchFamily="34" charset="0"/>
            </a:endParaRPr>
          </a:p>
        </p:txBody>
      </p:sp>
      <p:sp>
        <p:nvSpPr>
          <p:cNvPr id="17" name="TextBox 16">
            <a:hlinkClick r:id="" action="ppaction://hlinkshowjump?jump=firstslide"/>
          </p:cNvPr>
          <p:cNvSpPr txBox="1"/>
          <p:nvPr/>
        </p:nvSpPr>
        <p:spPr>
          <a:xfrm>
            <a:off x="5951799" y="6525356"/>
            <a:ext cx="2637820" cy="323165"/>
          </a:xfrm>
          <a:prstGeom prst="rect">
            <a:avLst/>
          </a:prstGeom>
          <a:noFill/>
        </p:spPr>
        <p:txBody>
          <a:bodyPr wrap="square" rtlCol="1">
            <a:spAutoFit/>
          </a:bodyPr>
          <a:lstStyle/>
          <a:p>
            <a:r>
              <a:rPr lang="he-IL" sz="1500" dirty="0">
                <a:solidFill>
                  <a:prstClr val="white">
                    <a:lumMod val="75000"/>
                  </a:prstClr>
                </a:solidFill>
              </a:rPr>
              <a:t>חזרה לתוכן עניינים</a:t>
            </a:r>
          </a:p>
        </p:txBody>
      </p:sp>
      <p:sp>
        <p:nvSpPr>
          <p:cNvPr id="8" name="Oval 22"/>
          <p:cNvSpPr/>
          <p:nvPr/>
        </p:nvSpPr>
        <p:spPr>
          <a:xfrm>
            <a:off x="47335" y="6501886"/>
            <a:ext cx="337185" cy="311490"/>
          </a:xfrm>
          <a:prstGeom prst="ellipse">
            <a:avLst/>
          </a:prstGeom>
          <a:solidFill>
            <a:srgbClr val="D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Blender" pitchFamily="18" charset="-79"/>
              <a:cs typeface="Blender" pitchFamily="18" charset="-79"/>
            </a:endParaRPr>
          </a:p>
        </p:txBody>
      </p:sp>
      <p:sp>
        <p:nvSpPr>
          <p:cNvPr id="10" name="TextBox 9"/>
          <p:cNvSpPr txBox="1"/>
          <p:nvPr/>
        </p:nvSpPr>
        <p:spPr>
          <a:xfrm>
            <a:off x="-85717" y="6453342"/>
            <a:ext cx="493085" cy="369332"/>
          </a:xfrm>
          <a:prstGeom prst="rect">
            <a:avLst/>
          </a:prstGeom>
          <a:noFill/>
        </p:spPr>
        <p:txBody>
          <a:bodyPr wrap="square" rtlCol="1">
            <a:spAutoFit/>
          </a:bodyPr>
          <a:lstStyle/>
          <a:p>
            <a:r>
              <a:rPr lang="he-IL" dirty="0">
                <a:solidFill>
                  <a:prstClr val="white"/>
                </a:solidFill>
                <a:latin typeface="Blender" pitchFamily="18" charset="-79"/>
                <a:cs typeface="Blender" pitchFamily="18" charset="-79"/>
              </a:rPr>
              <a:t>43</a:t>
            </a:r>
          </a:p>
        </p:txBody>
      </p:sp>
      <p:sp>
        <p:nvSpPr>
          <p:cNvPr id="13" name="מלבן 7"/>
          <p:cNvSpPr/>
          <p:nvPr/>
        </p:nvSpPr>
        <p:spPr>
          <a:xfrm>
            <a:off x="-2735" y="489304"/>
            <a:ext cx="986167" cy="430887"/>
          </a:xfrm>
          <a:prstGeom prst="rect">
            <a:avLst/>
          </a:prstGeom>
        </p:spPr>
        <p:txBody>
          <a:bodyPr wrap="none">
            <a:spAutoFit/>
          </a:bodyPr>
          <a:lstStyle/>
          <a:p>
            <a:r>
              <a:rPr lang="he-IL" sz="1100" b="1" dirty="0">
                <a:solidFill>
                  <a:prstClr val="black"/>
                </a:solidFill>
                <a:latin typeface="Blender" pitchFamily="18" charset="-79"/>
                <a:cs typeface="Blender" pitchFamily="18" charset="-79"/>
              </a:rPr>
              <a:t>המרכז למחקר</a:t>
            </a:r>
          </a:p>
          <a:p>
            <a:r>
              <a:rPr lang="he-IL" sz="1100" b="1" dirty="0">
                <a:solidFill>
                  <a:prstClr val="black"/>
                </a:solidFill>
                <a:latin typeface="Blender" pitchFamily="18" charset="-79"/>
                <a:cs typeface="Blender" pitchFamily="18" charset="-79"/>
              </a:rPr>
              <a:t>כלכלי וחברתי</a:t>
            </a:r>
            <a:endParaRPr lang="he-IL" sz="1100" dirty="0">
              <a:solidFill>
                <a:prstClr val="black"/>
              </a:solidFill>
              <a:latin typeface="Blender" pitchFamily="18" charset="-79"/>
              <a:cs typeface="Blender" pitchFamily="18" charset="-79"/>
            </a:endParaRPr>
          </a:p>
        </p:txBody>
      </p:sp>
      <p:sp>
        <p:nvSpPr>
          <p:cNvPr id="14" name="מלבן 13"/>
          <p:cNvSpPr/>
          <p:nvPr/>
        </p:nvSpPr>
        <p:spPr>
          <a:xfrm>
            <a:off x="-2735" y="0"/>
            <a:ext cx="1994279" cy="4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5"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7756" y="78235"/>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383936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תמונה 21" title="רקע">
            <a:extLst>
              <a:ext uri="{FF2B5EF4-FFF2-40B4-BE49-F238E27FC236}">
                <a16:creationId xmlns:a16="http://schemas.microsoft.com/office/drawing/2014/main" id="{3142BA6F-05F2-4119-A618-8760B79F2101}"/>
              </a:ext>
            </a:extLst>
          </p:cNvPr>
          <p:cNvPicPr>
            <a:picLocks/>
          </p:cNvPicPr>
          <p:nvPr/>
        </p:nvPicPr>
        <p:blipFill>
          <a:blip r:embed="rId3"/>
          <a:stretch>
            <a:fillRect/>
          </a:stretch>
        </p:blipFill>
        <p:spPr>
          <a:xfrm>
            <a:off x="8697600" y="-14400"/>
            <a:ext cx="3596400" cy="6886800"/>
          </a:xfrm>
          <a:prstGeom prst="rect">
            <a:avLst/>
          </a:prstGeom>
        </p:spPr>
      </p:pic>
      <p:sp>
        <p:nvSpPr>
          <p:cNvPr id="21" name="מציין מיקום טקסט 4">
            <a:extLst>
              <a:ext uri="{FF2B5EF4-FFF2-40B4-BE49-F238E27FC236}">
                <a16:creationId xmlns:a16="http://schemas.microsoft.com/office/drawing/2014/main" id="{AFFB6B67-5FBE-44D5-B9BC-9C01BDB003AE}"/>
              </a:ext>
            </a:extLst>
          </p:cNvPr>
          <p:cNvSpPr txBox="1">
            <a:spLocks/>
          </p:cNvSpPr>
          <p:nvPr/>
        </p:nvSpPr>
        <p:spPr>
          <a:xfrm>
            <a:off x="9192344" y="332656"/>
            <a:ext cx="1800202"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he-IL" b="1" i="1" dirty="0" smtClean="0">
                <a:solidFill>
                  <a:prstClr val="white"/>
                </a:solidFill>
                <a:latin typeface="Blender" pitchFamily="18" charset="-79"/>
                <a:ea typeface="Blender Black" charset="0"/>
                <a:cs typeface="Blender" pitchFamily="18" charset="-79"/>
              </a:rPr>
              <a:t>דיור</a:t>
            </a:r>
            <a:endParaRPr lang="x-none" b="1" dirty="0">
              <a:solidFill>
                <a:prstClr val="black"/>
              </a:solidFill>
            </a:endParaRPr>
          </a:p>
        </p:txBody>
      </p:sp>
      <p:sp>
        <p:nvSpPr>
          <p:cNvPr id="25" name="Title 47">
            <a:extLst>
              <a:ext uri="{FF2B5EF4-FFF2-40B4-BE49-F238E27FC236}">
                <a16:creationId xmlns:a16="http://schemas.microsoft.com/office/drawing/2014/main" id="{71ECCDE0-9C67-416C-BD37-98B5F13413E7}"/>
              </a:ext>
            </a:extLst>
          </p:cNvPr>
          <p:cNvSpPr>
            <a:spLocks noGrp="1"/>
          </p:cNvSpPr>
          <p:nvPr>
            <p:ph type="ctrTitle"/>
          </p:nvPr>
        </p:nvSpPr>
        <p:spPr>
          <a:xfrm>
            <a:off x="1991544" y="188640"/>
            <a:ext cx="6276355" cy="503739"/>
          </a:xfrm>
        </p:spPr>
        <p:txBody>
          <a:bodyPr>
            <a:normAutofit fontScale="90000"/>
          </a:bodyPr>
          <a:lstStyle/>
          <a:p>
            <a:r>
              <a:rPr lang="he-IL" sz="3200" dirty="0">
                <a:solidFill>
                  <a:srgbClr val="5E5E5E"/>
                </a:solidFill>
                <a:cs typeface="Blender" pitchFamily="18" charset="-79"/>
              </a:rPr>
              <a:t>יחידות </a:t>
            </a:r>
            <a:r>
              <a:rPr lang="he-IL" sz="3200" dirty="0" smtClean="0">
                <a:solidFill>
                  <a:srgbClr val="5E5E5E"/>
                </a:solidFill>
                <a:cs typeface="Blender" pitchFamily="18" charset="-79"/>
              </a:rPr>
              <a:t>למגורים ולעסקים</a:t>
            </a:r>
            <a:r>
              <a:rPr lang="he-IL" sz="3200" dirty="0">
                <a:solidFill>
                  <a:srgbClr val="5E5E5E"/>
                </a:solidFill>
                <a:cs typeface="Blender" pitchFamily="18" charset="-79"/>
              </a:rPr>
              <a:t/>
            </a:r>
            <a:br>
              <a:rPr lang="he-IL" sz="3200" dirty="0">
                <a:solidFill>
                  <a:srgbClr val="5E5E5E"/>
                </a:solidFill>
                <a:cs typeface="Blender" pitchFamily="18" charset="-79"/>
              </a:rPr>
            </a:br>
            <a:r>
              <a:rPr lang="he-IL" sz="2400" dirty="0" smtClean="0">
                <a:solidFill>
                  <a:srgbClr val="5E5E5E"/>
                </a:solidFill>
                <a:cs typeface="Blender" pitchFamily="18" charset="-79"/>
              </a:rPr>
              <a:t>(נתונים מעוגלים, 2019)</a:t>
            </a:r>
            <a:endParaRPr lang="he-IL" sz="2400" dirty="0">
              <a:solidFill>
                <a:srgbClr val="5E5E5E"/>
              </a:solidFill>
              <a:cs typeface="Blender" pitchFamily="18" charset="-79"/>
            </a:endParaRPr>
          </a:p>
        </p:txBody>
      </p:sp>
      <p:sp>
        <p:nvSpPr>
          <p:cNvPr id="6" name="מלבן 5"/>
          <p:cNvSpPr/>
          <p:nvPr/>
        </p:nvSpPr>
        <p:spPr>
          <a:xfrm>
            <a:off x="8832304" y="2564908"/>
            <a:ext cx="3384376" cy="2554545"/>
          </a:xfrm>
          <a:prstGeom prst="rect">
            <a:avLst/>
          </a:prstGeom>
        </p:spPr>
        <p:txBody>
          <a:bodyPr wrap="square">
            <a:spAutoFit/>
          </a:bodyPr>
          <a:lstStyle/>
          <a:p>
            <a:pPr algn="just"/>
            <a:r>
              <a:rPr lang="he-IL" sz="2000" b="1" dirty="0">
                <a:solidFill>
                  <a:prstClr val="white"/>
                </a:solidFill>
                <a:cs typeface="Blender" pitchFamily="18" charset="-79"/>
              </a:rPr>
              <a:t>היחידות למגורים </a:t>
            </a:r>
            <a:r>
              <a:rPr lang="he-IL" sz="2000" b="1" dirty="0" smtClean="0">
                <a:solidFill>
                  <a:prstClr val="white"/>
                </a:solidFill>
                <a:cs typeface="Blender" pitchFamily="18" charset="-79"/>
              </a:rPr>
              <a:t>מהוות 80% </a:t>
            </a:r>
            <a:r>
              <a:rPr lang="he-IL" sz="2000" b="1" dirty="0">
                <a:solidFill>
                  <a:prstClr val="white"/>
                </a:solidFill>
                <a:cs typeface="Blender" pitchFamily="18" charset="-79"/>
              </a:rPr>
              <a:t>מכלל יחידות הדיור בעיר. </a:t>
            </a:r>
          </a:p>
          <a:p>
            <a:pPr algn="just"/>
            <a:r>
              <a:rPr lang="he-IL" sz="2000" b="1" dirty="0">
                <a:solidFill>
                  <a:prstClr val="white"/>
                </a:solidFill>
                <a:cs typeface="Blender" pitchFamily="18" charset="-79"/>
              </a:rPr>
              <a:t>החל </a:t>
            </a:r>
            <a:r>
              <a:rPr lang="he-IL" sz="2000" b="1" dirty="0" smtClean="0">
                <a:solidFill>
                  <a:prstClr val="white"/>
                </a:solidFill>
                <a:cs typeface="Blender" pitchFamily="18" charset="-79"/>
              </a:rPr>
              <a:t>בשנת </a:t>
            </a:r>
            <a:r>
              <a:rPr lang="he-IL" sz="2000" b="1" dirty="0">
                <a:solidFill>
                  <a:prstClr val="white"/>
                </a:solidFill>
                <a:cs typeface="Blender" pitchFamily="18" charset="-79"/>
              </a:rPr>
              <a:t>1990, ניתן לזהות שתי מגמות הפוכות: מספר היחידות המשמשות לתעשייה ירד </a:t>
            </a:r>
            <a:r>
              <a:rPr lang="he-IL" sz="2000" b="1" dirty="0" smtClean="0">
                <a:solidFill>
                  <a:prstClr val="white"/>
                </a:solidFill>
                <a:cs typeface="Blender" pitchFamily="18" charset="-79"/>
              </a:rPr>
              <a:t>בכ-36% </a:t>
            </a:r>
            <a:r>
              <a:rPr lang="he-IL" sz="2000" b="1" dirty="0">
                <a:solidFill>
                  <a:prstClr val="white"/>
                </a:solidFill>
                <a:cs typeface="Blender" pitchFamily="18" charset="-79"/>
              </a:rPr>
              <a:t>ואילו מספר היחידות המשמשות לשירותים עלה </a:t>
            </a:r>
            <a:r>
              <a:rPr lang="he-IL" sz="2000" b="1" dirty="0" smtClean="0">
                <a:solidFill>
                  <a:prstClr val="white"/>
                </a:solidFill>
                <a:cs typeface="Blender" pitchFamily="18" charset="-79"/>
              </a:rPr>
              <a:t>בכ-50%. </a:t>
            </a:r>
            <a:endParaRPr lang="he-IL" sz="2000" b="1" dirty="0">
              <a:solidFill>
                <a:prstClr val="white"/>
              </a:solidFill>
              <a:cs typeface="Blender" pitchFamily="18" charset="-79"/>
            </a:endParaRPr>
          </a:p>
        </p:txBody>
      </p:sp>
      <p:graphicFrame>
        <p:nvGraphicFramePr>
          <p:cNvPr id="16" name="מציין מיקום של טבלה 7" title="יחידות דיור לפי ייעוד"/>
          <p:cNvGraphicFramePr>
            <a:graphicFrameLocks/>
          </p:cNvGraphicFramePr>
          <p:nvPr>
            <p:extLst>
              <p:ext uri="{D42A27DB-BD31-4B8C-83A1-F6EECF244321}">
                <p14:modId xmlns:p14="http://schemas.microsoft.com/office/powerpoint/2010/main" val="2226882209"/>
              </p:ext>
            </p:extLst>
          </p:nvPr>
        </p:nvGraphicFramePr>
        <p:xfrm>
          <a:off x="1199454" y="1340768"/>
          <a:ext cx="5992418" cy="1481442"/>
        </p:xfrm>
        <a:graphic>
          <a:graphicData uri="http://schemas.openxmlformats.org/drawingml/2006/table">
            <a:tbl>
              <a:tblPr rtl="1" firstRow="1" bandRow="1">
                <a:tableStyleId>{073A0DAA-6AF3-43AB-8588-CEC1D06C72B9}</a:tableStyleId>
              </a:tblPr>
              <a:tblGrid>
                <a:gridCol w="3361699">
                  <a:extLst>
                    <a:ext uri="{9D8B030D-6E8A-4147-A177-3AD203B41FA5}">
                      <a16:colId xmlns:a16="http://schemas.microsoft.com/office/drawing/2014/main" val="20000"/>
                    </a:ext>
                  </a:extLst>
                </a:gridCol>
                <a:gridCol w="2630719">
                  <a:extLst>
                    <a:ext uri="{9D8B030D-6E8A-4147-A177-3AD203B41FA5}">
                      <a16:colId xmlns:a16="http://schemas.microsoft.com/office/drawing/2014/main" val="20001"/>
                    </a:ext>
                  </a:extLst>
                </a:gridCol>
              </a:tblGrid>
              <a:tr h="493814">
                <a:tc>
                  <a:txBody>
                    <a:bodyPr/>
                    <a:lstStyle/>
                    <a:p>
                      <a:pPr algn="r" rtl="1">
                        <a:lnSpc>
                          <a:spcPts val="1800"/>
                        </a:lnSpc>
                      </a:pPr>
                      <a:r>
                        <a:rPr lang="he-IL" sz="1800" b="1" dirty="0"/>
                        <a:t>סה"כ יחידות</a:t>
                      </a:r>
                      <a:r>
                        <a:rPr lang="he-IL" sz="1800" b="1" baseline="0" dirty="0"/>
                        <a:t> </a:t>
                      </a:r>
                      <a:r>
                        <a:rPr lang="he-IL" sz="1800" b="1" baseline="0" dirty="0" smtClean="0"/>
                        <a:t>למגורים ולעסקים</a:t>
                      </a:r>
                      <a:endParaRPr lang="he-IL" sz="1800" b="1" dirty="0"/>
                    </a:p>
                  </a:txBody>
                  <a:tcPr anchor="ctr">
                    <a:solidFill>
                      <a:schemeClr val="accent1">
                        <a:lumMod val="50000"/>
                      </a:schemeClr>
                    </a:solidFill>
                  </a:tcPr>
                </a:tc>
                <a:tc>
                  <a:txBody>
                    <a:bodyPr/>
                    <a:lstStyle/>
                    <a:p>
                      <a:pPr algn="ctr" rtl="1">
                        <a:lnSpc>
                          <a:spcPts val="1800"/>
                        </a:lnSpc>
                      </a:pPr>
                      <a:r>
                        <a:rPr lang="he-IL" sz="1800" b="1" dirty="0" smtClean="0">
                          <a:solidFill>
                            <a:schemeClr val="bg1"/>
                          </a:solidFill>
                        </a:rPr>
                        <a:t>265,700</a:t>
                      </a:r>
                      <a:endParaRPr lang="he-IL" sz="1800" b="1" dirty="0">
                        <a:solidFill>
                          <a:schemeClr val="bg1"/>
                        </a:solidFill>
                      </a:endParaRPr>
                    </a:p>
                  </a:txBody>
                  <a:tcPr anchor="ctr">
                    <a:solidFill>
                      <a:schemeClr val="accent1">
                        <a:lumMod val="50000"/>
                      </a:schemeClr>
                    </a:solidFill>
                  </a:tcPr>
                </a:tc>
                <a:extLst>
                  <a:ext uri="{0D108BD9-81ED-4DB2-BD59-A6C34878D82A}">
                    <a16:rowId xmlns:a16="http://schemas.microsoft.com/office/drawing/2014/main" val="10000"/>
                  </a:ext>
                </a:extLst>
              </a:tr>
              <a:tr h="493814">
                <a:tc>
                  <a:txBody>
                    <a:bodyPr/>
                    <a:lstStyle/>
                    <a:p>
                      <a:pPr algn="r" rtl="1">
                        <a:lnSpc>
                          <a:spcPts val="1800"/>
                        </a:lnSpc>
                      </a:pPr>
                      <a:r>
                        <a:rPr lang="he-IL" sz="1600" b="1" dirty="0">
                          <a:solidFill>
                            <a:schemeClr val="tx1"/>
                          </a:solidFill>
                        </a:rPr>
                        <a:t>יחידות למגורים</a:t>
                      </a:r>
                    </a:p>
                  </a:txBody>
                  <a:tcPr anchor="ctr">
                    <a:solidFill>
                      <a:schemeClr val="bg1">
                        <a:lumMod val="95000"/>
                      </a:schemeClr>
                    </a:solidFill>
                  </a:tcPr>
                </a:tc>
                <a:tc>
                  <a:txBody>
                    <a:bodyPr/>
                    <a:lstStyle/>
                    <a:p>
                      <a:pPr marL="85725" indent="0" algn="ctr" rtl="1">
                        <a:lnSpc>
                          <a:spcPts val="1800"/>
                        </a:lnSpc>
                      </a:pPr>
                      <a:r>
                        <a:rPr lang="he-IL" sz="1600" b="0" dirty="0" smtClean="0">
                          <a:solidFill>
                            <a:schemeClr val="tx1"/>
                          </a:solidFill>
                        </a:rPr>
                        <a:t>210,800</a:t>
                      </a:r>
                      <a:endParaRPr lang="he-IL" sz="1600" b="0" dirty="0">
                        <a:solidFill>
                          <a:schemeClr val="tx1"/>
                        </a:solidFill>
                      </a:endParaRPr>
                    </a:p>
                  </a:txBody>
                  <a:tcPr anchor="ctr">
                    <a:solidFill>
                      <a:schemeClr val="bg1">
                        <a:lumMod val="95000"/>
                      </a:schemeClr>
                    </a:solidFill>
                  </a:tcPr>
                </a:tc>
                <a:extLst>
                  <a:ext uri="{0D108BD9-81ED-4DB2-BD59-A6C34878D82A}">
                    <a16:rowId xmlns:a16="http://schemas.microsoft.com/office/drawing/2014/main" val="10001"/>
                  </a:ext>
                </a:extLst>
              </a:tr>
              <a:tr h="493814">
                <a:tc>
                  <a:txBody>
                    <a:bodyPr/>
                    <a:lstStyle/>
                    <a:p>
                      <a:pPr algn="r" rtl="1">
                        <a:lnSpc>
                          <a:spcPts val="1800"/>
                        </a:lnSpc>
                      </a:pPr>
                      <a:r>
                        <a:rPr lang="he-IL" sz="1600" b="1" dirty="0">
                          <a:solidFill>
                            <a:schemeClr val="tx1"/>
                          </a:solidFill>
                        </a:rPr>
                        <a:t>יחידות </a:t>
                      </a:r>
                      <a:r>
                        <a:rPr lang="he-IL" sz="1600" b="1" dirty="0" smtClean="0">
                          <a:solidFill>
                            <a:schemeClr val="tx1"/>
                          </a:solidFill>
                        </a:rPr>
                        <a:t>לעסקים</a:t>
                      </a:r>
                      <a:endParaRPr lang="he-IL" sz="1600" b="1" dirty="0">
                        <a:solidFill>
                          <a:schemeClr val="tx1"/>
                        </a:solidFill>
                      </a:endParaRPr>
                    </a:p>
                  </a:txBody>
                  <a:tcPr anchor="ctr">
                    <a:solidFill>
                      <a:schemeClr val="bg1">
                        <a:lumMod val="95000"/>
                      </a:schemeClr>
                    </a:solidFill>
                  </a:tcPr>
                </a:tc>
                <a:tc>
                  <a:txBody>
                    <a:bodyPr/>
                    <a:lstStyle/>
                    <a:p>
                      <a:pPr marL="0" indent="0" algn="ctr" rtl="1">
                        <a:lnSpc>
                          <a:spcPts val="1800"/>
                        </a:lnSpc>
                      </a:pPr>
                      <a:r>
                        <a:rPr lang="he-IL" sz="1600" b="0" dirty="0" smtClean="0">
                          <a:solidFill>
                            <a:schemeClr val="tx1"/>
                          </a:solidFill>
                        </a:rPr>
                        <a:t>54,900</a:t>
                      </a:r>
                      <a:endParaRPr lang="he-IL" sz="1600" b="0" dirty="0">
                        <a:solidFill>
                          <a:schemeClr val="tx1"/>
                        </a:solidFill>
                      </a:endParaRPr>
                    </a:p>
                  </a:txBody>
                  <a:tcPr anchor="ctr">
                    <a:solidFill>
                      <a:schemeClr val="bg1">
                        <a:lumMod val="95000"/>
                      </a:schemeClr>
                    </a:solidFill>
                  </a:tcPr>
                </a:tc>
                <a:extLst>
                  <a:ext uri="{0D108BD9-81ED-4DB2-BD59-A6C34878D82A}">
                    <a16:rowId xmlns:a16="http://schemas.microsoft.com/office/drawing/2014/main" val="10002"/>
                  </a:ext>
                </a:extLst>
              </a:tr>
            </a:tbl>
          </a:graphicData>
        </a:graphic>
      </p:graphicFrame>
      <p:sp>
        <p:nvSpPr>
          <p:cNvPr id="13"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prstClr val="white"/>
                </a:solidFill>
                <a:latin typeface="Arial" pitchFamily="34" charset="0"/>
              </a:rPr>
              <a:t>מקור הנתונים: </a:t>
            </a:r>
            <a:r>
              <a:rPr lang="he-IL" altLang="he-IL" sz="900" dirty="0">
                <a:solidFill>
                  <a:prstClr val="white"/>
                </a:solidFill>
                <a:latin typeface="Arial" pitchFamily="34" charset="0"/>
              </a:rPr>
              <a:t>קובץ ארנונה </a:t>
            </a:r>
            <a:r>
              <a:rPr lang="he-IL" altLang="he-IL" sz="900" dirty="0" smtClean="0">
                <a:solidFill>
                  <a:prstClr val="white"/>
                </a:solidFill>
                <a:latin typeface="Arial" pitchFamily="34" charset="0"/>
              </a:rPr>
              <a:t>עירוני</a:t>
            </a:r>
            <a:r>
              <a:rPr lang="he-IL" altLang="he-IL" sz="900" smtClean="0">
                <a:solidFill>
                  <a:prstClr val="white"/>
                </a:solidFill>
                <a:latin typeface="Arial" pitchFamily="34" charset="0"/>
              </a:rPr>
              <a:t>,  2019</a:t>
            </a:r>
            <a:endParaRPr lang="he-IL" altLang="he-IL" sz="900" dirty="0">
              <a:solidFill>
                <a:prstClr val="white"/>
              </a:solidFill>
              <a:latin typeface="Arial" pitchFamily="34" charset="0"/>
            </a:endParaRPr>
          </a:p>
        </p:txBody>
      </p:sp>
      <p:sp>
        <p:nvSpPr>
          <p:cNvPr id="20" name="TextBox 19">
            <a:hlinkClick r:id="" action="ppaction://hlinkshowjump?jump=firstslide"/>
          </p:cNvPr>
          <p:cNvSpPr txBox="1"/>
          <p:nvPr/>
        </p:nvSpPr>
        <p:spPr>
          <a:xfrm>
            <a:off x="5906452" y="6562219"/>
            <a:ext cx="2637820" cy="323165"/>
          </a:xfrm>
          <a:prstGeom prst="rect">
            <a:avLst/>
          </a:prstGeom>
          <a:noFill/>
        </p:spPr>
        <p:txBody>
          <a:bodyPr wrap="square" rtlCol="1">
            <a:spAutoFit/>
          </a:bodyPr>
          <a:lstStyle/>
          <a:p>
            <a:r>
              <a:rPr lang="he-IL" sz="1500" dirty="0">
                <a:solidFill>
                  <a:prstClr val="white">
                    <a:lumMod val="75000"/>
                  </a:prstClr>
                </a:solidFill>
              </a:rPr>
              <a:t>חזרה לתוכן עניינים</a:t>
            </a:r>
          </a:p>
        </p:txBody>
      </p:sp>
      <p:sp>
        <p:nvSpPr>
          <p:cNvPr id="29" name="מלבן 7"/>
          <p:cNvSpPr/>
          <p:nvPr/>
        </p:nvSpPr>
        <p:spPr>
          <a:xfrm>
            <a:off x="-2735" y="489304"/>
            <a:ext cx="986167" cy="430887"/>
          </a:xfrm>
          <a:prstGeom prst="rect">
            <a:avLst/>
          </a:prstGeom>
        </p:spPr>
        <p:txBody>
          <a:bodyPr wrap="none">
            <a:spAutoFit/>
          </a:bodyPr>
          <a:lstStyle/>
          <a:p>
            <a:r>
              <a:rPr lang="he-IL" sz="1100" b="1" dirty="0">
                <a:solidFill>
                  <a:prstClr val="black"/>
                </a:solidFill>
                <a:latin typeface="Blender" pitchFamily="18" charset="-79"/>
                <a:cs typeface="Blender" pitchFamily="18" charset="-79"/>
              </a:rPr>
              <a:t>המרכז למחקר</a:t>
            </a:r>
          </a:p>
          <a:p>
            <a:r>
              <a:rPr lang="he-IL" sz="1100" b="1" dirty="0">
                <a:solidFill>
                  <a:prstClr val="black"/>
                </a:solidFill>
                <a:latin typeface="Blender" pitchFamily="18" charset="-79"/>
                <a:cs typeface="Blender" pitchFamily="18" charset="-79"/>
              </a:rPr>
              <a:t>כלכלי וחברתי</a:t>
            </a:r>
            <a:endParaRPr lang="he-IL" sz="1100" dirty="0">
              <a:solidFill>
                <a:prstClr val="black"/>
              </a:solidFill>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D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Blender" pitchFamily="18" charset="-79"/>
              <a:cs typeface="Blender" pitchFamily="18" charset="-79"/>
            </a:endParaRPr>
          </a:p>
        </p:txBody>
      </p:sp>
      <p:sp>
        <p:nvSpPr>
          <p:cNvPr id="10" name="TextBox 9"/>
          <p:cNvSpPr txBox="1"/>
          <p:nvPr/>
        </p:nvSpPr>
        <p:spPr>
          <a:xfrm>
            <a:off x="-85717" y="6453342"/>
            <a:ext cx="493085" cy="369332"/>
          </a:xfrm>
          <a:prstGeom prst="rect">
            <a:avLst/>
          </a:prstGeom>
          <a:noFill/>
        </p:spPr>
        <p:txBody>
          <a:bodyPr wrap="square" rtlCol="1">
            <a:spAutoFit/>
          </a:bodyPr>
          <a:lstStyle/>
          <a:p>
            <a:r>
              <a:rPr lang="he-IL" dirty="0">
                <a:solidFill>
                  <a:prstClr val="white"/>
                </a:solidFill>
                <a:latin typeface="Blender" pitchFamily="18" charset="-79"/>
                <a:cs typeface="Blender" pitchFamily="18" charset="-79"/>
              </a:rPr>
              <a:t>44</a:t>
            </a:r>
          </a:p>
        </p:txBody>
      </p:sp>
      <p:sp>
        <p:nvSpPr>
          <p:cNvPr id="3" name="AutoShape 319"/>
          <p:cNvSpPr>
            <a:spLocks noChangeAspect="1" noChangeArrowheads="1" noTextEdit="1"/>
          </p:cNvSpPr>
          <p:nvPr/>
        </p:nvSpPr>
        <p:spPr bwMode="auto">
          <a:xfrm>
            <a:off x="1400175" y="2312988"/>
            <a:ext cx="5372100" cy="418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solidFill>
                <a:prstClr val="black"/>
              </a:solidFill>
            </a:endParaRPr>
          </a:p>
        </p:txBody>
      </p:sp>
      <p:sp>
        <p:nvSpPr>
          <p:cNvPr id="4" name="Rectangle 321"/>
          <p:cNvSpPr>
            <a:spLocks noChangeArrowheads="1"/>
          </p:cNvSpPr>
          <p:nvPr/>
        </p:nvSpPr>
        <p:spPr bwMode="auto">
          <a:xfrm>
            <a:off x="1466479" y="2312991"/>
            <a:ext cx="3847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he-IL" altLang="he-IL" sz="1100" smtClean="0">
                <a:solidFill>
                  <a:srgbClr val="000000"/>
                </a:solidFill>
                <a:latin typeface="Calibri" pitchFamily="34" charset="0"/>
              </a:rPr>
              <a:t> </a:t>
            </a:r>
            <a:endParaRPr lang="he-IL" altLang="he-IL" smtClean="0">
              <a:solidFill>
                <a:prstClr val="black"/>
              </a:solidFill>
            </a:endParaRPr>
          </a:p>
        </p:txBody>
      </p:sp>
      <p:sp>
        <p:nvSpPr>
          <p:cNvPr id="7" name="Rectangle 322"/>
          <p:cNvSpPr>
            <a:spLocks noChangeArrowheads="1"/>
          </p:cNvSpPr>
          <p:nvPr/>
        </p:nvSpPr>
        <p:spPr bwMode="auto">
          <a:xfrm>
            <a:off x="1199457" y="2312988"/>
            <a:ext cx="5976664" cy="515272"/>
          </a:xfrm>
          <a:prstGeom prst="rect">
            <a:avLst/>
          </a:prstGeom>
          <a:noFill/>
          <a:ln w="34925"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solidFill>
                <a:prstClr val="black"/>
              </a:solidFill>
            </a:endParaRPr>
          </a:p>
        </p:txBody>
      </p:sp>
      <p:sp>
        <p:nvSpPr>
          <p:cNvPr id="11" name="Freeform 323"/>
          <p:cNvSpPr>
            <a:spLocks/>
          </p:cNvSpPr>
          <p:nvPr/>
        </p:nvSpPr>
        <p:spPr bwMode="auto">
          <a:xfrm>
            <a:off x="3863752" y="2852936"/>
            <a:ext cx="430213" cy="285750"/>
          </a:xfrm>
          <a:custGeom>
            <a:avLst/>
            <a:gdLst>
              <a:gd name="T0" fmla="*/ 0 w 271"/>
              <a:gd name="T1" fmla="*/ 0 h 180"/>
              <a:gd name="T2" fmla="*/ 271 w 271"/>
              <a:gd name="T3" fmla="*/ 0 h 180"/>
              <a:gd name="T4" fmla="*/ 135 w 271"/>
              <a:gd name="T5" fmla="*/ 180 h 180"/>
              <a:gd name="T6" fmla="*/ 0 w 271"/>
              <a:gd name="T7" fmla="*/ 0 h 180"/>
            </a:gdLst>
            <a:ahLst/>
            <a:cxnLst>
              <a:cxn ang="0">
                <a:pos x="T0" y="T1"/>
              </a:cxn>
              <a:cxn ang="0">
                <a:pos x="T2" y="T3"/>
              </a:cxn>
              <a:cxn ang="0">
                <a:pos x="T4" y="T5"/>
              </a:cxn>
              <a:cxn ang="0">
                <a:pos x="T6" y="T7"/>
              </a:cxn>
            </a:cxnLst>
            <a:rect l="0" t="0" r="r" b="b"/>
            <a:pathLst>
              <a:path w="271" h="180">
                <a:moveTo>
                  <a:pt x="0" y="0"/>
                </a:moveTo>
                <a:lnTo>
                  <a:pt x="271" y="0"/>
                </a:lnTo>
                <a:lnTo>
                  <a:pt x="135" y="180"/>
                </a:lnTo>
                <a:lnTo>
                  <a:pt x="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solidFill>
                <a:prstClr val="black"/>
              </a:solidFill>
            </a:endParaRPr>
          </a:p>
        </p:txBody>
      </p:sp>
      <p:sp>
        <p:nvSpPr>
          <p:cNvPr id="12" name="Rectangle 324"/>
          <p:cNvSpPr>
            <a:spLocks noChangeArrowheads="1"/>
          </p:cNvSpPr>
          <p:nvPr/>
        </p:nvSpPr>
        <p:spPr bwMode="auto">
          <a:xfrm>
            <a:off x="1199457" y="3217508"/>
            <a:ext cx="5976664" cy="3307836"/>
          </a:xfrm>
          <a:prstGeom prst="rect">
            <a:avLst/>
          </a:prstGeom>
          <a:noFill/>
          <a:ln w="34925"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solidFill>
                <a:prstClr val="black"/>
              </a:solidFill>
            </a:endParaRPr>
          </a:p>
        </p:txBody>
      </p:sp>
      <p:sp>
        <p:nvSpPr>
          <p:cNvPr id="15" name="TextBox 14"/>
          <p:cNvSpPr txBox="1"/>
          <p:nvPr/>
        </p:nvSpPr>
        <p:spPr>
          <a:xfrm>
            <a:off x="3708872" y="3306470"/>
            <a:ext cx="2531144" cy="338554"/>
          </a:xfrm>
          <a:prstGeom prst="rect">
            <a:avLst/>
          </a:prstGeom>
        </p:spPr>
        <p:txBody>
          <a:bodyPr wrap="square" rtlCol="1">
            <a:spAutoFit/>
          </a:bodyPr>
          <a:lstStyle/>
          <a:p>
            <a:r>
              <a:rPr lang="he-IL" sz="1600" b="1" dirty="0" smtClean="0">
                <a:solidFill>
                  <a:prstClr val="black"/>
                </a:solidFill>
                <a:latin typeface="Blender" pitchFamily="18" charset="-79"/>
                <a:cs typeface="Blender" pitchFamily="18" charset="-79"/>
              </a:rPr>
              <a:t>יחידות לעסקים, לפי שימוש</a:t>
            </a:r>
            <a:endParaRPr lang="he-IL" sz="1600" b="1" dirty="0">
              <a:solidFill>
                <a:prstClr val="black"/>
              </a:solidFill>
              <a:latin typeface="Blender" pitchFamily="18" charset="-79"/>
              <a:cs typeface="Blender" pitchFamily="18" charset="-79"/>
            </a:endParaRPr>
          </a:p>
        </p:txBody>
      </p:sp>
      <p:sp>
        <p:nvSpPr>
          <p:cNvPr id="2" name="מלבן 1"/>
          <p:cNvSpPr/>
          <p:nvPr/>
        </p:nvSpPr>
        <p:spPr>
          <a:xfrm>
            <a:off x="-2735" y="0"/>
            <a:ext cx="1922271" cy="4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0"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756" y="78235"/>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aphicFrame>
        <p:nvGraphicFramePr>
          <p:cNvPr id="14" name="תרשים 13"/>
          <p:cNvGraphicFramePr/>
          <p:nvPr>
            <p:extLst>
              <p:ext uri="{D42A27DB-BD31-4B8C-83A1-F6EECF244321}">
                <p14:modId xmlns:p14="http://schemas.microsoft.com/office/powerpoint/2010/main" val="2484148219"/>
              </p:ext>
            </p:extLst>
          </p:nvPr>
        </p:nvGraphicFramePr>
        <p:xfrm>
          <a:off x="1415480" y="2924944"/>
          <a:ext cx="5432152" cy="37407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565250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תמונה 2" title="רקע">
            <a:extLst>
              <a:ext uri="{FF2B5EF4-FFF2-40B4-BE49-F238E27FC236}">
                <a16:creationId xmlns:a16="http://schemas.microsoft.com/office/drawing/2014/main" id="{A1565813-574A-4EF3-A3F6-C5F1BA8AF089}"/>
              </a:ext>
            </a:extLst>
          </p:cNvPr>
          <p:cNvPicPr>
            <a:picLocks/>
          </p:cNvPicPr>
          <p:nvPr/>
        </p:nvPicPr>
        <p:blipFill>
          <a:blip r:embed="rId3"/>
          <a:stretch>
            <a:fillRect/>
          </a:stretch>
        </p:blipFill>
        <p:spPr>
          <a:xfrm>
            <a:off x="8697600" y="-14400"/>
            <a:ext cx="3596400" cy="6886800"/>
          </a:xfrm>
          <a:prstGeom prst="rect">
            <a:avLst/>
          </a:prstGeom>
        </p:spPr>
      </p:pic>
      <p:sp>
        <p:nvSpPr>
          <p:cNvPr id="28" name="מציין מיקום טקסט 4">
            <a:extLst>
              <a:ext uri="{FF2B5EF4-FFF2-40B4-BE49-F238E27FC236}">
                <a16:creationId xmlns:a16="http://schemas.microsoft.com/office/drawing/2014/main" id="{5D829D0B-D527-4387-8C77-A6786D12ACDA}"/>
              </a:ext>
            </a:extLst>
          </p:cNvPr>
          <p:cNvSpPr txBox="1">
            <a:spLocks/>
          </p:cNvSpPr>
          <p:nvPr/>
        </p:nvSpPr>
        <p:spPr>
          <a:xfrm>
            <a:off x="9120339" y="218604"/>
            <a:ext cx="2875951"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he-IL" sz="2400" b="1" i="1" dirty="0">
                <a:solidFill>
                  <a:schemeClr val="bg1"/>
                </a:solidFill>
                <a:latin typeface="Blender" pitchFamily="18" charset="-79"/>
                <a:ea typeface="Blender Black" charset="0"/>
                <a:cs typeface="Blender" pitchFamily="18" charset="-79"/>
              </a:rPr>
              <a:t>קיימות </a:t>
            </a:r>
            <a:r>
              <a:rPr lang="en-US" sz="2400" b="1" i="1" dirty="0">
                <a:solidFill>
                  <a:schemeClr val="bg1"/>
                </a:solidFill>
                <a:latin typeface="Blender" pitchFamily="18" charset="-79"/>
                <a:ea typeface="Blender Black" charset="0"/>
                <a:cs typeface="Blender" pitchFamily="18" charset="-79"/>
              </a:rPr>
              <a:t/>
            </a:r>
            <a:br>
              <a:rPr lang="en-US" sz="2400" b="1" i="1" dirty="0">
                <a:solidFill>
                  <a:schemeClr val="bg1"/>
                </a:solidFill>
                <a:latin typeface="Blender" pitchFamily="18" charset="-79"/>
                <a:ea typeface="Blender Black" charset="0"/>
                <a:cs typeface="Blender" pitchFamily="18" charset="-79"/>
              </a:rPr>
            </a:br>
            <a:r>
              <a:rPr lang="he-IL" sz="2400" b="1" i="1" dirty="0">
                <a:solidFill>
                  <a:schemeClr val="bg1"/>
                </a:solidFill>
                <a:latin typeface="Blender" pitchFamily="18" charset="-79"/>
                <a:ea typeface="Blender Black" charset="0"/>
                <a:cs typeface="Blender" pitchFamily="18" charset="-79"/>
              </a:rPr>
              <a:t>בתל-אביב-יפו</a:t>
            </a:r>
            <a:endParaRPr lang="x-none" sz="2400" b="1" dirty="0"/>
          </a:p>
        </p:txBody>
      </p:sp>
      <p:sp>
        <p:nvSpPr>
          <p:cNvPr id="2" name="כותרת 1">
            <a:extLst>
              <a:ext uri="{FF2B5EF4-FFF2-40B4-BE49-F238E27FC236}">
                <a16:creationId xmlns:a16="http://schemas.microsoft.com/office/drawing/2014/main" id="{680B2FEA-7582-4AE5-9677-4B892E39440C}"/>
              </a:ext>
            </a:extLst>
          </p:cNvPr>
          <p:cNvSpPr>
            <a:spLocks noGrp="1"/>
          </p:cNvSpPr>
          <p:nvPr>
            <p:ph type="ctrTitle"/>
          </p:nvPr>
        </p:nvSpPr>
        <p:spPr>
          <a:xfrm>
            <a:off x="47335" y="236696"/>
            <a:ext cx="8220565" cy="503739"/>
          </a:xfrm>
        </p:spPr>
        <p:txBody>
          <a:bodyPr/>
          <a:lstStyle/>
          <a:p>
            <a:r>
              <a:rPr lang="he-IL" sz="3200" dirty="0">
                <a:solidFill>
                  <a:srgbClr val="5E5E5E"/>
                </a:solidFill>
                <a:cs typeface="Blender" pitchFamily="18" charset="-79"/>
              </a:rPr>
              <a:t>היבטים מרכזיים</a:t>
            </a:r>
            <a:r>
              <a:rPr lang="he-IL" dirty="0"/>
              <a:t/>
            </a:r>
            <a:br>
              <a:rPr lang="he-IL" dirty="0"/>
            </a:br>
            <a:endParaRPr lang="x-none" dirty="0"/>
          </a:p>
        </p:txBody>
      </p:sp>
      <p:sp>
        <p:nvSpPr>
          <p:cNvPr id="20" name="מלבן 19"/>
          <p:cNvSpPr/>
          <p:nvPr/>
        </p:nvSpPr>
        <p:spPr>
          <a:xfrm>
            <a:off x="707232" y="2708927"/>
            <a:ext cx="3582144" cy="323165"/>
          </a:xfrm>
          <a:prstGeom prst="rect">
            <a:avLst/>
          </a:prstGeom>
        </p:spPr>
        <p:txBody>
          <a:bodyPr wrap="square">
            <a:spAutoFit/>
          </a:bodyPr>
          <a:lstStyle/>
          <a:p>
            <a:r>
              <a:rPr lang="he-IL" sz="1500" b="1" dirty="0">
                <a:solidFill>
                  <a:schemeClr val="bg1"/>
                </a:solidFill>
                <a:latin typeface="Blender" pitchFamily="18" charset="-79"/>
                <a:cs typeface="Blender" pitchFamily="18" charset="-79"/>
              </a:rPr>
              <a:t>שיעור הפסולת למחזור בעיר - </a:t>
            </a:r>
            <a:r>
              <a:rPr lang="he-IL" sz="1500" b="1" dirty="0" smtClean="0">
                <a:solidFill>
                  <a:schemeClr val="bg1"/>
                </a:solidFill>
                <a:latin typeface="Blender" pitchFamily="18" charset="-79"/>
                <a:cs typeface="Blender" pitchFamily="18" charset="-79"/>
              </a:rPr>
              <a:t>42%.</a:t>
            </a:r>
            <a:endParaRPr lang="he-IL" sz="1500" b="1" dirty="0">
              <a:solidFill>
                <a:schemeClr val="bg1"/>
              </a:solidFill>
              <a:latin typeface="Blender" pitchFamily="18" charset="-79"/>
              <a:cs typeface="Blender" pitchFamily="18" charset="-79"/>
            </a:endParaRPr>
          </a:p>
        </p:txBody>
      </p:sp>
      <p:sp>
        <p:nvSpPr>
          <p:cNvPr id="15" name="מציין מיקום תוכן 5"/>
          <p:cNvSpPr txBox="1">
            <a:spLocks/>
          </p:cNvSpPr>
          <p:nvPr/>
        </p:nvSpPr>
        <p:spPr>
          <a:xfrm>
            <a:off x="8732796" y="6297591"/>
            <a:ext cx="3555897"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רשות המים </a:t>
            </a:r>
            <a:r>
              <a:rPr lang="he-IL" altLang="he-IL" sz="900" dirty="0" smtClean="0">
                <a:solidFill>
                  <a:schemeClr val="bg1">
                    <a:lumMod val="85000"/>
                  </a:schemeClr>
                </a:solidFill>
                <a:latin typeface="Arial" pitchFamily="34" charset="0"/>
                <a:cs typeface="Arial" pitchFamily="34" charset="0"/>
              </a:rPr>
              <a:t>2019; </a:t>
            </a:r>
            <a:r>
              <a:rPr lang="he-IL" altLang="he-IL" sz="900" dirty="0">
                <a:solidFill>
                  <a:schemeClr val="bg1">
                    <a:lumMod val="85000"/>
                  </a:schemeClr>
                </a:solidFill>
                <a:latin typeface="Arial" pitchFamily="34" charset="0"/>
                <a:cs typeface="Arial" pitchFamily="34" charset="0"/>
              </a:rPr>
              <a:t>הלשכה המרכזית לסטטיסטיקה  </a:t>
            </a:r>
            <a:r>
              <a:rPr lang="he-IL" altLang="he-IL" sz="900" dirty="0" smtClean="0">
                <a:solidFill>
                  <a:schemeClr val="bg1">
                    <a:lumMod val="85000"/>
                  </a:schemeClr>
                </a:solidFill>
                <a:latin typeface="Arial" pitchFamily="34" charset="0"/>
                <a:cs typeface="Arial" pitchFamily="34" charset="0"/>
              </a:rPr>
              <a:t>2018; </a:t>
            </a:r>
          </a:p>
          <a:p>
            <a:pPr>
              <a:spcBef>
                <a:spcPct val="0"/>
              </a:spcBef>
            </a:pPr>
            <a:r>
              <a:rPr lang="he-IL" altLang="he-IL" sz="900" dirty="0" smtClean="0">
                <a:solidFill>
                  <a:schemeClr val="bg1">
                    <a:lumMod val="85000"/>
                  </a:schemeClr>
                </a:solidFill>
                <a:latin typeface="Arial" pitchFamily="34" charset="0"/>
                <a:cs typeface="Arial" pitchFamily="34" charset="0"/>
              </a:rPr>
              <a:t>חטיבת תפעול  (אגף שפ"ע) ותאגיד עירוני (גני יהושוע) 2019; המרכז </a:t>
            </a:r>
            <a:r>
              <a:rPr lang="he-IL" altLang="he-IL" sz="900" dirty="0">
                <a:solidFill>
                  <a:schemeClr val="bg1">
                    <a:lumMod val="85000"/>
                  </a:schemeClr>
                </a:solidFill>
                <a:latin typeface="Arial" pitchFamily="34" charset="0"/>
                <a:cs typeface="Arial" pitchFamily="34" charset="0"/>
              </a:rPr>
              <a:t>למחקר כלכלי וחברתי, סקר פיצול נסיעות </a:t>
            </a:r>
            <a:r>
              <a:rPr lang="he-IL" altLang="he-IL" sz="900" dirty="0" smtClean="0">
                <a:solidFill>
                  <a:schemeClr val="bg1">
                    <a:lumMod val="85000"/>
                  </a:schemeClr>
                </a:solidFill>
                <a:latin typeface="Arial" pitchFamily="34" charset="0"/>
                <a:cs typeface="Arial" pitchFamily="34" charset="0"/>
              </a:rPr>
              <a:t>2019; </a:t>
            </a:r>
            <a:endParaRPr lang="he-IL" altLang="he-IL" sz="900" dirty="0">
              <a:solidFill>
                <a:schemeClr val="bg1">
                  <a:lumMod val="85000"/>
                </a:schemeClr>
              </a:solidFill>
              <a:latin typeface="Arial" pitchFamily="34" charset="0"/>
              <a:cs typeface="Arial" pitchFamily="34" charset="0"/>
            </a:endParaRPr>
          </a:p>
        </p:txBody>
      </p:sp>
      <p:sp>
        <p:nvSpPr>
          <p:cNvPr id="27" name="TextBox 26">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6"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5"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C3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1" name="TextBox 10"/>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45</a:t>
            </a:r>
          </a:p>
        </p:txBody>
      </p:sp>
      <p:graphicFrame>
        <p:nvGraphicFramePr>
          <p:cNvPr id="18" name="דיאגרמה 17"/>
          <p:cNvGraphicFramePr/>
          <p:nvPr>
            <p:extLst/>
          </p:nvPr>
        </p:nvGraphicFramePr>
        <p:xfrm>
          <a:off x="-164224" y="764704"/>
          <a:ext cx="8878887" cy="55446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9" name="TextBox 28"/>
          <p:cNvSpPr txBox="1"/>
          <p:nvPr/>
        </p:nvSpPr>
        <p:spPr>
          <a:xfrm rot="2415266">
            <a:off x="6274396" y="1092979"/>
            <a:ext cx="2808312" cy="477054"/>
          </a:xfrm>
          <a:prstGeom prst="rect">
            <a:avLst/>
          </a:prstGeom>
          <a:noFill/>
        </p:spPr>
        <p:txBody>
          <a:bodyPr wrap="square" rtlCol="1">
            <a:spAutoFit/>
          </a:bodyPr>
          <a:lstStyle/>
          <a:p>
            <a:pPr algn="ctr"/>
            <a:r>
              <a:rPr lang="he-IL" sz="2500" b="1" dirty="0" smtClean="0">
                <a:solidFill>
                  <a:srgbClr val="00B050">
                    <a:lumMod val="50000"/>
                  </a:srgbClr>
                </a:solidFill>
                <a:latin typeface="Blender" pitchFamily="18" charset="-79"/>
                <a:cs typeface="Blender" pitchFamily="18" charset="-79"/>
              </a:rPr>
              <a:t>צריכת מים</a:t>
            </a:r>
            <a:endParaRPr lang="he-IL" sz="2500" b="1" dirty="0">
              <a:solidFill>
                <a:srgbClr val="00B050">
                  <a:lumMod val="50000"/>
                </a:srgbClr>
              </a:solidFill>
              <a:latin typeface="Blender" pitchFamily="18" charset="-79"/>
              <a:cs typeface="Blender" pitchFamily="18" charset="-79"/>
            </a:endParaRPr>
          </a:p>
        </p:txBody>
      </p:sp>
      <p:sp>
        <p:nvSpPr>
          <p:cNvPr id="30" name="TextBox 29"/>
          <p:cNvSpPr txBox="1"/>
          <p:nvPr/>
        </p:nvSpPr>
        <p:spPr>
          <a:xfrm rot="18915692">
            <a:off x="6289195" y="5284355"/>
            <a:ext cx="2808312" cy="477054"/>
          </a:xfrm>
          <a:prstGeom prst="rect">
            <a:avLst/>
          </a:prstGeom>
          <a:noFill/>
        </p:spPr>
        <p:txBody>
          <a:bodyPr wrap="square" rtlCol="1">
            <a:spAutoFit/>
          </a:bodyPr>
          <a:lstStyle/>
          <a:p>
            <a:pPr algn="ctr"/>
            <a:r>
              <a:rPr lang="he-IL" sz="2500" b="1" dirty="0">
                <a:solidFill>
                  <a:srgbClr val="00B050">
                    <a:lumMod val="50000"/>
                  </a:srgbClr>
                </a:solidFill>
                <a:latin typeface="Blender" pitchFamily="18" charset="-79"/>
                <a:cs typeface="Blender" pitchFamily="18" charset="-79"/>
              </a:rPr>
              <a:t>איכות הסביבה</a:t>
            </a:r>
          </a:p>
        </p:txBody>
      </p:sp>
      <p:sp>
        <p:nvSpPr>
          <p:cNvPr id="31" name="TextBox 30"/>
          <p:cNvSpPr txBox="1"/>
          <p:nvPr/>
        </p:nvSpPr>
        <p:spPr>
          <a:xfrm rot="2874841">
            <a:off x="-242730" y="5328529"/>
            <a:ext cx="2808312" cy="477054"/>
          </a:xfrm>
          <a:prstGeom prst="rect">
            <a:avLst/>
          </a:prstGeom>
          <a:noFill/>
        </p:spPr>
        <p:txBody>
          <a:bodyPr wrap="square" rtlCol="1">
            <a:spAutoFit/>
          </a:bodyPr>
          <a:lstStyle/>
          <a:p>
            <a:pPr algn="ctr"/>
            <a:r>
              <a:rPr lang="he-IL" sz="2500" b="1" dirty="0">
                <a:solidFill>
                  <a:srgbClr val="00B050">
                    <a:lumMod val="50000"/>
                  </a:srgbClr>
                </a:solidFill>
                <a:latin typeface="Blender" pitchFamily="18" charset="-79"/>
                <a:cs typeface="Blender" pitchFamily="18" charset="-79"/>
              </a:rPr>
              <a:t>תחבורה</a:t>
            </a:r>
          </a:p>
        </p:txBody>
      </p:sp>
      <p:sp>
        <p:nvSpPr>
          <p:cNvPr id="32" name="TextBox 31"/>
          <p:cNvSpPr txBox="1"/>
          <p:nvPr/>
        </p:nvSpPr>
        <p:spPr>
          <a:xfrm rot="19252066">
            <a:off x="-261114" y="1039149"/>
            <a:ext cx="2808312" cy="477054"/>
          </a:xfrm>
          <a:prstGeom prst="rect">
            <a:avLst/>
          </a:prstGeom>
          <a:noFill/>
        </p:spPr>
        <p:txBody>
          <a:bodyPr wrap="square" rtlCol="1">
            <a:spAutoFit/>
          </a:bodyPr>
          <a:lstStyle/>
          <a:p>
            <a:pPr algn="ctr"/>
            <a:r>
              <a:rPr lang="he-IL" sz="2500" b="1" dirty="0">
                <a:solidFill>
                  <a:srgbClr val="00B050">
                    <a:lumMod val="50000"/>
                  </a:srgbClr>
                </a:solidFill>
                <a:latin typeface="Blender" pitchFamily="18" charset="-79"/>
                <a:cs typeface="Blender" pitchFamily="18" charset="-79"/>
              </a:rPr>
              <a:t>פסולת</a:t>
            </a:r>
          </a:p>
        </p:txBody>
      </p:sp>
      <p:sp>
        <p:nvSpPr>
          <p:cNvPr id="33" name="מלבן 32"/>
          <p:cNvSpPr/>
          <p:nvPr/>
        </p:nvSpPr>
        <p:spPr>
          <a:xfrm>
            <a:off x="1199456" y="1988840"/>
            <a:ext cx="3089920" cy="553998"/>
          </a:xfrm>
          <a:prstGeom prst="rect">
            <a:avLst/>
          </a:prstGeom>
        </p:spPr>
        <p:txBody>
          <a:bodyPr wrap="square">
            <a:spAutoFit/>
          </a:bodyPr>
          <a:lstStyle/>
          <a:p>
            <a:r>
              <a:rPr lang="he-IL" sz="1500" b="1" dirty="0">
                <a:solidFill>
                  <a:srgbClr val="DDFFDD"/>
                </a:solidFill>
                <a:latin typeface="Blender" pitchFamily="18" charset="-79"/>
                <a:cs typeface="Blender" pitchFamily="18" charset="-79"/>
              </a:rPr>
              <a:t>כמות הפסולת לאדם (בשנת </a:t>
            </a:r>
            <a:r>
              <a:rPr lang="he-IL" sz="1500" b="1" dirty="0" smtClean="0">
                <a:solidFill>
                  <a:srgbClr val="DDFFDD"/>
                </a:solidFill>
                <a:latin typeface="Blender" pitchFamily="18" charset="-79"/>
                <a:cs typeface="Blender" pitchFamily="18" charset="-79"/>
              </a:rPr>
              <a:t>2019): 2.7 </a:t>
            </a:r>
            <a:r>
              <a:rPr lang="he-IL" sz="1500" b="1" dirty="0">
                <a:solidFill>
                  <a:srgbClr val="DDFFDD"/>
                </a:solidFill>
                <a:latin typeface="Blender" pitchFamily="18" charset="-79"/>
                <a:cs typeface="Blender" pitchFamily="18" charset="-79"/>
              </a:rPr>
              <a:t>ק"ג ליום - מהגבוהות בישראל. </a:t>
            </a:r>
          </a:p>
        </p:txBody>
      </p:sp>
      <p:sp>
        <p:nvSpPr>
          <p:cNvPr id="34" name="מלבן 33"/>
          <p:cNvSpPr/>
          <p:nvPr/>
        </p:nvSpPr>
        <p:spPr>
          <a:xfrm>
            <a:off x="707232" y="2673787"/>
            <a:ext cx="3582144" cy="323165"/>
          </a:xfrm>
          <a:prstGeom prst="rect">
            <a:avLst/>
          </a:prstGeom>
        </p:spPr>
        <p:txBody>
          <a:bodyPr wrap="square">
            <a:spAutoFit/>
          </a:bodyPr>
          <a:lstStyle/>
          <a:p>
            <a:r>
              <a:rPr lang="he-IL" sz="1500" b="1" dirty="0">
                <a:solidFill>
                  <a:schemeClr val="bg1"/>
                </a:solidFill>
                <a:latin typeface="Blender" pitchFamily="18" charset="-79"/>
                <a:cs typeface="Blender" pitchFamily="18" charset="-79"/>
              </a:rPr>
              <a:t>שיעור הפסולת למחזור בעיר - </a:t>
            </a:r>
            <a:r>
              <a:rPr lang="he-IL" sz="1500" b="1" dirty="0" smtClean="0">
                <a:solidFill>
                  <a:schemeClr val="bg1"/>
                </a:solidFill>
                <a:latin typeface="Blender" pitchFamily="18" charset="-79"/>
                <a:cs typeface="Blender" pitchFamily="18" charset="-79"/>
              </a:rPr>
              <a:t>42%.</a:t>
            </a:r>
            <a:endParaRPr lang="he-IL" sz="1500" b="1" dirty="0">
              <a:solidFill>
                <a:schemeClr val="bg1"/>
              </a:solidFill>
              <a:latin typeface="Blender" pitchFamily="18" charset="-79"/>
              <a:cs typeface="Blender" pitchFamily="18" charset="-79"/>
            </a:endParaRPr>
          </a:p>
        </p:txBody>
      </p:sp>
    </p:spTree>
    <p:extLst>
      <p:ext uri="{BB962C8B-B14F-4D97-AF65-F5344CB8AC3E}">
        <p14:creationId xmlns:p14="http://schemas.microsoft.com/office/powerpoint/2010/main" val="19471082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תמונה 4" title="רקע">
            <a:extLst>
              <a:ext uri="{FF2B5EF4-FFF2-40B4-BE49-F238E27FC236}">
                <a16:creationId xmlns:a16="http://schemas.microsoft.com/office/drawing/2014/main" id="{16D17FAD-27A6-4240-AC4F-8D3A32AE4057}"/>
              </a:ext>
            </a:extLst>
          </p:cNvPr>
          <p:cNvPicPr>
            <a:picLocks/>
          </p:cNvPicPr>
          <p:nvPr/>
        </p:nvPicPr>
        <p:blipFill>
          <a:blip r:embed="rId3"/>
          <a:stretch>
            <a:fillRect/>
          </a:stretch>
        </p:blipFill>
        <p:spPr>
          <a:xfrm>
            <a:off x="8697600" y="-14400"/>
            <a:ext cx="3596400" cy="6886800"/>
          </a:xfrm>
          <a:prstGeom prst="rect">
            <a:avLst/>
          </a:prstGeom>
        </p:spPr>
      </p:pic>
      <p:sp>
        <p:nvSpPr>
          <p:cNvPr id="22" name="מציין מיקום טקסט 4">
            <a:extLst>
              <a:ext uri="{FF2B5EF4-FFF2-40B4-BE49-F238E27FC236}">
                <a16:creationId xmlns:a16="http://schemas.microsoft.com/office/drawing/2014/main" id="{D5C64312-A518-4385-8FE5-A5DC3FC20CED}"/>
              </a:ext>
            </a:extLst>
          </p:cNvPr>
          <p:cNvSpPr txBox="1">
            <a:spLocks/>
          </p:cNvSpPr>
          <p:nvPr/>
        </p:nvSpPr>
        <p:spPr>
          <a:xfrm>
            <a:off x="-341913"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סדר ציבורי</a:t>
            </a:r>
            <a:endParaRPr lang="x-none" b="1" dirty="0"/>
          </a:p>
        </p:txBody>
      </p:sp>
      <p:sp>
        <p:nvSpPr>
          <p:cNvPr id="13" name="כותרת 12">
            <a:extLst>
              <a:ext uri="{FF2B5EF4-FFF2-40B4-BE49-F238E27FC236}">
                <a16:creationId xmlns:a16="http://schemas.microsoft.com/office/drawing/2014/main" id="{ABF7CAB1-937A-4583-8DF6-FEF7F5F5BC2D}"/>
              </a:ext>
            </a:extLst>
          </p:cNvPr>
          <p:cNvSpPr>
            <a:spLocks noGrp="1"/>
          </p:cNvSpPr>
          <p:nvPr>
            <p:ph type="ctrTitle"/>
          </p:nvPr>
        </p:nvSpPr>
        <p:spPr>
          <a:xfrm>
            <a:off x="-1773032" y="399268"/>
            <a:ext cx="10020769" cy="503739"/>
          </a:xfrm>
        </p:spPr>
        <p:txBody>
          <a:bodyPr/>
          <a:lstStyle/>
          <a:p>
            <a:r>
              <a:rPr lang="he-IL" sz="3200" dirty="0">
                <a:solidFill>
                  <a:srgbClr val="5E5E5E"/>
                </a:solidFill>
                <a:cs typeface="Blender" pitchFamily="18" charset="-79"/>
              </a:rPr>
              <a:t>תיקי חקירה</a:t>
            </a:r>
            <a:endParaRPr lang="x-none" sz="3200" dirty="0">
              <a:solidFill>
                <a:srgbClr val="5E5E5E"/>
              </a:solidFill>
              <a:cs typeface="Blender" pitchFamily="18" charset="-79"/>
            </a:endParaRPr>
          </a:p>
        </p:txBody>
      </p:sp>
      <p:sp>
        <p:nvSpPr>
          <p:cNvPr id="30" name="מציין מיקום טקסט 4">
            <a:extLst>
              <a:ext uri="{FF2B5EF4-FFF2-40B4-BE49-F238E27FC236}">
                <a16:creationId xmlns:a16="http://schemas.microsoft.com/office/drawing/2014/main" id="{C0F6AC63-D8F4-4401-81D2-1D33C5BCCB7B}"/>
              </a:ext>
            </a:extLst>
          </p:cNvPr>
          <p:cNvSpPr>
            <a:spLocks noGrp="1"/>
          </p:cNvSpPr>
          <p:nvPr>
            <p:ph type="body" sz="quarter" idx="16"/>
          </p:nvPr>
        </p:nvSpPr>
        <p:spPr>
          <a:xfrm>
            <a:off x="240503" y="1773287"/>
            <a:ext cx="8087745" cy="3455913"/>
          </a:xfrm>
        </p:spPr>
        <p:txBody>
          <a:bodyPr/>
          <a:lstStyle/>
          <a:p>
            <a:pPr>
              <a:lnSpc>
                <a:spcPct val="105000"/>
              </a:lnSpc>
              <a:spcBef>
                <a:spcPct val="50000"/>
              </a:spcBef>
              <a:spcAft>
                <a:spcPts val="600"/>
              </a:spcAft>
              <a:defRPr/>
            </a:pPr>
            <a:r>
              <a:rPr lang="he-IL" altLang="he-IL" sz="2600" b="1" dirty="0">
                <a:solidFill>
                  <a:schemeClr val="accent4">
                    <a:lumMod val="75000"/>
                  </a:schemeClr>
                </a:solidFill>
                <a:latin typeface="Blender" pitchFamily="18" charset="-79"/>
                <a:cs typeface="Blender" pitchFamily="18" charset="-79"/>
              </a:rPr>
              <a:t>ישראל</a:t>
            </a:r>
          </a:p>
          <a:p>
            <a:pPr>
              <a:lnSpc>
                <a:spcPct val="105000"/>
              </a:lnSpc>
              <a:spcBef>
                <a:spcPts val="600"/>
              </a:spcBef>
              <a:defRPr/>
            </a:pPr>
            <a:r>
              <a:rPr lang="he-IL" altLang="he-IL" sz="2200" dirty="0">
                <a:solidFill>
                  <a:schemeClr val="tx1">
                    <a:lumMod val="95000"/>
                    <a:lumOff val="5000"/>
                  </a:schemeClr>
                </a:solidFill>
                <a:latin typeface="Blender" pitchFamily="18" charset="-79"/>
                <a:cs typeface="Blender" pitchFamily="18" charset="-79"/>
              </a:rPr>
              <a:t>סה"כ תיקי חקירה </a:t>
            </a:r>
            <a:r>
              <a:rPr lang="he-IL" altLang="he-IL" sz="2200" dirty="0">
                <a:latin typeface="Blender" pitchFamily="18" charset="-79"/>
                <a:cs typeface="Blender" pitchFamily="18" charset="-79"/>
              </a:rPr>
              <a:t>בישראל בשנת </a:t>
            </a:r>
            <a:r>
              <a:rPr lang="he-IL" altLang="he-IL" sz="2200" dirty="0" smtClean="0">
                <a:latin typeface="Blender" pitchFamily="18" charset="-79"/>
                <a:cs typeface="Blender" pitchFamily="18" charset="-79"/>
              </a:rPr>
              <a:t>2019 – 301,005. ירידה של כ-21% </a:t>
            </a:r>
            <a:r>
              <a:rPr lang="he-IL" altLang="he-IL" sz="2200" dirty="0">
                <a:latin typeface="Blender" pitchFamily="18" charset="-79"/>
                <a:cs typeface="Blender" pitchFamily="18" charset="-79"/>
              </a:rPr>
              <a:t>במספר תיקי החקירה במשטרה בין השנים 2000 </a:t>
            </a:r>
            <a:r>
              <a:rPr lang="he-IL" altLang="he-IL" sz="2200" dirty="0" smtClean="0">
                <a:latin typeface="Blender" pitchFamily="18" charset="-79"/>
                <a:cs typeface="Blender" pitchFamily="18" charset="-79"/>
              </a:rPr>
              <a:t>ל-2019.</a:t>
            </a:r>
            <a:endParaRPr lang="he-IL" altLang="he-IL" sz="2200" dirty="0">
              <a:latin typeface="Blender" pitchFamily="18" charset="-79"/>
              <a:cs typeface="Blender" pitchFamily="18" charset="-79"/>
            </a:endParaRPr>
          </a:p>
          <a:p>
            <a:pPr>
              <a:lnSpc>
                <a:spcPct val="105000"/>
              </a:lnSpc>
              <a:spcBef>
                <a:spcPts val="600"/>
              </a:spcBef>
              <a:defRPr/>
            </a:pPr>
            <a:r>
              <a:rPr lang="en-US" sz="2000" dirty="0" smtClean="0">
                <a:solidFill>
                  <a:srgbClr val="FF0000"/>
                </a:solidFill>
              </a:rPr>
              <a:t> </a:t>
            </a:r>
            <a:endParaRPr lang="en-US" altLang="he-IL" sz="2200" dirty="0">
              <a:solidFill>
                <a:schemeClr val="tx1">
                  <a:lumMod val="95000"/>
                  <a:lumOff val="5000"/>
                </a:schemeClr>
              </a:solidFill>
              <a:latin typeface="Blender" pitchFamily="18" charset="-79"/>
              <a:cs typeface="Blender" pitchFamily="18" charset="-79"/>
            </a:endParaRPr>
          </a:p>
          <a:p>
            <a:pPr>
              <a:lnSpc>
                <a:spcPct val="105000"/>
              </a:lnSpc>
              <a:spcBef>
                <a:spcPct val="50000"/>
              </a:spcBef>
              <a:spcAft>
                <a:spcPts val="600"/>
              </a:spcAft>
            </a:pPr>
            <a:r>
              <a:rPr lang="he-IL" altLang="he-IL" sz="2600" b="1" dirty="0" smtClean="0">
                <a:solidFill>
                  <a:srgbClr val="066FDD"/>
                </a:solidFill>
                <a:latin typeface="Blender" pitchFamily="18" charset="-79"/>
                <a:cs typeface="Blender" pitchFamily="18" charset="-79"/>
              </a:rPr>
              <a:t>תל-אביב-יפו</a:t>
            </a:r>
            <a:endParaRPr lang="he-IL" altLang="he-IL" sz="2600" b="1" dirty="0">
              <a:solidFill>
                <a:srgbClr val="066FDD"/>
              </a:solidFill>
              <a:latin typeface="Blender" pitchFamily="18" charset="-79"/>
              <a:cs typeface="Blender" pitchFamily="18" charset="-79"/>
            </a:endParaRPr>
          </a:p>
          <a:p>
            <a:pPr>
              <a:lnSpc>
                <a:spcPct val="105000"/>
              </a:lnSpc>
              <a:spcBef>
                <a:spcPts val="600"/>
              </a:spcBef>
            </a:pPr>
            <a:r>
              <a:rPr lang="he-IL" altLang="he-IL" sz="2200" dirty="0">
                <a:solidFill>
                  <a:schemeClr val="tx1">
                    <a:lumMod val="95000"/>
                    <a:lumOff val="5000"/>
                  </a:schemeClr>
                </a:solidFill>
                <a:latin typeface="Blender" pitchFamily="18" charset="-79"/>
                <a:cs typeface="Blender" pitchFamily="18" charset="-79"/>
              </a:rPr>
              <a:t>סה"כ תיקי חקירה בת"א-יפו בשנת </a:t>
            </a:r>
            <a:r>
              <a:rPr lang="en-US" altLang="he-IL" sz="2200" dirty="0" smtClean="0">
                <a:solidFill>
                  <a:schemeClr val="tx1">
                    <a:lumMod val="95000"/>
                    <a:lumOff val="5000"/>
                  </a:schemeClr>
                </a:solidFill>
                <a:latin typeface="Blender" pitchFamily="18" charset="-79"/>
                <a:cs typeface="Blender" pitchFamily="18" charset="-79"/>
              </a:rPr>
              <a:t>2019</a:t>
            </a:r>
            <a:r>
              <a:rPr lang="he-IL" altLang="he-IL" sz="2200" dirty="0" smtClean="0">
                <a:solidFill>
                  <a:schemeClr val="tx1">
                    <a:lumMod val="95000"/>
                    <a:lumOff val="5000"/>
                  </a:schemeClr>
                </a:solidFill>
                <a:latin typeface="Blender" pitchFamily="18" charset="-79"/>
                <a:cs typeface="Blender" pitchFamily="18" charset="-79"/>
              </a:rPr>
              <a:t> – 29,671. </a:t>
            </a:r>
            <a:r>
              <a:rPr lang="he-IL" altLang="he-IL" sz="2200" dirty="0">
                <a:solidFill>
                  <a:schemeClr val="tx1">
                    <a:lumMod val="95000"/>
                    <a:lumOff val="5000"/>
                  </a:schemeClr>
                </a:solidFill>
                <a:latin typeface="Blender" pitchFamily="18" charset="-79"/>
                <a:cs typeface="Blender" pitchFamily="18" charset="-79"/>
              </a:rPr>
              <a:t>ירידה של </a:t>
            </a:r>
            <a:r>
              <a:rPr lang="he-IL" altLang="he-IL" sz="2200" dirty="0" smtClean="0">
                <a:solidFill>
                  <a:schemeClr val="tx1">
                    <a:lumMod val="95000"/>
                    <a:lumOff val="5000"/>
                  </a:schemeClr>
                </a:solidFill>
                <a:latin typeface="Blender" pitchFamily="18" charset="-79"/>
                <a:cs typeface="Blender" pitchFamily="18" charset="-79"/>
              </a:rPr>
              <a:t>39%</a:t>
            </a:r>
            <a:r>
              <a:rPr lang="he-IL" altLang="he-IL" sz="2200" dirty="0" smtClean="0">
                <a:latin typeface="Blender" pitchFamily="18" charset="-79"/>
                <a:cs typeface="Blender" pitchFamily="18" charset="-79"/>
              </a:rPr>
              <a:t> </a:t>
            </a:r>
            <a:r>
              <a:rPr lang="he-IL" altLang="he-IL" sz="2200" dirty="0">
                <a:solidFill>
                  <a:schemeClr val="tx1">
                    <a:lumMod val="95000"/>
                    <a:lumOff val="5000"/>
                  </a:schemeClr>
                </a:solidFill>
                <a:latin typeface="Blender" pitchFamily="18" charset="-79"/>
                <a:cs typeface="Blender" pitchFamily="18" charset="-79"/>
              </a:rPr>
              <a:t>במספר תיקי החקירה במשטרה בין השנים 2000 </a:t>
            </a:r>
            <a:r>
              <a:rPr lang="he-IL" altLang="he-IL" sz="2200" dirty="0" smtClean="0">
                <a:solidFill>
                  <a:schemeClr val="tx1">
                    <a:lumMod val="95000"/>
                    <a:lumOff val="5000"/>
                  </a:schemeClr>
                </a:solidFill>
                <a:latin typeface="Blender" pitchFamily="18" charset="-79"/>
                <a:cs typeface="Blender" pitchFamily="18" charset="-79"/>
              </a:rPr>
              <a:t>ל-2019.</a:t>
            </a:r>
            <a:endParaRPr lang="en-US" altLang="he-IL" sz="2200" dirty="0">
              <a:solidFill>
                <a:schemeClr val="tx1">
                  <a:lumMod val="95000"/>
                  <a:lumOff val="5000"/>
                </a:schemeClr>
              </a:solidFill>
              <a:latin typeface="Blender" pitchFamily="18" charset="-79"/>
              <a:cs typeface="Blender" pitchFamily="18" charset="-79"/>
            </a:endParaRPr>
          </a:p>
        </p:txBody>
      </p:sp>
      <p:sp>
        <p:nvSpPr>
          <p:cNvPr id="15"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משטרת ישראל, </a:t>
            </a:r>
            <a:r>
              <a:rPr lang="he-IL" altLang="he-IL" sz="900" dirty="0" smtClean="0">
                <a:solidFill>
                  <a:schemeClr val="bg1">
                    <a:lumMod val="85000"/>
                  </a:schemeClr>
                </a:solidFill>
                <a:latin typeface="Arial" pitchFamily="34" charset="0"/>
                <a:cs typeface="Arial" pitchFamily="34" charset="0"/>
              </a:rPr>
              <a:t>2019</a:t>
            </a:r>
            <a:endParaRPr lang="he-IL" altLang="he-IL" sz="900" dirty="0">
              <a:solidFill>
                <a:schemeClr val="bg1">
                  <a:lumMod val="85000"/>
                </a:schemeClr>
              </a:solidFill>
              <a:latin typeface="Arial" pitchFamily="34" charset="0"/>
              <a:cs typeface="Arial" pitchFamily="34" charset="0"/>
            </a:endParaRPr>
          </a:p>
        </p:txBody>
      </p:sp>
      <p:sp>
        <p:nvSpPr>
          <p:cNvPr id="20" name="TextBox 19">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8"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7"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066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46</a:t>
            </a:r>
          </a:p>
        </p:txBody>
      </p:sp>
    </p:spTree>
    <p:extLst>
      <p:ext uri="{BB962C8B-B14F-4D97-AF65-F5344CB8AC3E}">
        <p14:creationId xmlns:p14="http://schemas.microsoft.com/office/powerpoint/2010/main" val="7712905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תמונה 5" title="רקע">
            <a:extLst>
              <a:ext uri="{FF2B5EF4-FFF2-40B4-BE49-F238E27FC236}">
                <a16:creationId xmlns:a16="http://schemas.microsoft.com/office/drawing/2014/main" id="{5657B66C-AE23-44FA-9F74-53EA00E43ABA}"/>
              </a:ext>
            </a:extLst>
          </p:cNvPr>
          <p:cNvPicPr>
            <a:picLocks/>
          </p:cNvPicPr>
          <p:nvPr/>
        </p:nvPicPr>
        <p:blipFill>
          <a:blip r:embed="rId3"/>
          <a:stretch>
            <a:fillRect/>
          </a:stretch>
        </p:blipFill>
        <p:spPr>
          <a:xfrm>
            <a:off x="8697600" y="-14400"/>
            <a:ext cx="3596400" cy="6886800"/>
          </a:xfrm>
          <a:prstGeom prst="rect">
            <a:avLst/>
          </a:prstGeom>
        </p:spPr>
      </p:pic>
      <p:sp>
        <p:nvSpPr>
          <p:cNvPr id="18" name="מציין מיקום טקסט 4">
            <a:extLst>
              <a:ext uri="{FF2B5EF4-FFF2-40B4-BE49-F238E27FC236}">
                <a16:creationId xmlns:a16="http://schemas.microsoft.com/office/drawing/2014/main" id="{AB98EA8E-5137-4D59-9615-1D1F29418B67}"/>
              </a:ext>
            </a:extLst>
          </p:cNvPr>
          <p:cNvSpPr txBox="1">
            <a:spLocks/>
          </p:cNvSpPr>
          <p:nvPr/>
        </p:nvSpPr>
        <p:spPr>
          <a:xfrm>
            <a:off x="18126"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תקציב העירייה</a:t>
            </a:r>
            <a:endParaRPr lang="x-none" b="1" dirty="0"/>
          </a:p>
        </p:txBody>
      </p:sp>
      <p:sp>
        <p:nvSpPr>
          <p:cNvPr id="2" name="כותרת 1"/>
          <p:cNvSpPr>
            <a:spLocks noGrp="1"/>
          </p:cNvSpPr>
          <p:nvPr>
            <p:ph type="ctrTitle"/>
          </p:nvPr>
        </p:nvSpPr>
        <p:spPr>
          <a:xfrm>
            <a:off x="-1738677" y="332976"/>
            <a:ext cx="10020769" cy="503739"/>
          </a:xfrm>
        </p:spPr>
        <p:txBody>
          <a:bodyPr/>
          <a:lstStyle/>
          <a:p>
            <a:r>
              <a:rPr lang="he-IL" sz="3200" dirty="0">
                <a:solidFill>
                  <a:srgbClr val="5E5E5E"/>
                </a:solidFill>
                <a:cs typeface="Blender" pitchFamily="18" charset="-79"/>
              </a:rPr>
              <a:t>הכנסות בתקציב רגיל</a:t>
            </a:r>
            <a:br>
              <a:rPr lang="he-IL" sz="3200" dirty="0">
                <a:solidFill>
                  <a:srgbClr val="5E5E5E"/>
                </a:solidFill>
                <a:cs typeface="Blender" pitchFamily="18" charset="-79"/>
              </a:rPr>
            </a:br>
            <a:r>
              <a:rPr lang="he-IL" sz="2400" dirty="0">
                <a:solidFill>
                  <a:srgbClr val="5E5E5E"/>
                </a:solidFill>
                <a:cs typeface="Blender" pitchFamily="18" charset="-79"/>
              </a:rPr>
              <a:t>(</a:t>
            </a:r>
            <a:r>
              <a:rPr lang="he-IL" sz="2400" dirty="0" smtClean="0">
                <a:solidFill>
                  <a:srgbClr val="5E5E5E"/>
                </a:solidFill>
                <a:cs typeface="Blender" pitchFamily="18" charset="-79"/>
              </a:rPr>
              <a:t>2017)</a:t>
            </a:r>
            <a:endParaRPr lang="he-IL" sz="2400" dirty="0">
              <a:solidFill>
                <a:srgbClr val="5E5E5E"/>
              </a:solidFill>
              <a:cs typeface="Blender" pitchFamily="18" charset="-79"/>
            </a:endParaRPr>
          </a:p>
        </p:txBody>
      </p:sp>
      <p:sp>
        <p:nvSpPr>
          <p:cNvPr id="11" name="מציין מיקום תוכן 3"/>
          <p:cNvSpPr>
            <a:spLocks noGrp="1"/>
          </p:cNvSpPr>
          <p:nvPr>
            <p:ph sz="quarter" idx="14"/>
          </p:nvPr>
        </p:nvSpPr>
        <p:spPr>
          <a:xfrm>
            <a:off x="8702909" y="2709738"/>
            <a:ext cx="3513771" cy="3023086"/>
          </a:xfrm>
        </p:spPr>
        <p:txBody>
          <a:bodyPr/>
          <a:lstStyle/>
          <a:p>
            <a:pPr algn="just"/>
            <a:r>
              <a:rPr lang="he-IL" altLang="he-IL" sz="2000" dirty="0">
                <a:solidFill>
                  <a:schemeClr val="bg1"/>
                </a:solidFill>
                <a:cs typeface="Blender" pitchFamily="18" charset="-79"/>
              </a:rPr>
              <a:t>בתל-אביב-יפו ההכנסה </a:t>
            </a:r>
            <a:r>
              <a:rPr lang="he-IL" altLang="he-IL" sz="2000" dirty="0" smtClean="0">
                <a:solidFill>
                  <a:schemeClr val="bg1"/>
                </a:solidFill>
                <a:cs typeface="Blender" pitchFamily="18" charset="-79"/>
              </a:rPr>
              <a:t>לנפש* </a:t>
            </a:r>
            <a:r>
              <a:rPr lang="he-IL" altLang="he-IL" sz="2000" dirty="0">
                <a:solidFill>
                  <a:schemeClr val="bg1"/>
                </a:solidFill>
                <a:cs typeface="Blender" pitchFamily="18" charset="-79"/>
              </a:rPr>
              <a:t>היא הגבוהה ביותר בהשוואה להכנסה לנפש בערים הגדולות בישראל. </a:t>
            </a:r>
          </a:p>
          <a:p>
            <a:pPr algn="just"/>
            <a:r>
              <a:rPr lang="he-IL" altLang="he-IL" sz="2000" dirty="0">
                <a:solidFill>
                  <a:schemeClr val="bg1"/>
                </a:solidFill>
                <a:cs typeface="Blender" pitchFamily="18" charset="-79"/>
              </a:rPr>
              <a:t>אחוז ההכנסות העצמיות, מתוך סך ההכנסות בעיר בתקציב הרגיל, הוא הגבוה ביותר מבין ערי ישראל.</a:t>
            </a:r>
            <a:endParaRPr lang="he-IL" sz="2000" dirty="0">
              <a:solidFill>
                <a:schemeClr val="bg1"/>
              </a:solidFill>
              <a:cs typeface="Blender" pitchFamily="18" charset="-79"/>
            </a:endParaRPr>
          </a:p>
        </p:txBody>
      </p:sp>
      <p:graphicFrame>
        <p:nvGraphicFramePr>
          <p:cNvPr id="14" name="מציין מיקום של טבלה 7" title="הכנסות בשלוש הערים הגדולות ובעיריות בישראל"/>
          <p:cNvGraphicFramePr>
            <a:graphicFrameLocks/>
          </p:cNvGraphicFramePr>
          <p:nvPr>
            <p:extLst>
              <p:ext uri="{D42A27DB-BD31-4B8C-83A1-F6EECF244321}">
                <p14:modId xmlns:p14="http://schemas.microsoft.com/office/powerpoint/2010/main" val="2153618777"/>
              </p:ext>
            </p:extLst>
          </p:nvPr>
        </p:nvGraphicFramePr>
        <p:xfrm>
          <a:off x="424715" y="1844824"/>
          <a:ext cx="7884000" cy="3888000"/>
        </p:xfrm>
        <a:graphic>
          <a:graphicData uri="http://schemas.openxmlformats.org/drawingml/2006/table">
            <a:tbl>
              <a:tblPr rtl="1" firstRow="1" bandRow="1">
                <a:tableStyleId>{073A0DAA-6AF3-43AB-8588-CEC1D06C72B9}</a:tableStyleId>
              </a:tblPr>
              <a:tblGrid>
                <a:gridCol w="2124000">
                  <a:extLst>
                    <a:ext uri="{9D8B030D-6E8A-4147-A177-3AD203B41FA5}">
                      <a16:colId xmlns:a16="http://schemas.microsoft.com/office/drawing/2014/main" val="20000"/>
                    </a:ext>
                  </a:extLst>
                </a:gridCol>
                <a:gridCol w="14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gridCol w="1440000">
                  <a:extLst>
                    <a:ext uri="{9D8B030D-6E8A-4147-A177-3AD203B41FA5}">
                      <a16:colId xmlns:a16="http://schemas.microsoft.com/office/drawing/2014/main" val="20003"/>
                    </a:ext>
                  </a:extLst>
                </a:gridCol>
                <a:gridCol w="1440000">
                  <a:extLst>
                    <a:ext uri="{9D8B030D-6E8A-4147-A177-3AD203B41FA5}">
                      <a16:colId xmlns:a16="http://schemas.microsoft.com/office/drawing/2014/main" val="20004"/>
                    </a:ext>
                  </a:extLst>
                </a:gridCol>
              </a:tblGrid>
              <a:tr h="972000">
                <a:tc>
                  <a:txBody>
                    <a:bodyPr/>
                    <a:lstStyle/>
                    <a:p>
                      <a:pPr algn="ctr" rtl="1"/>
                      <a:endParaRPr lang="he-IL" sz="1800" dirty="0"/>
                    </a:p>
                  </a:txBody>
                  <a:tcPr anchor="ctr">
                    <a:noFill/>
                  </a:tcPr>
                </a:tc>
                <a:tc>
                  <a:txBody>
                    <a:bodyPr/>
                    <a:lstStyle/>
                    <a:p>
                      <a:pPr algn="ctr" rtl="1"/>
                      <a:r>
                        <a:rPr lang="he-IL" sz="1800" dirty="0"/>
                        <a:t>תל-אביב-יפו</a:t>
                      </a:r>
                    </a:p>
                  </a:txBody>
                  <a:tcPr anchor="ctr">
                    <a:solidFill>
                      <a:srgbClr val="D05400"/>
                    </a:solidFill>
                  </a:tcPr>
                </a:tc>
                <a:tc>
                  <a:txBody>
                    <a:bodyPr/>
                    <a:lstStyle/>
                    <a:p>
                      <a:pPr algn="ctr" rtl="1"/>
                      <a:r>
                        <a:rPr lang="he-IL" sz="1800" dirty="0"/>
                        <a:t>ירושלים</a:t>
                      </a:r>
                    </a:p>
                  </a:txBody>
                  <a:tcPr anchor="ctr">
                    <a:solidFill>
                      <a:srgbClr val="1170A3"/>
                    </a:solidFill>
                  </a:tcPr>
                </a:tc>
                <a:tc>
                  <a:txBody>
                    <a:bodyPr/>
                    <a:lstStyle/>
                    <a:p>
                      <a:pPr algn="ctr" rtl="1"/>
                      <a:r>
                        <a:rPr lang="he-IL" sz="1800" dirty="0"/>
                        <a:t>חיפה</a:t>
                      </a:r>
                    </a:p>
                  </a:txBody>
                  <a:tcPr anchor="ctr">
                    <a:solidFill>
                      <a:srgbClr val="5B2E76"/>
                    </a:solidFill>
                  </a:tcPr>
                </a:tc>
                <a:tc>
                  <a:txBody>
                    <a:bodyPr/>
                    <a:lstStyle/>
                    <a:p>
                      <a:pPr algn="ctr" rtl="1"/>
                      <a:r>
                        <a:rPr lang="he-IL" sz="1800" dirty="0"/>
                        <a:t>עיריות בישראל</a:t>
                      </a:r>
                    </a:p>
                  </a:txBody>
                  <a:tcPr anchor="ctr">
                    <a:solidFill>
                      <a:srgbClr val="5E5E5E"/>
                    </a:solidFill>
                  </a:tcPr>
                </a:tc>
                <a:extLst>
                  <a:ext uri="{0D108BD9-81ED-4DB2-BD59-A6C34878D82A}">
                    <a16:rowId xmlns:a16="http://schemas.microsoft.com/office/drawing/2014/main" val="10000"/>
                  </a:ext>
                </a:extLst>
              </a:tr>
              <a:tr h="972000">
                <a:tc>
                  <a:txBody>
                    <a:bodyPr/>
                    <a:lstStyle/>
                    <a:p>
                      <a:pPr algn="r" rtl="1"/>
                      <a:r>
                        <a:rPr lang="he-IL" sz="1600" b="1" dirty="0"/>
                        <a:t>הכנסות </a:t>
                      </a:r>
                      <a:r>
                        <a:rPr lang="he-IL" sz="1600" b="1" dirty="0" smtClean="0"/>
                        <a:t>לנפש*</a:t>
                      </a:r>
                      <a:endParaRPr lang="he-IL" sz="1600" b="1" dirty="0"/>
                    </a:p>
                    <a:p>
                      <a:pPr algn="r" rtl="1"/>
                      <a:r>
                        <a:rPr lang="he-IL" sz="1600" b="1" dirty="0"/>
                        <a:t>(שקלים חדשים)</a:t>
                      </a: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a:solidFill>
                            <a:schemeClr val="tx1"/>
                          </a:solidFill>
                          <a:latin typeface="Arial" pitchFamily="34" charset="0"/>
                          <a:cs typeface="Arial" pitchFamily="34" charset="0"/>
                        </a:rPr>
                        <a:t> </a:t>
                      </a:r>
                      <a:r>
                        <a:rPr lang="he-IL" altLang="he-IL" sz="1600" b="0" baseline="0" dirty="0" smtClean="0">
                          <a:solidFill>
                            <a:schemeClr val="tx1"/>
                          </a:solidFill>
                          <a:latin typeface="Arial" pitchFamily="34" charset="0"/>
                          <a:cs typeface="Arial" pitchFamily="34" charset="0"/>
                        </a:rPr>
                        <a:t>11,752</a:t>
                      </a:r>
                      <a:endParaRPr lang="he-IL" sz="1600" b="0" dirty="0">
                        <a:solidFill>
                          <a:schemeClr val="tx1"/>
                        </a:solidFill>
                      </a:endParaRP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smtClean="0">
                          <a:solidFill>
                            <a:schemeClr val="tx1"/>
                          </a:solidFill>
                          <a:latin typeface="Arial" pitchFamily="34" charset="0"/>
                          <a:cs typeface="Arial" pitchFamily="34" charset="0"/>
                        </a:rPr>
                        <a:t>6,187</a:t>
                      </a:r>
                      <a:endParaRPr lang="he-IL" sz="1600" b="0" dirty="0">
                        <a:solidFill>
                          <a:schemeClr val="tx1"/>
                        </a:solidFill>
                      </a:endParaRP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smtClean="0">
                          <a:solidFill>
                            <a:schemeClr val="tx1"/>
                          </a:solidFill>
                          <a:latin typeface="Arial" pitchFamily="34" charset="0"/>
                          <a:cs typeface="Arial" pitchFamily="34" charset="0"/>
                        </a:rPr>
                        <a:t>9,529</a:t>
                      </a:r>
                      <a:endParaRPr lang="he-IL" sz="1600" b="0" dirty="0">
                        <a:solidFill>
                          <a:schemeClr val="tx1"/>
                        </a:solidFill>
                      </a:endParaRP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a:solidFill>
                            <a:schemeClr val="tx1"/>
                          </a:solidFill>
                          <a:latin typeface="Arial" pitchFamily="34" charset="0"/>
                          <a:cs typeface="Arial" pitchFamily="34" charset="0"/>
                        </a:rPr>
                        <a:t> </a:t>
                      </a:r>
                      <a:r>
                        <a:rPr lang="en-US" altLang="he-IL" sz="1600" b="0" baseline="0" dirty="0" smtClean="0">
                          <a:solidFill>
                            <a:schemeClr val="tx1"/>
                          </a:solidFill>
                          <a:latin typeface="Arial" pitchFamily="34" charset="0"/>
                          <a:cs typeface="Arial" pitchFamily="34" charset="0"/>
                        </a:rPr>
                        <a:t>7,259</a:t>
                      </a:r>
                      <a:endParaRPr lang="he-IL" sz="1600" b="0" dirty="0">
                        <a:solidFill>
                          <a:schemeClr val="tx1"/>
                        </a:solidFill>
                      </a:endParaRPr>
                    </a:p>
                  </a:txBody>
                  <a:tcPr anchor="ctr">
                    <a:solidFill>
                      <a:schemeClr val="bg1">
                        <a:lumMod val="85000"/>
                      </a:schemeClr>
                    </a:solidFill>
                  </a:tcPr>
                </a:tc>
                <a:extLst>
                  <a:ext uri="{0D108BD9-81ED-4DB2-BD59-A6C34878D82A}">
                    <a16:rowId xmlns:a16="http://schemas.microsoft.com/office/drawing/2014/main" val="10001"/>
                  </a:ext>
                </a:extLst>
              </a:tr>
              <a:tr h="972000">
                <a:tc>
                  <a:txBody>
                    <a:bodyPr/>
                    <a:lstStyle/>
                    <a:p>
                      <a:pPr algn="r" rtl="1"/>
                      <a:r>
                        <a:rPr lang="he-IL" sz="1600" b="1" dirty="0"/>
                        <a:t>הכנסות עצמיות כאחוז מסך כל ההכנסות</a:t>
                      </a:r>
                      <a:r>
                        <a:rPr lang="en-US" sz="1600" b="1" dirty="0"/>
                        <a:t>  </a:t>
                      </a:r>
                      <a:r>
                        <a:rPr lang="he-IL" sz="1600" b="1" dirty="0"/>
                        <a:t>בתקציב הרגיל</a:t>
                      </a:r>
                    </a:p>
                  </a:txBody>
                  <a:tcPr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a:solidFill>
                            <a:schemeClr val="tx1"/>
                          </a:solidFill>
                          <a:latin typeface="Arial" pitchFamily="34" charset="0"/>
                          <a:cs typeface="Arial" pitchFamily="34" charset="0"/>
                        </a:rPr>
                        <a:t> </a:t>
                      </a:r>
                      <a:r>
                        <a:rPr lang="en-US" altLang="he-IL" sz="1600" b="0" baseline="0" dirty="0" smtClean="0">
                          <a:solidFill>
                            <a:schemeClr val="tx1"/>
                          </a:solidFill>
                          <a:latin typeface="Arial" pitchFamily="34" charset="0"/>
                          <a:cs typeface="Arial" pitchFamily="34" charset="0"/>
                        </a:rPr>
                        <a:t>77%</a:t>
                      </a:r>
                      <a:endParaRPr lang="he-IL" sz="1600" b="0" dirty="0">
                        <a:solidFill>
                          <a:schemeClr val="tx1"/>
                        </a:solidFill>
                      </a:endParaRPr>
                    </a:p>
                  </a:txBody>
                  <a:tcPr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smtClean="0">
                          <a:solidFill>
                            <a:schemeClr val="tx1"/>
                          </a:solidFill>
                          <a:latin typeface="Arial" pitchFamily="34" charset="0"/>
                          <a:cs typeface="Arial" pitchFamily="34" charset="0"/>
                        </a:rPr>
                        <a:t>61%</a:t>
                      </a:r>
                      <a:endParaRPr lang="he-IL" sz="1600" b="0" dirty="0">
                        <a:solidFill>
                          <a:schemeClr val="tx1"/>
                        </a:solidFill>
                      </a:endParaRPr>
                    </a:p>
                  </a:txBody>
                  <a:tcPr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smtClean="0">
                          <a:solidFill>
                            <a:schemeClr val="tx1"/>
                          </a:solidFill>
                          <a:latin typeface="Arial" pitchFamily="34" charset="0"/>
                          <a:cs typeface="Arial" pitchFamily="34" charset="0"/>
                        </a:rPr>
                        <a:t>81%</a:t>
                      </a:r>
                      <a:endParaRPr lang="he-IL" sz="1600" b="0" dirty="0">
                        <a:solidFill>
                          <a:schemeClr val="tx1"/>
                        </a:solidFill>
                      </a:endParaRPr>
                    </a:p>
                  </a:txBody>
                  <a:tcPr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smtClean="0">
                          <a:solidFill>
                            <a:schemeClr val="tx1"/>
                          </a:solidFill>
                          <a:latin typeface="Arial" pitchFamily="34" charset="0"/>
                          <a:cs typeface="Arial" pitchFamily="34" charset="0"/>
                        </a:rPr>
                        <a:t>64%</a:t>
                      </a:r>
                      <a:endParaRPr lang="he-IL" sz="1600" b="0" dirty="0">
                        <a:solidFill>
                          <a:schemeClr val="tx1"/>
                        </a:solidFill>
                      </a:endParaRPr>
                    </a:p>
                  </a:txBody>
                  <a:tcPr anchor="ctr">
                    <a:solidFill>
                      <a:schemeClr val="bg1">
                        <a:lumMod val="95000"/>
                      </a:schemeClr>
                    </a:solidFill>
                  </a:tcPr>
                </a:tc>
                <a:extLst>
                  <a:ext uri="{0D108BD9-81ED-4DB2-BD59-A6C34878D82A}">
                    <a16:rowId xmlns:a16="http://schemas.microsoft.com/office/drawing/2014/main" val="10002"/>
                  </a:ext>
                </a:extLst>
              </a:tr>
              <a:tr h="972000">
                <a:tc>
                  <a:txBody>
                    <a:bodyPr/>
                    <a:lstStyle/>
                    <a:p>
                      <a:pPr algn="r" rtl="1"/>
                      <a:r>
                        <a:rPr lang="he-IL" sz="1600" b="1" dirty="0"/>
                        <a:t>ארנונה כללית כאחוז מסך כל ההכנסות</a:t>
                      </a:r>
                      <a:endParaRPr lang="en-US" sz="1600" b="1" dirty="0"/>
                    </a:p>
                    <a:p>
                      <a:pPr algn="r" rtl="1"/>
                      <a:r>
                        <a:rPr lang="he-IL" sz="1600" b="1" dirty="0"/>
                        <a:t>בתקציב</a:t>
                      </a:r>
                      <a:r>
                        <a:rPr lang="he-IL" sz="1600" b="1" baseline="0" dirty="0"/>
                        <a:t> הרגיל</a:t>
                      </a:r>
                      <a:endParaRPr lang="he-IL" sz="1600" b="1" dirty="0"/>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a:solidFill>
                            <a:schemeClr val="tx1"/>
                          </a:solidFill>
                          <a:latin typeface="Arial" pitchFamily="34" charset="0"/>
                          <a:cs typeface="Arial" pitchFamily="34" charset="0"/>
                        </a:rPr>
                        <a:t> </a:t>
                      </a:r>
                      <a:r>
                        <a:rPr lang="en-US" altLang="he-IL" sz="1600" b="0" baseline="0" dirty="0" smtClean="0">
                          <a:solidFill>
                            <a:schemeClr val="tx1"/>
                          </a:solidFill>
                          <a:latin typeface="Arial" pitchFamily="34" charset="0"/>
                          <a:cs typeface="Arial" pitchFamily="34" charset="0"/>
                        </a:rPr>
                        <a:t>59%</a:t>
                      </a:r>
                      <a:endParaRPr lang="he-IL" sz="1600" b="0" dirty="0">
                        <a:solidFill>
                          <a:schemeClr val="tx1"/>
                        </a:solidFill>
                      </a:endParaRP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smtClean="0">
                          <a:solidFill>
                            <a:schemeClr val="tx1"/>
                          </a:solidFill>
                          <a:latin typeface="Arial" pitchFamily="34" charset="0"/>
                          <a:cs typeface="Arial" pitchFamily="34" charset="0"/>
                        </a:rPr>
                        <a:t>37%</a:t>
                      </a:r>
                      <a:endParaRPr lang="he-IL" sz="1600" b="0" dirty="0">
                        <a:solidFill>
                          <a:schemeClr val="tx1"/>
                        </a:solidFill>
                      </a:endParaRP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smtClean="0">
                          <a:solidFill>
                            <a:schemeClr val="tx1"/>
                          </a:solidFill>
                          <a:latin typeface="Arial" pitchFamily="34" charset="0"/>
                          <a:cs typeface="Arial" pitchFamily="34" charset="0"/>
                        </a:rPr>
                        <a:t>50%</a:t>
                      </a:r>
                      <a:endParaRPr lang="he-IL" sz="1600" b="0" dirty="0">
                        <a:solidFill>
                          <a:schemeClr val="tx1"/>
                        </a:solidFill>
                      </a:endParaRP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smtClean="0">
                          <a:solidFill>
                            <a:schemeClr val="tx1"/>
                          </a:solidFill>
                          <a:latin typeface="Arial" pitchFamily="34" charset="0"/>
                          <a:cs typeface="Arial" pitchFamily="34" charset="0"/>
                        </a:rPr>
                        <a:t>43%</a:t>
                      </a:r>
                      <a:endParaRPr lang="he-IL" sz="1600" b="0" dirty="0">
                        <a:solidFill>
                          <a:schemeClr val="tx1"/>
                        </a:solidFill>
                      </a:endParaRPr>
                    </a:p>
                  </a:txBody>
                  <a:tcPr anchor="ctr">
                    <a:solidFill>
                      <a:schemeClr val="bg1">
                        <a:lumMod val="85000"/>
                      </a:schemeClr>
                    </a:solidFill>
                  </a:tcPr>
                </a:tc>
                <a:extLst>
                  <a:ext uri="{0D108BD9-81ED-4DB2-BD59-A6C34878D82A}">
                    <a16:rowId xmlns:a16="http://schemas.microsoft.com/office/drawing/2014/main" val="10003"/>
                  </a:ext>
                </a:extLst>
              </a:tr>
            </a:tbl>
          </a:graphicData>
        </a:graphic>
      </p:graphicFrame>
      <p:sp>
        <p:nvSpPr>
          <p:cNvPr id="13" name="מציין מיקום תוכן 5"/>
          <p:cNvSpPr txBox="1">
            <a:spLocks/>
          </p:cNvSpPr>
          <p:nvPr/>
        </p:nvSpPr>
        <p:spPr>
          <a:xfrm>
            <a:off x="8688288" y="6525344"/>
            <a:ext cx="3672408"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רשויות מקומיות בישראל </a:t>
            </a:r>
            <a:r>
              <a:rPr lang="he-IL" altLang="he-IL" sz="900" dirty="0" smtClean="0">
                <a:solidFill>
                  <a:schemeClr val="bg1">
                    <a:lumMod val="85000"/>
                  </a:schemeClr>
                </a:solidFill>
                <a:latin typeface="Arial" pitchFamily="34" charset="0"/>
                <a:cs typeface="Arial" pitchFamily="34" charset="0"/>
              </a:rPr>
              <a:t>2017</a:t>
            </a:r>
            <a:endParaRPr lang="he-IL" altLang="he-IL" sz="900" dirty="0">
              <a:solidFill>
                <a:schemeClr val="bg1">
                  <a:lumMod val="85000"/>
                </a:schemeClr>
              </a:solidFill>
              <a:latin typeface="Arial" pitchFamily="34" charset="0"/>
              <a:cs typeface="Arial" pitchFamily="34" charset="0"/>
            </a:endParaRPr>
          </a:p>
        </p:txBody>
      </p:sp>
      <p:sp>
        <p:nvSpPr>
          <p:cNvPr id="17" name="TextBox 16">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6"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5"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47</a:t>
            </a:r>
          </a:p>
        </p:txBody>
      </p:sp>
      <p:sp>
        <p:nvSpPr>
          <p:cNvPr id="20" name="מלבן 19"/>
          <p:cNvSpPr/>
          <p:nvPr/>
        </p:nvSpPr>
        <p:spPr>
          <a:xfrm>
            <a:off x="1083549" y="5733262"/>
            <a:ext cx="7244699" cy="246221"/>
          </a:xfrm>
          <a:prstGeom prst="rect">
            <a:avLst/>
          </a:prstGeom>
        </p:spPr>
        <p:txBody>
          <a:bodyPr wrap="square">
            <a:spAutoFit/>
          </a:bodyPr>
          <a:lstStyle/>
          <a:p>
            <a:pPr>
              <a:lnSpc>
                <a:spcPts val="1200"/>
              </a:lnSpc>
              <a:spcBef>
                <a:spcPts val="0"/>
              </a:spcBef>
              <a:buNone/>
              <a:defRPr/>
            </a:pPr>
            <a:r>
              <a:rPr lang="he-IL" altLang="he-IL" sz="1200" dirty="0">
                <a:solidFill>
                  <a:srgbClr val="5E5E5E"/>
                </a:solidFill>
                <a:latin typeface="Arial" pitchFamily="34" charset="0"/>
                <a:cs typeface="Arial" pitchFamily="34" charset="0"/>
              </a:rPr>
              <a:t>* </a:t>
            </a:r>
            <a:r>
              <a:rPr lang="he-IL" altLang="he-IL" sz="1200" dirty="0" smtClean="0">
                <a:solidFill>
                  <a:srgbClr val="5E5E5E"/>
                </a:solidFill>
                <a:latin typeface="Arial" pitchFamily="34" charset="0"/>
                <a:cs typeface="Arial" pitchFamily="34" charset="0"/>
              </a:rPr>
              <a:t>הכנסה לנפש בתקציב הרגיל של עיריות.</a:t>
            </a:r>
            <a:endParaRPr lang="en-US" altLang="he-IL" sz="1200" dirty="0">
              <a:solidFill>
                <a:srgbClr val="5E5E5E"/>
              </a:solidFill>
              <a:latin typeface="Arial" pitchFamily="34" charset="0"/>
              <a:cs typeface="Arial" pitchFamily="34" charset="0"/>
            </a:endParaRPr>
          </a:p>
        </p:txBody>
      </p:sp>
      <p:sp>
        <p:nvSpPr>
          <p:cNvPr id="3" name="כותרת 1"/>
          <p:cNvSpPr txBox="1">
            <a:spLocks/>
          </p:cNvSpPr>
          <p:nvPr/>
        </p:nvSpPr>
        <p:spPr bwMode="auto">
          <a:xfrm>
            <a:off x="252930" y="1196752"/>
            <a:ext cx="801528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sz="2000" b="0" i="0" u="none" strike="noStrike" cap="none" normalizeH="0" baseline="0" dirty="0" smtClean="0">
                <a:ln>
                  <a:noFill/>
                </a:ln>
                <a:solidFill>
                  <a:srgbClr val="BFBFBF"/>
                </a:solidFill>
                <a:effectLst/>
                <a:latin typeface="Blender" panose="02020003050405020304" pitchFamily="18" charset="-79"/>
                <a:cs typeface="Blender" panose="02020003050405020304" pitchFamily="18" charset="-79"/>
              </a:rPr>
              <a:t>נתונים המעודכנים לשנת 2018 יפורסמו ברבעון הראשון של 2021</a:t>
            </a:r>
            <a:endParaRPr kumimoji="0" lang="he-IL" altLang="he-IL"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481048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a:hlinkClick r:id="" action="ppaction://hlinkshowjump?jump=firstslide"/>
          </p:cNvPr>
          <p:cNvSpPr txBox="1"/>
          <p:nvPr/>
        </p:nvSpPr>
        <p:spPr>
          <a:xfrm>
            <a:off x="5735963" y="6562233"/>
            <a:ext cx="2637820" cy="323165"/>
          </a:xfrm>
          <a:prstGeom prst="rect">
            <a:avLst/>
          </a:prstGeom>
          <a:noFill/>
        </p:spPr>
        <p:txBody>
          <a:bodyPr wrap="square" rtlCol="1">
            <a:spAutoFit/>
          </a:bodyPr>
          <a:lstStyle/>
          <a:p>
            <a:r>
              <a:rPr lang="he-IL" sz="1500" dirty="0" smtClean="0">
                <a:solidFill>
                  <a:prstClr val="white">
                    <a:lumMod val="75000"/>
                  </a:prstClr>
                </a:solidFill>
              </a:rPr>
              <a:t>חזרה לתוכן עניינים</a:t>
            </a:r>
            <a:endParaRPr lang="he-IL" sz="1500" dirty="0">
              <a:solidFill>
                <a:prstClr val="white">
                  <a:lumMod val="75000"/>
                </a:prstClr>
              </a:solidFill>
            </a:endParaRPr>
          </a:p>
        </p:txBody>
      </p:sp>
      <p:sp>
        <p:nvSpPr>
          <p:cNvPr id="56" name="מלבן 7"/>
          <p:cNvSpPr/>
          <p:nvPr/>
        </p:nvSpPr>
        <p:spPr>
          <a:xfrm>
            <a:off x="-2735" y="489304"/>
            <a:ext cx="986167" cy="430887"/>
          </a:xfrm>
          <a:prstGeom prst="rect">
            <a:avLst/>
          </a:prstGeom>
        </p:spPr>
        <p:txBody>
          <a:bodyPr wrap="none">
            <a:spAutoFit/>
          </a:bodyPr>
          <a:lstStyle/>
          <a:p>
            <a:r>
              <a:rPr lang="he-IL" sz="1100" b="1" dirty="0">
                <a:solidFill>
                  <a:prstClr val="black"/>
                </a:solidFill>
                <a:latin typeface="Blender" pitchFamily="18" charset="-79"/>
                <a:cs typeface="Blender" pitchFamily="18" charset="-79"/>
              </a:rPr>
              <a:t>המרכז </a:t>
            </a:r>
            <a:r>
              <a:rPr lang="he-IL" sz="1100" b="1" dirty="0" smtClean="0">
                <a:solidFill>
                  <a:prstClr val="black"/>
                </a:solidFill>
                <a:latin typeface="Blender" pitchFamily="18" charset="-79"/>
                <a:cs typeface="Blender" pitchFamily="18" charset="-79"/>
              </a:rPr>
              <a:t>למחקר</a:t>
            </a:r>
          </a:p>
          <a:p>
            <a:r>
              <a:rPr lang="he-IL" sz="1100" b="1" dirty="0" smtClean="0">
                <a:solidFill>
                  <a:prstClr val="black"/>
                </a:solidFill>
                <a:latin typeface="Blender" pitchFamily="18" charset="-79"/>
                <a:cs typeface="Blender" pitchFamily="18" charset="-79"/>
              </a:rPr>
              <a:t>כלכלי </a:t>
            </a:r>
            <a:r>
              <a:rPr lang="he-IL" sz="1100" b="1" dirty="0">
                <a:solidFill>
                  <a:prstClr val="black"/>
                </a:solidFill>
                <a:latin typeface="Blender" pitchFamily="18" charset="-79"/>
                <a:cs typeface="Blender" pitchFamily="18" charset="-79"/>
              </a:rPr>
              <a:t>וחברתי</a:t>
            </a:r>
            <a:endParaRPr lang="he-IL" sz="1100" dirty="0">
              <a:solidFill>
                <a:prstClr val="black"/>
              </a:solidFill>
              <a:latin typeface="Blender" pitchFamily="18" charset="-79"/>
              <a:cs typeface="Blender" pitchFamily="18" charset="-79"/>
            </a:endParaRPr>
          </a:p>
        </p:txBody>
      </p:sp>
      <p:pic>
        <p:nvPicPr>
          <p:cNvPr id="57"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63" name="כותרת 3">
            <a:extLst>
              <a:ext uri="{FF2B5EF4-FFF2-40B4-BE49-F238E27FC236}">
                <a16:creationId xmlns:a16="http://schemas.microsoft.com/office/drawing/2014/main" id="{7D30441A-A419-46BB-8289-E872D8FE6EE9}"/>
              </a:ext>
            </a:extLst>
          </p:cNvPr>
          <p:cNvSpPr>
            <a:spLocks noGrp="1"/>
          </p:cNvSpPr>
          <p:nvPr>
            <p:ph type="ctrTitle"/>
          </p:nvPr>
        </p:nvSpPr>
        <p:spPr>
          <a:xfrm>
            <a:off x="983432" y="332656"/>
            <a:ext cx="7140453" cy="1707279"/>
          </a:xfrm>
        </p:spPr>
        <p:txBody>
          <a:bodyPr/>
          <a:lstStyle/>
          <a:p>
            <a:pPr>
              <a:lnSpc>
                <a:spcPts val="2800"/>
              </a:lnSpc>
            </a:pPr>
            <a:r>
              <a:rPr lang="he-IL" sz="4000" dirty="0">
                <a:solidFill>
                  <a:schemeClr val="tx1">
                    <a:lumMod val="65000"/>
                    <a:lumOff val="35000"/>
                  </a:schemeClr>
                </a:solidFill>
                <a:latin typeface="Blender" pitchFamily="18" charset="-79"/>
                <a:cs typeface="Blender" pitchFamily="18" charset="-79"/>
              </a:rPr>
              <a:t>המרכז למחקר כלכלי וחברתי</a:t>
            </a:r>
            <a:br>
              <a:rPr lang="he-IL" sz="4000" dirty="0">
                <a:solidFill>
                  <a:schemeClr val="tx1">
                    <a:lumMod val="65000"/>
                    <a:lumOff val="35000"/>
                  </a:schemeClr>
                </a:solidFill>
                <a:latin typeface="Blender" pitchFamily="18" charset="-79"/>
                <a:cs typeface="Blender" pitchFamily="18" charset="-79"/>
              </a:rPr>
            </a:br>
            <a:r>
              <a:rPr lang="he-IL" sz="900" dirty="0">
                <a:solidFill>
                  <a:srgbClr val="5E5E5E"/>
                </a:solidFill>
                <a:latin typeface="Blender" pitchFamily="18" charset="-79"/>
                <a:cs typeface="Blender" pitchFamily="18" charset="-79"/>
              </a:rPr>
              <a:t/>
            </a:r>
            <a:br>
              <a:rPr lang="he-IL" sz="900" dirty="0">
                <a:solidFill>
                  <a:srgbClr val="5E5E5E"/>
                </a:solidFill>
                <a:latin typeface="Blender" pitchFamily="18" charset="-79"/>
                <a:cs typeface="Blender" pitchFamily="18" charset="-79"/>
              </a:rPr>
            </a:br>
            <a:r>
              <a:rPr lang="he-IL" dirty="0">
                <a:solidFill>
                  <a:srgbClr val="5E5E5E"/>
                </a:solidFill>
                <a:latin typeface="Blender" pitchFamily="18" charset="-79"/>
                <a:cs typeface="Blender" pitchFamily="18" charset="-79"/>
              </a:rPr>
              <a:t> מפרסם באתר האינטרנט העירוני </a:t>
            </a:r>
            <a:br>
              <a:rPr lang="he-IL" dirty="0">
                <a:solidFill>
                  <a:srgbClr val="5E5E5E"/>
                </a:solidFill>
                <a:latin typeface="Blender" pitchFamily="18" charset="-79"/>
                <a:cs typeface="Blender" pitchFamily="18" charset="-79"/>
              </a:rPr>
            </a:br>
            <a:r>
              <a:rPr lang="he-IL" dirty="0">
                <a:solidFill>
                  <a:srgbClr val="5E5E5E"/>
                </a:solidFill>
                <a:latin typeface="Blender" pitchFamily="18" charset="-79"/>
                <a:cs typeface="Blender" pitchFamily="18" charset="-79"/>
              </a:rPr>
              <a:t> מגוון נתונים, מידע ומחקרים:</a:t>
            </a:r>
            <a:br>
              <a:rPr lang="he-IL" dirty="0">
                <a:solidFill>
                  <a:srgbClr val="5E5E5E"/>
                </a:solidFill>
                <a:latin typeface="Blender" pitchFamily="18" charset="-79"/>
                <a:cs typeface="Blender" pitchFamily="18" charset="-79"/>
              </a:rPr>
            </a:br>
            <a:endParaRPr lang="x-none" dirty="0"/>
          </a:p>
        </p:txBody>
      </p:sp>
      <p:sp>
        <p:nvSpPr>
          <p:cNvPr id="66" name="מלבן 65">
            <a:hlinkClick r:id="rId4"/>
          </p:cNvPr>
          <p:cNvSpPr/>
          <p:nvPr/>
        </p:nvSpPr>
        <p:spPr>
          <a:xfrm>
            <a:off x="479380" y="2087851"/>
            <a:ext cx="7601865" cy="477054"/>
          </a:xfrm>
          <a:prstGeom prst="rect">
            <a:avLst/>
          </a:prstGeom>
        </p:spPr>
        <p:txBody>
          <a:bodyPr wrap="square">
            <a:spAutoFit/>
          </a:bodyPr>
          <a:lstStyle/>
          <a:p>
            <a:pPr algn="just">
              <a:lnSpc>
                <a:spcPts val="3000"/>
              </a:lnSpc>
            </a:pPr>
            <a:r>
              <a:rPr lang="he-IL" sz="2400" b="1" dirty="0">
                <a:solidFill>
                  <a:srgbClr val="D14441"/>
                </a:solidFill>
                <a:latin typeface="Blender" pitchFamily="18" charset="-79"/>
                <a:cs typeface="Blender" pitchFamily="18" charset="-79"/>
              </a:rPr>
              <a:t>שנתון סטטיסטי לתל-אביב-יפו - נתונים ומגמות </a:t>
            </a:r>
          </a:p>
        </p:txBody>
      </p:sp>
      <p:sp>
        <p:nvSpPr>
          <p:cNvPr id="67" name="מלבן 66"/>
          <p:cNvSpPr/>
          <p:nvPr/>
        </p:nvSpPr>
        <p:spPr>
          <a:xfrm>
            <a:off x="1528508" y="2473732"/>
            <a:ext cx="6552728" cy="523220"/>
          </a:xfrm>
          <a:prstGeom prst="rect">
            <a:avLst/>
          </a:prstGeom>
        </p:spPr>
        <p:txBody>
          <a:bodyPr wrap="square">
            <a:spAutoFit/>
          </a:bodyPr>
          <a:lstStyle/>
          <a:p>
            <a:r>
              <a:rPr lang="he-IL" sz="1400" dirty="0">
                <a:solidFill>
                  <a:srgbClr val="5E5E5E"/>
                </a:solidFill>
                <a:latin typeface="Blender" pitchFamily="18" charset="-79"/>
                <a:cs typeface="Blender" pitchFamily="18" charset="-79"/>
              </a:rPr>
              <a:t>בשנתון הסטטיסטי מוצגים נתונים על מגוון תחומים הנוגעים לעיר, לתושבים ולשירותים המוענקים להם, כגון אוכלוסייה וחברה, כלכלה, חינוך ותרבות, תשתיות, דיור, בנייה ועוד</a:t>
            </a:r>
          </a:p>
        </p:txBody>
      </p:sp>
      <p:sp>
        <p:nvSpPr>
          <p:cNvPr id="68" name="מלבן 67">
            <a:hlinkClick r:id="rId5"/>
          </p:cNvPr>
          <p:cNvSpPr/>
          <p:nvPr/>
        </p:nvSpPr>
        <p:spPr>
          <a:xfrm>
            <a:off x="489424" y="3094620"/>
            <a:ext cx="7601865" cy="477054"/>
          </a:xfrm>
          <a:prstGeom prst="rect">
            <a:avLst/>
          </a:prstGeom>
        </p:spPr>
        <p:txBody>
          <a:bodyPr wrap="square">
            <a:spAutoFit/>
          </a:bodyPr>
          <a:lstStyle/>
          <a:p>
            <a:pPr algn="just">
              <a:lnSpc>
                <a:spcPts val="3000"/>
              </a:lnSpc>
            </a:pPr>
            <a:r>
              <a:rPr lang="he-IL" sz="2400" b="1" dirty="0">
                <a:solidFill>
                  <a:srgbClr val="0070C0"/>
                </a:solidFill>
                <a:latin typeface="Blender" pitchFamily="18" charset="-79"/>
                <a:cs typeface="Blender" pitchFamily="18" charset="-79"/>
              </a:rPr>
              <a:t>נתונים על רבעים ושכונות</a:t>
            </a:r>
          </a:p>
        </p:txBody>
      </p:sp>
      <p:sp>
        <p:nvSpPr>
          <p:cNvPr id="69" name="מלבן 68"/>
          <p:cNvSpPr/>
          <p:nvPr/>
        </p:nvSpPr>
        <p:spPr>
          <a:xfrm>
            <a:off x="1528510" y="3462680"/>
            <a:ext cx="6549012" cy="1046440"/>
          </a:xfrm>
          <a:prstGeom prst="rect">
            <a:avLst/>
          </a:prstGeom>
        </p:spPr>
        <p:txBody>
          <a:bodyPr wrap="square">
            <a:spAutoFit/>
          </a:bodyPr>
          <a:lstStyle/>
          <a:p>
            <a:r>
              <a:rPr lang="he-IL" sz="1400" dirty="0">
                <a:solidFill>
                  <a:srgbClr val="5E5E5E"/>
                </a:solidFill>
                <a:latin typeface="Blender" pitchFamily="18" charset="-79"/>
                <a:cs typeface="Blender" pitchFamily="18" charset="-79"/>
              </a:rPr>
              <a:t>נתונים סטטיסטיים עבור כל אחת מ-57 שכונות המגורים ותשעת הרבעים בעיר תל-אביב-יפו, כגון צפיפות אוכלוסייה, צפיפות דיור, חתך הגילאים בשכונה, תעסוקה ורבים נוספים. </a:t>
            </a:r>
            <a:br>
              <a:rPr lang="he-IL" sz="1400" dirty="0">
                <a:solidFill>
                  <a:srgbClr val="5E5E5E"/>
                </a:solidFill>
                <a:latin typeface="Blender" pitchFamily="18" charset="-79"/>
                <a:cs typeface="Blender" pitchFamily="18" charset="-79"/>
              </a:rPr>
            </a:br>
            <a:endParaRPr lang="he-IL" sz="600" dirty="0">
              <a:solidFill>
                <a:srgbClr val="5E5E5E"/>
              </a:solidFill>
              <a:latin typeface="Blender" pitchFamily="18" charset="-79"/>
              <a:cs typeface="Blender" pitchFamily="18" charset="-79"/>
            </a:endParaRPr>
          </a:p>
          <a:p>
            <a:r>
              <a:rPr lang="he-IL" sz="1400" dirty="0">
                <a:solidFill>
                  <a:srgbClr val="5E5E5E"/>
                </a:solidFill>
                <a:latin typeface="Blender" pitchFamily="18" charset="-79"/>
                <a:cs typeface="Blender" pitchFamily="18" charset="-79"/>
              </a:rPr>
              <a:t>המידע מתייחס למאפיינים פיסיים, מאפיינים דמוגרפיים ומאפיינים חברתיים-כלכליים וכן מגמות עיקריות לאורך זמן בכל רובע.</a:t>
            </a:r>
          </a:p>
        </p:txBody>
      </p:sp>
      <p:sp>
        <p:nvSpPr>
          <p:cNvPr id="70" name="מלבן 69">
            <a:hlinkClick r:id="rId6"/>
          </p:cNvPr>
          <p:cNvSpPr/>
          <p:nvPr/>
        </p:nvSpPr>
        <p:spPr>
          <a:xfrm>
            <a:off x="479380" y="4581129"/>
            <a:ext cx="7601865" cy="477054"/>
          </a:xfrm>
          <a:prstGeom prst="rect">
            <a:avLst/>
          </a:prstGeom>
        </p:spPr>
        <p:txBody>
          <a:bodyPr wrap="square">
            <a:spAutoFit/>
          </a:bodyPr>
          <a:lstStyle/>
          <a:p>
            <a:pPr algn="just">
              <a:lnSpc>
                <a:spcPts val="3000"/>
              </a:lnSpc>
            </a:pPr>
            <a:r>
              <a:rPr lang="he-IL" sz="2400" b="1" dirty="0">
                <a:solidFill>
                  <a:srgbClr val="007E39"/>
                </a:solidFill>
                <a:latin typeface="Blender" pitchFamily="18" charset="-79"/>
                <a:cs typeface="Blender" pitchFamily="18" charset="-79"/>
              </a:rPr>
              <a:t>פרסומים במגוון נושאים </a:t>
            </a:r>
          </a:p>
        </p:txBody>
      </p:sp>
      <p:sp>
        <p:nvSpPr>
          <p:cNvPr id="71" name="מלבן 70"/>
          <p:cNvSpPr/>
          <p:nvPr/>
        </p:nvSpPr>
        <p:spPr>
          <a:xfrm>
            <a:off x="1631506" y="4995187"/>
            <a:ext cx="6449737" cy="954107"/>
          </a:xfrm>
          <a:prstGeom prst="rect">
            <a:avLst/>
          </a:prstGeom>
        </p:spPr>
        <p:txBody>
          <a:bodyPr wrap="square">
            <a:spAutoFit/>
          </a:bodyPr>
          <a:lstStyle/>
          <a:p>
            <a:pPr algn="just"/>
            <a:r>
              <a:rPr lang="he-IL" sz="1400" dirty="0">
                <a:solidFill>
                  <a:srgbClr val="5E5E5E"/>
                </a:solidFill>
                <a:latin typeface="Blender" pitchFamily="18" charset="-79"/>
                <a:cs typeface="Blender" pitchFamily="18" charset="-79"/>
              </a:rPr>
              <a:t>פרסומים אותם מפיק המרכז למחקר משמשים גורמים חוץ עירוניים (במוסדות מחקר, מוסדות ציבוריים וממשלתיים), וגורמים פנים עירוניים (מנהלים בעירייה והנהלת העירייה) למטרות תכנון עבודת העירייה השוטפת. הפרסומים מביאים מבט נוסף וממוקד על העיר ותושביה וחושפים מגמות ותופעות ייחודיות.</a:t>
            </a: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8509" y="-24880"/>
            <a:ext cx="10688176" cy="712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0709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תמונה 25" title="רקע">
            <a:extLst>
              <a:ext uri="{FF2B5EF4-FFF2-40B4-BE49-F238E27FC236}">
                <a16:creationId xmlns:a16="http://schemas.microsoft.com/office/drawing/2014/main" id="{DC729A24-1803-412D-ACEA-8F1EFADB3808}"/>
              </a:ext>
            </a:extLst>
          </p:cNvPr>
          <p:cNvPicPr>
            <a:picLocks/>
          </p:cNvPicPr>
          <p:nvPr/>
        </p:nvPicPr>
        <p:blipFill>
          <a:blip r:embed="rId3"/>
          <a:stretch>
            <a:fillRect/>
          </a:stretch>
        </p:blipFill>
        <p:spPr>
          <a:xfrm>
            <a:off x="8697600" y="-14400"/>
            <a:ext cx="3596400" cy="6886800"/>
          </a:xfrm>
          <a:prstGeom prst="rect">
            <a:avLst/>
          </a:prstGeom>
        </p:spPr>
      </p:pic>
      <p:sp>
        <p:nvSpPr>
          <p:cNvPr id="34" name="מציין מיקום טקסט 4">
            <a:extLst>
              <a:ext uri="{FF2B5EF4-FFF2-40B4-BE49-F238E27FC236}">
                <a16:creationId xmlns:a16="http://schemas.microsoft.com/office/drawing/2014/main" id="{01DC0B5B-11CA-4D0A-ABC0-77D452BD3E2D}"/>
              </a:ext>
            </a:extLst>
          </p:cNvPr>
          <p:cNvSpPr txBox="1">
            <a:spLocks/>
          </p:cNvSpPr>
          <p:nvPr/>
        </p:nvSpPr>
        <p:spPr>
          <a:xfrm>
            <a:off x="-485929"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7" name="כותרת 2">
            <a:extLst>
              <a:ext uri="{FF2B5EF4-FFF2-40B4-BE49-F238E27FC236}">
                <a16:creationId xmlns:a16="http://schemas.microsoft.com/office/drawing/2014/main" id="{18442D3B-FD7E-43C1-B7A8-68A7C76B0FF8}"/>
              </a:ext>
            </a:extLst>
          </p:cNvPr>
          <p:cNvSpPr>
            <a:spLocks noGrp="1"/>
          </p:cNvSpPr>
          <p:nvPr>
            <p:ph type="ctrTitle"/>
          </p:nvPr>
        </p:nvSpPr>
        <p:spPr>
          <a:xfrm>
            <a:off x="1199459" y="188959"/>
            <a:ext cx="7140449" cy="1007795"/>
          </a:xfrm>
        </p:spPr>
        <p:txBody>
          <a:bodyPr/>
          <a:lstStyle/>
          <a:p>
            <a:r>
              <a:rPr lang="he-IL" sz="3000" dirty="0">
                <a:solidFill>
                  <a:srgbClr val="5E5E5E"/>
                </a:solidFill>
                <a:latin typeface="Blender" pitchFamily="18" charset="-79"/>
                <a:cs typeface="Blender" pitchFamily="18" charset="-79"/>
              </a:rPr>
              <a:t>אוכלוסייה בתל-אביב-יפו וישראל, לפי גיל</a:t>
            </a:r>
            <a:r>
              <a:rPr lang="en-US" dirty="0">
                <a:latin typeface="Blender" pitchFamily="18" charset="-79"/>
                <a:cs typeface="Blender" pitchFamily="18" charset="-79"/>
              </a:rPr>
              <a:t/>
            </a:r>
            <a:br>
              <a:rPr lang="en-US" dirty="0">
                <a:latin typeface="Blender" pitchFamily="18" charset="-79"/>
                <a:cs typeface="Blender" pitchFamily="18" charset="-79"/>
              </a:rPr>
            </a:br>
            <a:r>
              <a:rPr lang="he-IL" sz="2400" dirty="0" smtClean="0">
                <a:ln w="0"/>
                <a:solidFill>
                  <a:srgbClr val="5E5E5E"/>
                </a:solidFill>
                <a:latin typeface="Blender" pitchFamily="18" charset="-79"/>
                <a:cs typeface="Blender" pitchFamily="18" charset="-79"/>
              </a:rPr>
              <a:t>2019 (אחוזים</a:t>
            </a:r>
            <a:r>
              <a:rPr lang="he-IL" sz="2400" dirty="0">
                <a:ln w="0"/>
                <a:solidFill>
                  <a:srgbClr val="5E5E5E"/>
                </a:solidFill>
                <a:latin typeface="Blender" pitchFamily="18" charset="-79"/>
                <a:cs typeface="Blender" pitchFamily="18" charset="-79"/>
              </a:rPr>
              <a:t>)</a:t>
            </a:r>
          </a:p>
        </p:txBody>
      </p:sp>
      <p:sp>
        <p:nvSpPr>
          <p:cNvPr id="20" name="מציין מיקום תוכן 3"/>
          <p:cNvSpPr txBox="1">
            <a:spLocks/>
          </p:cNvSpPr>
          <p:nvPr/>
        </p:nvSpPr>
        <p:spPr>
          <a:xfrm>
            <a:off x="8697600" y="2636913"/>
            <a:ext cx="3596400" cy="3672407"/>
          </a:xfrm>
          <a:prstGeom prst="rect">
            <a:avLst/>
          </a:prstGeom>
        </p:spPr>
        <p:txBody>
          <a:bodyPr/>
          <a:lstStyle>
            <a:lvl1pPr marL="0" indent="0" algn="r" defTabSz="914400" rtl="1" eaLnBrk="1" latinLnBrk="0" hangingPunct="1">
              <a:spcBef>
                <a:spcPct val="20000"/>
              </a:spcBef>
              <a:buFont typeface="Arial" panose="020B0604020202020204" pitchFamily="34" charset="0"/>
              <a:buNone/>
              <a:defRPr sz="2400" b="1" kern="1200">
                <a:solidFill>
                  <a:srgbClr val="002060"/>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he-IL" altLang="he-IL" sz="2000" dirty="0">
                <a:solidFill>
                  <a:schemeClr val="bg1"/>
                </a:solidFill>
                <a:latin typeface="Blender" charset="0"/>
                <a:ea typeface="Blender" charset="0"/>
                <a:cs typeface="Blender" charset="0"/>
              </a:rPr>
              <a:t>המבנה הדמוגרפי בתל-אביב-יפו שונה מזה שבישראל:</a:t>
            </a:r>
          </a:p>
          <a:p>
            <a:pPr>
              <a:lnSpc>
                <a:spcPts val="1200"/>
              </a:lnSpc>
            </a:pPr>
            <a:endParaRPr lang="he-IL" altLang="he-IL" sz="2000" dirty="0">
              <a:solidFill>
                <a:schemeClr val="bg1"/>
              </a:solidFill>
              <a:latin typeface="Blender" charset="0"/>
              <a:ea typeface="Blender" charset="0"/>
              <a:cs typeface="Blender" charset="0"/>
            </a:endParaRPr>
          </a:p>
          <a:p>
            <a:pPr marL="285750" indent="-285750" algn="just">
              <a:buFont typeface="Arial" panose="020B0604020202020204" pitchFamily="34" charset="0"/>
              <a:buChar char="•"/>
            </a:pPr>
            <a:r>
              <a:rPr lang="he-IL" altLang="he-IL" sz="1800" dirty="0" smtClean="0">
                <a:solidFill>
                  <a:schemeClr val="bg1"/>
                </a:solidFill>
                <a:latin typeface="Blender" charset="0"/>
                <a:ea typeface="Blender" charset="0"/>
                <a:cs typeface="Blender" charset="0"/>
              </a:rPr>
              <a:t>אחוז האוכלוסייה הצעירה - ילדים וצעירים עד גיל 25 נמוך </a:t>
            </a:r>
            <a:r>
              <a:rPr lang="he-IL" altLang="he-IL" sz="1800" dirty="0">
                <a:solidFill>
                  <a:schemeClr val="bg1"/>
                </a:solidFill>
                <a:latin typeface="Blender" charset="0"/>
                <a:ea typeface="Blender" charset="0"/>
                <a:cs typeface="Blender" charset="0"/>
              </a:rPr>
              <a:t>בהשוואה לישראל </a:t>
            </a:r>
          </a:p>
          <a:p>
            <a:pPr marL="285750" indent="-285750">
              <a:buFont typeface="Arial" panose="020B0604020202020204" pitchFamily="34" charset="0"/>
              <a:buChar char="•"/>
            </a:pPr>
            <a:r>
              <a:rPr lang="he-IL" altLang="he-IL" sz="1800" dirty="0">
                <a:solidFill>
                  <a:schemeClr val="bg1"/>
                </a:solidFill>
                <a:latin typeface="Blender" charset="0"/>
                <a:ea typeface="Blender" charset="0"/>
                <a:cs typeface="Blender" charset="0"/>
              </a:rPr>
              <a:t>אחוז </a:t>
            </a:r>
            <a:r>
              <a:rPr lang="he-IL" altLang="he-IL" sz="1800" dirty="0" smtClean="0">
                <a:solidFill>
                  <a:schemeClr val="bg1"/>
                </a:solidFill>
                <a:latin typeface="Blender" charset="0"/>
                <a:ea typeface="Blender" charset="0"/>
                <a:cs typeface="Blender" charset="0"/>
              </a:rPr>
              <a:t>הצעירים והבוגרים </a:t>
            </a:r>
            <a:r>
              <a:rPr lang="he-IL" altLang="he-IL" sz="1800" dirty="0">
                <a:solidFill>
                  <a:schemeClr val="bg1"/>
                </a:solidFill>
                <a:latin typeface="Blender" charset="0"/>
                <a:ea typeface="Blender" charset="0"/>
                <a:cs typeface="Blender" charset="0"/>
              </a:rPr>
              <a:t>בגילאי 25 </a:t>
            </a:r>
            <a:r>
              <a:rPr lang="he-IL" altLang="he-IL" sz="1800" dirty="0" smtClean="0">
                <a:solidFill>
                  <a:schemeClr val="bg1"/>
                </a:solidFill>
                <a:latin typeface="Blender" charset="0"/>
                <a:ea typeface="Blender" charset="0"/>
                <a:cs typeface="Blender" charset="0"/>
              </a:rPr>
              <a:t>ועד 45 גבוה </a:t>
            </a:r>
            <a:r>
              <a:rPr lang="he-IL" altLang="he-IL" sz="1800" dirty="0">
                <a:solidFill>
                  <a:schemeClr val="bg1"/>
                </a:solidFill>
                <a:latin typeface="Blender" charset="0"/>
                <a:ea typeface="Blender" charset="0"/>
                <a:cs typeface="Blender" charset="0"/>
              </a:rPr>
              <a:t>בהשוואה לישראל</a:t>
            </a:r>
          </a:p>
          <a:p>
            <a:pPr marL="285750" indent="-285750">
              <a:buFont typeface="Arial" panose="020B0604020202020204" pitchFamily="34" charset="0"/>
              <a:buChar char="•"/>
            </a:pPr>
            <a:r>
              <a:rPr lang="he-IL" altLang="he-IL" sz="1800" dirty="0">
                <a:solidFill>
                  <a:schemeClr val="bg1"/>
                </a:solidFill>
                <a:latin typeface="Blender" charset="0"/>
                <a:ea typeface="Blender" charset="0"/>
                <a:cs typeface="Blender" charset="0"/>
              </a:rPr>
              <a:t>אחוז המבוגרים בגילאי 65+</a:t>
            </a:r>
            <a:r>
              <a:rPr lang="en-US" altLang="he-IL" sz="1800" dirty="0">
                <a:solidFill>
                  <a:schemeClr val="bg1"/>
                </a:solidFill>
                <a:latin typeface="Blender" charset="0"/>
                <a:ea typeface="Blender" charset="0"/>
                <a:cs typeface="Blender" charset="0"/>
              </a:rPr>
              <a:t/>
            </a:r>
            <a:br>
              <a:rPr lang="en-US" altLang="he-IL" sz="1800" dirty="0">
                <a:solidFill>
                  <a:schemeClr val="bg1"/>
                </a:solidFill>
                <a:latin typeface="Blender" charset="0"/>
                <a:ea typeface="Blender" charset="0"/>
                <a:cs typeface="Blender" charset="0"/>
              </a:rPr>
            </a:br>
            <a:r>
              <a:rPr lang="he-IL" altLang="he-IL" sz="1800" dirty="0">
                <a:solidFill>
                  <a:schemeClr val="bg1"/>
                </a:solidFill>
                <a:latin typeface="Blender" charset="0"/>
                <a:ea typeface="Blender" charset="0"/>
                <a:cs typeface="Blender" charset="0"/>
              </a:rPr>
              <a:t>אף הוא גבוה בהשוואה לישראל</a:t>
            </a:r>
          </a:p>
          <a:p>
            <a:pPr marL="285750" indent="-285750">
              <a:buFont typeface="Arial" panose="020B0604020202020204" pitchFamily="34" charset="0"/>
              <a:buChar char="•"/>
            </a:pPr>
            <a:endParaRPr lang="he-IL" sz="2000" dirty="0">
              <a:solidFill>
                <a:schemeClr val="bg1"/>
              </a:solidFill>
              <a:latin typeface="Blender" charset="0"/>
              <a:ea typeface="Blender" charset="0"/>
              <a:cs typeface="Blender" charset="0"/>
            </a:endParaRPr>
          </a:p>
        </p:txBody>
      </p:sp>
      <p:sp>
        <p:nvSpPr>
          <p:cNvPr id="28" name="Rectangle 10">
            <a:extLst>
              <a:ext uri="{FF2B5EF4-FFF2-40B4-BE49-F238E27FC236}">
                <a16:creationId xmlns:a16="http://schemas.microsoft.com/office/drawing/2014/main" id="{9806F286-AC3E-4699-982F-1537DADCFA2E}"/>
              </a:ext>
            </a:extLst>
          </p:cNvPr>
          <p:cNvSpPr>
            <a:spLocks noChangeArrowheads="1"/>
          </p:cNvSpPr>
          <p:nvPr/>
        </p:nvSpPr>
        <p:spPr bwMode="auto">
          <a:xfrm>
            <a:off x="4799854" y="1556806"/>
            <a:ext cx="5337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he-IL" altLang="he-IL" sz="1600" b="1" dirty="0">
                <a:solidFill>
                  <a:srgbClr val="224F76"/>
                </a:solidFill>
                <a:latin typeface="Blender Black" charset="0"/>
                <a:ea typeface="Blender Black" charset="0"/>
                <a:cs typeface="Blender Black" charset="0"/>
              </a:rPr>
              <a:t>ישראל</a:t>
            </a:r>
          </a:p>
        </p:txBody>
      </p:sp>
      <p:graphicFrame>
        <p:nvGraphicFramePr>
          <p:cNvPr id="30" name="מציין מיקום תרשים 7" title="גרף אוכלוסייה בישראל, לפי גיל">
            <a:extLst>
              <a:ext uri="{FF2B5EF4-FFF2-40B4-BE49-F238E27FC236}">
                <a16:creationId xmlns:a16="http://schemas.microsoft.com/office/drawing/2014/main" id="{0788435B-A5B8-4DE4-B277-2E6013B13F89}"/>
              </a:ext>
            </a:extLst>
          </p:cNvPr>
          <p:cNvGraphicFramePr>
            <a:graphicFrameLocks noGrp="1"/>
          </p:cNvGraphicFramePr>
          <p:nvPr>
            <p:ph type="chart" sz="quarter" idx="13"/>
            <p:extLst>
              <p:ext uri="{D42A27DB-BD31-4B8C-83A1-F6EECF244321}">
                <p14:modId xmlns:p14="http://schemas.microsoft.com/office/powerpoint/2010/main" val="2892798589"/>
              </p:ext>
            </p:extLst>
          </p:nvPr>
        </p:nvGraphicFramePr>
        <p:xfrm>
          <a:off x="4238156" y="1874346"/>
          <a:ext cx="4162103" cy="3666548"/>
        </p:xfrm>
        <a:graphic>
          <a:graphicData uri="http://schemas.openxmlformats.org/drawingml/2006/chart">
            <c:chart xmlns:c="http://schemas.openxmlformats.org/drawingml/2006/chart" xmlns:r="http://schemas.openxmlformats.org/officeDocument/2006/relationships" r:id="rId4"/>
          </a:graphicData>
        </a:graphic>
      </p:graphicFrame>
      <p:sp>
        <p:nvSpPr>
          <p:cNvPr id="31" name="Rectangle 10">
            <a:extLst>
              <a:ext uri="{FF2B5EF4-FFF2-40B4-BE49-F238E27FC236}">
                <a16:creationId xmlns:a16="http://schemas.microsoft.com/office/drawing/2014/main" id="{4C727ADF-A9D4-49E2-ABE1-C971F235B9E9}"/>
              </a:ext>
            </a:extLst>
          </p:cNvPr>
          <p:cNvSpPr>
            <a:spLocks noChangeArrowheads="1"/>
          </p:cNvSpPr>
          <p:nvPr/>
        </p:nvSpPr>
        <p:spPr bwMode="auto">
          <a:xfrm>
            <a:off x="3157542" y="1556806"/>
            <a:ext cx="102431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he-IL" altLang="he-IL" sz="1600" b="1" dirty="0">
                <a:solidFill>
                  <a:srgbClr val="C00000"/>
                </a:solidFill>
                <a:latin typeface="Blender Black" charset="0"/>
                <a:ea typeface="Blender Black" charset="0"/>
                <a:cs typeface="Blender Black" charset="0"/>
              </a:rPr>
              <a:t>תל-אביב-יפו</a:t>
            </a:r>
          </a:p>
        </p:txBody>
      </p:sp>
      <p:graphicFrame>
        <p:nvGraphicFramePr>
          <p:cNvPr id="36" name="מציין מיקום תוכן 8" descr="גרף אוכלוסייה בתל אביב יפו, לפי גיל:&#10;לתל-אביב-יפו מבנה דמוגרפי שונה מהמבנה הדמוגרפי של ישראל. בעיר ישנו אחוז גבוה של צעירים - כ-28% מהתושבים הם צעירים בגילאי 18 עד 35.&#10;בהשוואה לישראל, בתל-אביב-יפו אחוז גבוה יחסית של אוכלוסייה מבוגרת בגילאי 65 ומעלה ואחוז קטן יחסית של ילדים בגילאי 14-0.&#10;המבנה הדמוגרפי הייחודי של אוכלוסיית העיר בא לידי ביטוי בשלוש קבוצות גיל: קבוצת הצעירים, ובמיוחד בגילאי 34-25, שחלקם היחסי מתוך כלל האוכלוסייה בעיר גדול בהשוואה לחלקם היחסי באוכלוסיית ישראל (כ-21%, בהשוואה לכ-14%, בהתאמה); קבוצת בני ה-65 ומעלה, היא קבוצת גיל שחלקה היחסי מכלל אוכלוסיית העיר אף הוא גדול יותר בהשוואה לישראל (כ-15%, בהשוואה לכ-11%, בהתאמה); וקבוצת הילדים בגילאי 14-0, שחלקה היחסי בתל-אביב-יפו קטן משמעותית בהשוואה לישראל (כ-18%, בהשוואה לכ-28%). ">
            <a:extLst>
              <a:ext uri="{FF2B5EF4-FFF2-40B4-BE49-F238E27FC236}">
                <a16:creationId xmlns:a16="http://schemas.microsoft.com/office/drawing/2014/main" id="{FC08E1C4-2597-4899-A1CE-9C6782655C2D}"/>
              </a:ext>
            </a:extLst>
          </p:cNvPr>
          <p:cNvGraphicFramePr>
            <a:graphicFrameLocks noGrp="1"/>
          </p:cNvGraphicFramePr>
          <p:nvPr>
            <p:ph sz="quarter" idx="14"/>
            <p:extLst>
              <p:ext uri="{D42A27DB-BD31-4B8C-83A1-F6EECF244321}">
                <p14:modId xmlns:p14="http://schemas.microsoft.com/office/powerpoint/2010/main" val="2078832533"/>
              </p:ext>
            </p:extLst>
          </p:nvPr>
        </p:nvGraphicFramePr>
        <p:xfrm>
          <a:off x="695401" y="1874346"/>
          <a:ext cx="3706675" cy="3661618"/>
        </p:xfrm>
        <a:graphic>
          <a:graphicData uri="http://schemas.openxmlformats.org/drawingml/2006/chart">
            <c:chart xmlns:c="http://schemas.openxmlformats.org/drawingml/2006/chart" xmlns:r="http://schemas.openxmlformats.org/officeDocument/2006/relationships" r:id="rId5"/>
          </a:graphicData>
        </a:graphic>
      </p:graphicFrame>
      <p:sp>
        <p:nvSpPr>
          <p:cNvPr id="33" name="Text Box 9">
            <a:extLst>
              <a:ext uri="{FF2B5EF4-FFF2-40B4-BE49-F238E27FC236}">
                <a16:creationId xmlns:a16="http://schemas.microsoft.com/office/drawing/2014/main" id="{240A3853-0F3B-4E24-B079-1B3351638986}"/>
              </a:ext>
            </a:extLst>
          </p:cNvPr>
          <p:cNvSpPr txBox="1">
            <a:spLocks noChangeArrowheads="1"/>
          </p:cNvSpPr>
          <p:nvPr/>
        </p:nvSpPr>
        <p:spPr bwMode="auto">
          <a:xfrm>
            <a:off x="562358" y="5626130"/>
            <a:ext cx="79099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7800" indent="-177800"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eaLnBrk="1" hangingPunct="1">
              <a:spcBef>
                <a:spcPct val="50000"/>
              </a:spcBef>
              <a:buFontTx/>
              <a:buNone/>
            </a:pPr>
            <a:r>
              <a:rPr lang="he-IL" altLang="he-IL" sz="1800" b="1" dirty="0">
                <a:solidFill>
                  <a:srgbClr val="224F76"/>
                </a:solidFill>
                <a:latin typeface="Blender" charset="0"/>
                <a:ea typeface="Blender" charset="0"/>
                <a:cs typeface="Blender" charset="0"/>
              </a:rPr>
              <a:t>   גיל החציוני בישראל </a:t>
            </a:r>
            <a:r>
              <a:rPr lang="he-IL" altLang="he-IL" sz="1800" b="1" dirty="0" smtClean="0">
                <a:solidFill>
                  <a:srgbClr val="224F76"/>
                </a:solidFill>
                <a:latin typeface="Blender" charset="0"/>
                <a:ea typeface="Blender" charset="0"/>
                <a:cs typeface="Blender" charset="0"/>
              </a:rPr>
              <a:t>– 30.0 </a:t>
            </a:r>
            <a:r>
              <a:rPr lang="he-IL" altLang="he-IL" sz="1800" b="1" dirty="0">
                <a:solidFill>
                  <a:srgbClr val="224F76"/>
                </a:solidFill>
                <a:latin typeface="Blender" charset="0"/>
                <a:ea typeface="Blender" charset="0"/>
                <a:cs typeface="Blender" charset="0"/>
              </a:rPr>
              <a:t>שנים   </a:t>
            </a:r>
            <a:r>
              <a:rPr lang="he-IL" altLang="he-IL" sz="1800" b="1" dirty="0">
                <a:solidFill>
                  <a:srgbClr val="FF0000"/>
                </a:solidFill>
                <a:latin typeface="Blender" charset="0"/>
                <a:ea typeface="Blender" charset="0"/>
                <a:cs typeface="Blender" charset="0"/>
              </a:rPr>
              <a:t>        </a:t>
            </a:r>
            <a:r>
              <a:rPr lang="he-IL" altLang="he-IL" sz="1800" b="1" dirty="0">
                <a:solidFill>
                  <a:srgbClr val="C00000"/>
                </a:solidFill>
                <a:latin typeface="Blender" charset="0"/>
                <a:ea typeface="Blender" charset="0"/>
                <a:cs typeface="Blender" charset="0"/>
              </a:rPr>
              <a:t>גיל חציוני בתל-אביב-יפו - </a:t>
            </a:r>
            <a:r>
              <a:rPr lang="he-IL" altLang="he-IL" sz="1800" b="1" dirty="0" smtClean="0">
                <a:solidFill>
                  <a:srgbClr val="C00000"/>
                </a:solidFill>
                <a:latin typeface="Blender" charset="0"/>
                <a:ea typeface="Blender" charset="0"/>
                <a:cs typeface="Blender" charset="0"/>
              </a:rPr>
              <a:t>35.9 </a:t>
            </a:r>
            <a:r>
              <a:rPr lang="he-IL" altLang="he-IL" sz="1800" b="1" dirty="0">
                <a:solidFill>
                  <a:srgbClr val="C00000"/>
                </a:solidFill>
                <a:latin typeface="Blender" charset="0"/>
                <a:ea typeface="Blender" charset="0"/>
                <a:cs typeface="Blender" charset="0"/>
              </a:rPr>
              <a:t>שנים </a:t>
            </a:r>
            <a:endParaRPr lang="en-US" altLang="he-IL" sz="1800" b="1" dirty="0">
              <a:solidFill>
                <a:srgbClr val="C00000"/>
              </a:solidFill>
              <a:latin typeface="Blender" charset="0"/>
              <a:ea typeface="Blender" charset="0"/>
              <a:cs typeface="Blender" charset="0"/>
            </a:endParaRPr>
          </a:p>
        </p:txBody>
      </p:sp>
      <p:sp>
        <p:nvSpPr>
          <p:cNvPr id="37" name="מציין מיקום תוכן 5" descr="מקור הנתונים: הלשכה המרכזית לסטטיסטיקה, שנתון סטטיסטי לישראל, 2017 &#10;" title="מקור הנתונים">
            <a:extLst>
              <a:ext uri="{FF2B5EF4-FFF2-40B4-BE49-F238E27FC236}">
                <a16:creationId xmlns:a16="http://schemas.microsoft.com/office/drawing/2014/main" id="{A5E758DD-AF40-4BC6-B094-C6F7528B449C}"/>
              </a:ext>
            </a:extLst>
          </p:cNvPr>
          <p:cNvSpPr>
            <a:spLocks noGrp="1"/>
          </p:cNvSpPr>
          <p:nvPr>
            <p:ph sz="quarter" idx="15"/>
          </p:nvPr>
        </p:nvSpPr>
        <p:spPr>
          <a:xfrm>
            <a:off x="8312269" y="6604669"/>
            <a:ext cx="4048427" cy="260102"/>
          </a:xfrm>
        </p:spPr>
        <p:txBody>
          <a:body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a:t>
            </a:r>
            <a:r>
              <a:rPr lang="he-IL" altLang="he-IL" sz="900" dirty="0" smtClean="0">
                <a:solidFill>
                  <a:schemeClr val="bg1">
                    <a:lumMod val="85000"/>
                  </a:schemeClr>
                </a:solidFill>
                <a:latin typeface="Arial" pitchFamily="34" charset="0"/>
                <a:cs typeface="Arial" pitchFamily="34" charset="0"/>
              </a:rPr>
              <a:t>לישראל, 2020</a:t>
            </a:r>
            <a:endParaRPr lang="he-IL" altLang="he-IL" sz="900" dirty="0">
              <a:solidFill>
                <a:schemeClr val="bg1">
                  <a:lumMod val="85000"/>
                </a:schemeClr>
              </a:solidFill>
              <a:latin typeface="Arial" pitchFamily="34" charset="0"/>
              <a:cs typeface="Arial" pitchFamily="34" charset="0"/>
            </a:endParaRPr>
          </a:p>
        </p:txBody>
      </p:sp>
      <p:sp>
        <p:nvSpPr>
          <p:cNvPr id="22" name="TextBox 21">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a:t>
            </a:r>
            <a:r>
              <a:rPr lang="he-IL" sz="1500" dirty="0" smtClean="0">
                <a:solidFill>
                  <a:schemeClr val="bg1">
                    <a:lumMod val="75000"/>
                  </a:schemeClr>
                </a:solidFill>
              </a:rPr>
              <a:t>עניינים</a:t>
            </a:r>
            <a:endParaRPr lang="he-IL" sz="1500" dirty="0">
              <a:solidFill>
                <a:schemeClr val="bg1">
                  <a:lumMod val="75000"/>
                </a:schemeClr>
              </a:solidFill>
            </a:endParaRPr>
          </a:p>
        </p:txBody>
      </p:sp>
      <p:pic>
        <p:nvPicPr>
          <p:cNvPr id="25" name="Picture 4" title="סמל המרכז למחקר כלכלי וחברתי"/>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1"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60"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4</a:t>
            </a:r>
            <a:endParaRPr lang="en-US" dirty="0">
              <a:latin typeface="Blender" pitchFamily="18" charset="-79"/>
              <a:cs typeface="Blender" pitchFamily="18" charset="-79"/>
            </a:endParaRPr>
          </a:p>
        </p:txBody>
      </p:sp>
    </p:spTree>
    <p:extLst>
      <p:ext uri="{BB962C8B-B14F-4D97-AF65-F5344CB8AC3E}">
        <p14:creationId xmlns:p14="http://schemas.microsoft.com/office/powerpoint/2010/main" val="317021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 name="תמונה 38" title="רקע">
            <a:extLst>
              <a:ext uri="{FF2B5EF4-FFF2-40B4-BE49-F238E27FC236}">
                <a16:creationId xmlns:a16="http://schemas.microsoft.com/office/drawing/2014/main" id="{87AC27E2-76D0-4EDC-A4F5-0DFE0FD1FC0B}"/>
              </a:ext>
            </a:extLst>
          </p:cNvPr>
          <p:cNvPicPr>
            <a:picLocks/>
          </p:cNvPicPr>
          <p:nvPr/>
        </p:nvPicPr>
        <p:blipFill>
          <a:blip r:embed="rId3"/>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id="{36F1E829-96FC-4B6C-AAF5-AD90A2EBBF99}"/>
              </a:ext>
            </a:extLst>
          </p:cNvPr>
          <p:cNvSpPr txBox="1">
            <a:spLocks/>
          </p:cNvSpPr>
          <p:nvPr/>
        </p:nvSpPr>
        <p:spPr>
          <a:xfrm>
            <a:off x="-485929"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40" name="כותרת 2">
            <a:extLst>
              <a:ext uri="{FF2B5EF4-FFF2-40B4-BE49-F238E27FC236}">
                <a16:creationId xmlns:a16="http://schemas.microsoft.com/office/drawing/2014/main" id="{228816EE-6854-4F9B-9B56-8322066C031F}"/>
              </a:ext>
            </a:extLst>
          </p:cNvPr>
          <p:cNvSpPr>
            <a:spLocks noGrp="1"/>
          </p:cNvSpPr>
          <p:nvPr>
            <p:ph type="ctrTitle"/>
          </p:nvPr>
        </p:nvSpPr>
        <p:spPr>
          <a:xfrm>
            <a:off x="1978332" y="262709"/>
            <a:ext cx="6505589" cy="503739"/>
          </a:xfrm>
        </p:spPr>
        <p:txBody>
          <a:bodyPr/>
          <a:lstStyle/>
          <a:p>
            <a:r>
              <a:rPr lang="he-IL" sz="3000" dirty="0">
                <a:solidFill>
                  <a:srgbClr val="5E5E5E"/>
                </a:solidFill>
                <a:latin typeface="Blender" pitchFamily="18" charset="-79"/>
                <a:cs typeface="Blender" pitchFamily="18" charset="-79"/>
              </a:rPr>
              <a:t>ילדים (עד גיל 15) כאחוז מהאוכלוסייה</a:t>
            </a:r>
          </a:p>
        </p:txBody>
      </p:sp>
      <p:sp>
        <p:nvSpPr>
          <p:cNvPr id="20" name="מציין מיקום תוכן 3"/>
          <p:cNvSpPr txBox="1">
            <a:spLocks/>
          </p:cNvSpPr>
          <p:nvPr/>
        </p:nvSpPr>
        <p:spPr>
          <a:xfrm>
            <a:off x="8688288" y="2959470"/>
            <a:ext cx="3334405" cy="2269730"/>
          </a:xfrm>
          <a:prstGeom prst="rect">
            <a:avLst/>
          </a:prstGeom>
        </p:spPr>
        <p:txBody>
          <a:bodyPr/>
          <a:lstStyle>
            <a:lvl1pPr marL="0" indent="0" algn="r" defTabSz="914400" rtl="1" eaLnBrk="1" latinLnBrk="0" hangingPunct="1">
              <a:spcBef>
                <a:spcPct val="20000"/>
              </a:spcBef>
              <a:buFont typeface="Arial" panose="020B0604020202020204" pitchFamily="34" charset="0"/>
              <a:buNone/>
              <a:defRPr sz="2400" b="1" kern="1200">
                <a:solidFill>
                  <a:srgbClr val="002060"/>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he-IL" altLang="he-IL" sz="2000" dirty="0">
                <a:solidFill>
                  <a:schemeClr val="bg1"/>
                </a:solidFill>
                <a:latin typeface="Blender" charset="0"/>
                <a:ea typeface="Blender" charset="0"/>
                <a:cs typeface="Blender" charset="0"/>
              </a:rPr>
              <a:t>משנת 2008 עד שנת </a:t>
            </a:r>
            <a:r>
              <a:rPr lang="he-IL" altLang="he-IL" sz="2000" dirty="0" smtClean="0">
                <a:solidFill>
                  <a:schemeClr val="bg1"/>
                </a:solidFill>
                <a:latin typeface="Blender" charset="0"/>
                <a:ea typeface="Blender" charset="0"/>
                <a:cs typeface="Blender" charset="0"/>
              </a:rPr>
              <a:t>2019</a:t>
            </a:r>
            <a:r>
              <a:rPr lang="en-US" altLang="he-IL" sz="2000" dirty="0">
                <a:solidFill>
                  <a:schemeClr val="bg1"/>
                </a:solidFill>
                <a:latin typeface="Blender" charset="0"/>
                <a:ea typeface="Blender" charset="0"/>
                <a:cs typeface="Blender" charset="0"/>
              </a:rPr>
              <a:t/>
            </a:r>
            <a:br>
              <a:rPr lang="en-US" altLang="he-IL" sz="2000" dirty="0">
                <a:solidFill>
                  <a:schemeClr val="bg1"/>
                </a:solidFill>
                <a:latin typeface="Blender" charset="0"/>
                <a:ea typeface="Blender" charset="0"/>
                <a:cs typeface="Blender" charset="0"/>
              </a:rPr>
            </a:br>
            <a:r>
              <a:rPr lang="he-IL" altLang="he-IL" sz="2000" dirty="0">
                <a:solidFill>
                  <a:schemeClr val="bg1"/>
                </a:solidFill>
                <a:latin typeface="Blender" charset="0"/>
                <a:ea typeface="Blender" charset="0"/>
                <a:cs typeface="Blender" charset="0"/>
              </a:rPr>
              <a:t>חל גידול של </a:t>
            </a:r>
            <a:r>
              <a:rPr lang="he-IL" altLang="he-IL" sz="2000" dirty="0" smtClean="0">
                <a:solidFill>
                  <a:schemeClr val="bg1"/>
                </a:solidFill>
                <a:latin typeface="Blender" charset="0"/>
                <a:ea typeface="Blender" charset="0"/>
                <a:cs typeface="Blender" charset="0"/>
              </a:rPr>
              <a:t>כ-27% </a:t>
            </a:r>
            <a:r>
              <a:rPr lang="he-IL" altLang="he-IL" sz="2000" dirty="0">
                <a:solidFill>
                  <a:schemeClr val="bg1"/>
                </a:solidFill>
                <a:latin typeface="Blender" charset="0"/>
                <a:ea typeface="Blender" charset="0"/>
                <a:cs typeface="Blender" charset="0"/>
              </a:rPr>
              <a:t>במספר הילדים (עד גיל 15) בעיר</a:t>
            </a:r>
            <a:r>
              <a:rPr lang="he-IL" altLang="he-IL" sz="2000" dirty="0" smtClean="0">
                <a:solidFill>
                  <a:schemeClr val="bg1"/>
                </a:solidFill>
                <a:latin typeface="Blender" charset="0"/>
                <a:ea typeface="Blender" charset="0"/>
                <a:cs typeface="Blender" charset="0"/>
              </a:rPr>
              <a:t>.</a:t>
            </a:r>
          </a:p>
          <a:p>
            <a:r>
              <a:rPr lang="he-IL" altLang="he-IL" sz="2000" dirty="0" smtClean="0">
                <a:solidFill>
                  <a:schemeClr val="bg1"/>
                </a:solidFill>
                <a:latin typeface="Blender" charset="0"/>
                <a:ea typeface="Blender" charset="0"/>
                <a:cs typeface="Blender" charset="0"/>
              </a:rPr>
              <a:t>שיעור הילדים מכלל אוכלוסיית העיר במגמת עלייה עקבית</a:t>
            </a:r>
            <a:r>
              <a:rPr lang="en-US" altLang="he-IL" sz="2000" dirty="0">
                <a:solidFill>
                  <a:schemeClr val="bg1"/>
                </a:solidFill>
                <a:latin typeface="Blender" charset="0"/>
                <a:ea typeface="Blender" charset="0"/>
                <a:cs typeface="Blender" charset="0"/>
              </a:rPr>
              <a:t/>
            </a:r>
            <a:br>
              <a:rPr lang="en-US" altLang="he-IL" sz="2000" dirty="0">
                <a:solidFill>
                  <a:schemeClr val="bg1"/>
                </a:solidFill>
                <a:latin typeface="Blender" charset="0"/>
                <a:ea typeface="Blender" charset="0"/>
                <a:cs typeface="Blender" charset="0"/>
              </a:rPr>
            </a:br>
            <a:endParaRPr lang="en-US" altLang="he-IL" sz="2000" dirty="0">
              <a:solidFill>
                <a:schemeClr val="bg1"/>
              </a:solidFill>
              <a:latin typeface="Blender" charset="0"/>
              <a:ea typeface="Blender" charset="0"/>
              <a:cs typeface="Blender" charset="0"/>
            </a:endParaRPr>
          </a:p>
        </p:txBody>
      </p:sp>
      <p:graphicFrame>
        <p:nvGraphicFramePr>
          <p:cNvPr id="12" name="מציין מיקום תרשים 7" descr="גרף ילדים עד גיל 15 כאחוז מאוכלוסיית העיר:&#10;ישראל:&#10;מפקד 1972: 32.6%.&#10;מפקד 1983: 32.6%.&#10;מפקד 1995: 29.2%.&#10;מפקד 2008: 27.8%.&#10;2013: 28.2%.&#10;2014: 28.2%.&#10;2015: 28.3%.&#10;תל אביב:&#10;מפקד 1972: 21.8% (מספר הילדים: 79,290).&#10;מפקד 1983: 20.3% (66,500).&#10;מפקד 1995: 17.9% (62,480).&#10;מפקד 2008: 16.7% (67,230).&#10;2013: 17.8% (74,450).&#10;2014: 18.0% (76,770).&#10;2015: 18.3% (79,270).">
            <a:extLst>
              <a:ext uri="{FF2B5EF4-FFF2-40B4-BE49-F238E27FC236}">
                <a16:creationId xmlns:a16="http://schemas.microsoft.com/office/drawing/2014/main" id="{E44F202E-1655-45EB-AA31-8AE5C5387EA0}"/>
              </a:ext>
            </a:extLst>
          </p:cNvPr>
          <p:cNvGraphicFramePr>
            <a:graphicFrameLocks noGrp="1"/>
          </p:cNvGraphicFramePr>
          <p:nvPr>
            <p:ph type="chart" sz="quarter" idx="13"/>
            <p:extLst>
              <p:ext uri="{D42A27DB-BD31-4B8C-83A1-F6EECF244321}">
                <p14:modId xmlns:p14="http://schemas.microsoft.com/office/powerpoint/2010/main" val="2784402442"/>
              </p:ext>
            </p:extLst>
          </p:nvPr>
        </p:nvGraphicFramePr>
        <p:xfrm>
          <a:off x="149571" y="1196758"/>
          <a:ext cx="8322693" cy="4811837"/>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Box 57">
            <a:extLst>
              <a:ext uri="{FF2B5EF4-FFF2-40B4-BE49-F238E27FC236}">
                <a16:creationId xmlns:a16="http://schemas.microsoft.com/office/drawing/2014/main" id="{DA4295A3-650F-41F4-A304-5AA2DC9427B1}"/>
              </a:ext>
            </a:extLst>
          </p:cNvPr>
          <p:cNvSpPr txBox="1">
            <a:spLocks noChangeArrowheads="1"/>
          </p:cNvSpPr>
          <p:nvPr/>
        </p:nvSpPr>
        <p:spPr bwMode="auto">
          <a:xfrm>
            <a:off x="4079776" y="6021294"/>
            <a:ext cx="4156269" cy="276999"/>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90500" indent="-190500"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50000"/>
              </a:spcBef>
              <a:buFontTx/>
              <a:buNone/>
              <a:defRPr/>
            </a:pPr>
            <a:r>
              <a:rPr lang="he-IL" altLang="he-IL" sz="1200" b="1" dirty="0">
                <a:solidFill>
                  <a:srgbClr val="5E5E5E"/>
                </a:solidFill>
                <a:latin typeface="Arial" pitchFamily="34" charset="0"/>
                <a:cs typeface="Arial" pitchFamily="34" charset="0"/>
              </a:rPr>
              <a:t>הערה</a:t>
            </a:r>
            <a:r>
              <a:rPr lang="he-IL" altLang="he-IL" sz="1200" dirty="0">
                <a:solidFill>
                  <a:srgbClr val="5E5E5E"/>
                </a:solidFill>
                <a:latin typeface="Arial" pitchFamily="34" charset="0"/>
                <a:cs typeface="Arial" pitchFamily="34" charset="0"/>
              </a:rPr>
              <a:t>: בסוגריים צוין מספר הילדים עד גיל 15 בתל-אביב-יפו.</a:t>
            </a:r>
            <a:endParaRPr lang="en-US" altLang="he-IL" sz="1200" dirty="0">
              <a:solidFill>
                <a:srgbClr val="5E5E5E"/>
              </a:solidFill>
              <a:latin typeface="Arial" pitchFamily="34" charset="0"/>
              <a:cs typeface="Arial" pitchFamily="34" charset="0"/>
            </a:endParaRPr>
          </a:p>
        </p:txBody>
      </p:sp>
      <p:sp>
        <p:nvSpPr>
          <p:cNvPr id="22" name="מציין מיקום תוכן 5" descr="מקור הנתונים: הלשכה המרכזית לסטטיסטיקה, שנתון סטטיסטי לישראל, 2017 &#10;" title="מקור הנתונים">
            <a:extLst>
              <a:ext uri="{FF2B5EF4-FFF2-40B4-BE49-F238E27FC236}">
                <a16:creationId xmlns:a16="http://schemas.microsoft.com/office/drawing/2014/main" id="{62E81786-4E10-4B7B-AE4A-E75710C0ABF6}"/>
              </a:ext>
            </a:extLst>
          </p:cNvPr>
          <p:cNvSpPr txBox="1">
            <a:spLocks/>
          </p:cNvSpPr>
          <p:nvPr/>
        </p:nvSpPr>
        <p:spPr>
          <a:xfrm>
            <a:off x="8312269" y="6604669"/>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a:t>
            </a:r>
            <a:r>
              <a:rPr lang="he-IL" altLang="he-IL" sz="900" dirty="0" smtClean="0">
                <a:solidFill>
                  <a:schemeClr val="bg1">
                    <a:lumMod val="85000"/>
                  </a:schemeClr>
                </a:solidFill>
                <a:latin typeface="Arial" pitchFamily="34" charset="0"/>
                <a:cs typeface="Arial" pitchFamily="34" charset="0"/>
              </a:rPr>
              <a:t>2020</a:t>
            </a:r>
            <a:endParaRPr lang="he-IL" altLang="he-IL" sz="900" dirty="0">
              <a:solidFill>
                <a:schemeClr val="bg1">
                  <a:lumMod val="85000"/>
                </a:schemeClr>
              </a:solidFill>
              <a:latin typeface="Arial" pitchFamily="34" charset="0"/>
              <a:cs typeface="Arial" pitchFamily="34" charset="0"/>
            </a:endParaRPr>
          </a:p>
        </p:txBody>
      </p:sp>
      <p:sp>
        <p:nvSpPr>
          <p:cNvPr id="28" name="TextBox 27">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5"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4"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60"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5</a:t>
            </a:r>
            <a:endParaRPr lang="en-US" dirty="0">
              <a:latin typeface="Blender" pitchFamily="18" charset="-79"/>
              <a:cs typeface="Blender" pitchFamily="18" charset="-79"/>
            </a:endParaRPr>
          </a:p>
        </p:txBody>
      </p:sp>
      <p:grpSp>
        <p:nvGrpSpPr>
          <p:cNvPr id="2" name="קבוצה 1">
            <a:extLst>
              <a:ext uri="{FF2B5EF4-FFF2-40B4-BE49-F238E27FC236}">
                <a16:creationId xmlns:a16="http://schemas.microsoft.com/office/drawing/2014/main" id="{CEBC377E-4EB9-49DC-96EE-4F4DD6A061AB}"/>
              </a:ext>
            </a:extLst>
          </p:cNvPr>
          <p:cNvGrpSpPr/>
          <p:nvPr/>
        </p:nvGrpSpPr>
        <p:grpSpPr>
          <a:xfrm>
            <a:off x="695403" y="4293099"/>
            <a:ext cx="6696748" cy="864097"/>
            <a:chOff x="695400" y="4293093"/>
            <a:chExt cx="6696744" cy="864097"/>
          </a:xfrm>
        </p:grpSpPr>
        <p:sp>
          <p:nvSpPr>
            <p:cNvPr id="14" name="Text Box 53">
              <a:extLst>
                <a:ext uri="{FF2B5EF4-FFF2-40B4-BE49-F238E27FC236}">
                  <a16:creationId xmlns:a16="http://schemas.microsoft.com/office/drawing/2014/main" id="{8CF4DB38-45A4-43C4-9919-B99566280289}"/>
                </a:ext>
              </a:extLst>
            </p:cNvPr>
            <p:cNvSpPr txBox="1">
              <a:spLocks noChangeArrowheads="1"/>
            </p:cNvSpPr>
            <p:nvPr/>
          </p:nvSpPr>
          <p:spPr bwMode="auto">
            <a:xfrm rot="16200000">
              <a:off x="394157" y="4594336"/>
              <a:ext cx="864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(79,290)</a:t>
              </a:r>
              <a:endParaRPr lang="en-US" altLang="he-IL" sz="1100" dirty="0">
                <a:solidFill>
                  <a:schemeClr val="bg1"/>
                </a:solidFill>
                <a:latin typeface="Arial" pitchFamily="34" charset="0"/>
                <a:cs typeface="Arial" pitchFamily="34" charset="0"/>
              </a:endParaRPr>
            </a:p>
          </p:txBody>
        </p:sp>
        <p:sp>
          <p:nvSpPr>
            <p:cNvPr id="15" name="Text Box 54">
              <a:extLst>
                <a:ext uri="{FF2B5EF4-FFF2-40B4-BE49-F238E27FC236}">
                  <a16:creationId xmlns:a16="http://schemas.microsoft.com/office/drawing/2014/main" id="{83BF4CE0-3A1D-4712-B149-115EDEE52101}"/>
                </a:ext>
              </a:extLst>
            </p:cNvPr>
            <p:cNvSpPr txBox="1">
              <a:spLocks noChangeArrowheads="1"/>
            </p:cNvSpPr>
            <p:nvPr/>
          </p:nvSpPr>
          <p:spPr bwMode="auto">
            <a:xfrm rot="16200000">
              <a:off x="1788731" y="4594336"/>
              <a:ext cx="864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(66,500)</a:t>
              </a:r>
              <a:endParaRPr lang="en-US" altLang="he-IL" sz="1100" dirty="0">
                <a:solidFill>
                  <a:schemeClr val="bg1"/>
                </a:solidFill>
                <a:latin typeface="Arial" pitchFamily="34" charset="0"/>
                <a:cs typeface="Arial" pitchFamily="34" charset="0"/>
              </a:endParaRPr>
            </a:p>
          </p:txBody>
        </p:sp>
        <p:sp>
          <p:nvSpPr>
            <p:cNvPr id="16" name="Text Box 55">
              <a:extLst>
                <a:ext uri="{FF2B5EF4-FFF2-40B4-BE49-F238E27FC236}">
                  <a16:creationId xmlns:a16="http://schemas.microsoft.com/office/drawing/2014/main" id="{962407CB-81B7-4ABE-8BB4-DC349683872D}"/>
                </a:ext>
              </a:extLst>
            </p:cNvPr>
            <p:cNvSpPr txBox="1">
              <a:spLocks noChangeArrowheads="1"/>
            </p:cNvSpPr>
            <p:nvPr/>
          </p:nvSpPr>
          <p:spPr bwMode="auto">
            <a:xfrm rot="16200000">
              <a:off x="3012867" y="4594336"/>
              <a:ext cx="864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(62,480)</a:t>
              </a:r>
              <a:endParaRPr lang="en-US" altLang="he-IL" sz="1100" dirty="0">
                <a:solidFill>
                  <a:schemeClr val="bg1"/>
                </a:solidFill>
                <a:latin typeface="Arial" pitchFamily="34" charset="0"/>
                <a:cs typeface="Arial" pitchFamily="34" charset="0"/>
              </a:endParaRPr>
            </a:p>
          </p:txBody>
        </p:sp>
        <p:sp>
          <p:nvSpPr>
            <p:cNvPr id="17" name="Text Box 56">
              <a:extLst>
                <a:ext uri="{FF2B5EF4-FFF2-40B4-BE49-F238E27FC236}">
                  <a16:creationId xmlns:a16="http://schemas.microsoft.com/office/drawing/2014/main" id="{D6C17F3F-25CC-46F2-8935-30C2905EA669}"/>
                </a:ext>
              </a:extLst>
            </p:cNvPr>
            <p:cNvSpPr txBox="1">
              <a:spLocks noChangeArrowheads="1"/>
            </p:cNvSpPr>
            <p:nvPr/>
          </p:nvSpPr>
          <p:spPr bwMode="auto">
            <a:xfrm rot="16200000">
              <a:off x="4309011" y="4594337"/>
              <a:ext cx="864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a:t>
              </a:r>
              <a:r>
                <a:rPr lang="en-US" altLang="he-IL" sz="1100" dirty="0">
                  <a:solidFill>
                    <a:schemeClr val="bg1"/>
                  </a:solidFill>
                  <a:latin typeface="Arial" pitchFamily="34" charset="0"/>
                  <a:cs typeface="Arial" pitchFamily="34" charset="0"/>
                </a:rPr>
                <a:t>67,230</a:t>
              </a:r>
              <a:r>
                <a:rPr lang="he-IL" altLang="he-IL" sz="1100" dirty="0">
                  <a:solidFill>
                    <a:schemeClr val="bg1"/>
                  </a:solidFill>
                  <a:latin typeface="Arial" pitchFamily="34" charset="0"/>
                  <a:cs typeface="Arial" pitchFamily="34" charset="0"/>
                </a:rPr>
                <a:t>)</a:t>
              </a:r>
              <a:endParaRPr lang="en-US" altLang="he-IL" sz="1100" dirty="0">
                <a:solidFill>
                  <a:schemeClr val="bg1"/>
                </a:solidFill>
                <a:latin typeface="Arial" pitchFamily="34" charset="0"/>
                <a:cs typeface="Arial" pitchFamily="34" charset="0"/>
              </a:endParaRPr>
            </a:p>
          </p:txBody>
        </p:sp>
        <p:sp>
          <p:nvSpPr>
            <p:cNvPr id="26" name="Text Box 57">
              <a:extLst>
                <a:ext uri="{FF2B5EF4-FFF2-40B4-BE49-F238E27FC236}">
                  <a16:creationId xmlns:a16="http://schemas.microsoft.com/office/drawing/2014/main" id="{F735BBE7-D93A-40EB-8BA1-127DE5A00E5F}"/>
                </a:ext>
              </a:extLst>
            </p:cNvPr>
            <p:cNvSpPr txBox="1">
              <a:spLocks noChangeArrowheads="1"/>
            </p:cNvSpPr>
            <p:nvPr/>
          </p:nvSpPr>
          <p:spPr bwMode="auto">
            <a:xfrm rot="16200000">
              <a:off x="6829291" y="4594337"/>
              <a:ext cx="864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smtClean="0">
                  <a:solidFill>
                    <a:schemeClr val="bg1"/>
                  </a:solidFill>
                  <a:latin typeface="Arial" pitchFamily="34" charset="0"/>
                  <a:cs typeface="Arial" pitchFamily="34" charset="0"/>
                </a:rPr>
                <a:t>(</a:t>
              </a:r>
              <a:r>
                <a:rPr lang="en-US" altLang="he-IL" sz="1100" dirty="0" smtClean="0">
                  <a:solidFill>
                    <a:schemeClr val="bg1"/>
                  </a:solidFill>
                  <a:latin typeface="Arial" pitchFamily="34" charset="0"/>
                  <a:cs typeface="Arial" pitchFamily="34" charset="0"/>
                </a:rPr>
                <a:t>85,310</a:t>
              </a:r>
              <a:r>
                <a:rPr lang="he-IL" altLang="he-IL" sz="1100" dirty="0" smtClean="0">
                  <a:solidFill>
                    <a:schemeClr val="bg1"/>
                  </a:solidFill>
                  <a:latin typeface="Arial" pitchFamily="34" charset="0"/>
                  <a:cs typeface="Arial" pitchFamily="34" charset="0"/>
                </a:rPr>
                <a:t>)</a:t>
              </a:r>
              <a:endParaRPr lang="en-US" altLang="he-IL" sz="1100" dirty="0">
                <a:solidFill>
                  <a:schemeClr val="bg1"/>
                </a:solidFill>
                <a:latin typeface="Arial" pitchFamily="34" charset="0"/>
                <a:cs typeface="Arial" pitchFamily="34" charset="0"/>
              </a:endParaRPr>
            </a:p>
          </p:txBody>
        </p:sp>
        <p:sp>
          <p:nvSpPr>
            <p:cNvPr id="23" name="Text Box 56">
              <a:extLst>
                <a:ext uri="{FF2B5EF4-FFF2-40B4-BE49-F238E27FC236}">
                  <a16:creationId xmlns:a16="http://schemas.microsoft.com/office/drawing/2014/main" id="{D6C17F3F-25CC-46F2-8935-30C2905EA669}"/>
                </a:ext>
              </a:extLst>
            </p:cNvPr>
            <p:cNvSpPr txBox="1">
              <a:spLocks noChangeArrowheads="1"/>
            </p:cNvSpPr>
            <p:nvPr/>
          </p:nvSpPr>
          <p:spPr bwMode="auto">
            <a:xfrm rot="16200000">
              <a:off x="5578732" y="4594337"/>
              <a:ext cx="864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smtClean="0">
                  <a:solidFill>
                    <a:schemeClr val="bg1"/>
                  </a:solidFill>
                  <a:latin typeface="Arial" pitchFamily="34" charset="0"/>
                  <a:cs typeface="Arial" pitchFamily="34" charset="0"/>
                </a:rPr>
                <a:t>(</a:t>
              </a:r>
              <a:r>
                <a:rPr lang="en-US" altLang="he-IL" sz="1100" dirty="0" smtClean="0">
                  <a:solidFill>
                    <a:schemeClr val="bg1"/>
                  </a:solidFill>
                  <a:latin typeface="Arial" pitchFamily="34" charset="0"/>
                  <a:cs typeface="Arial" pitchFamily="34" charset="0"/>
                </a:rPr>
                <a:t>74,450</a:t>
              </a:r>
              <a:r>
                <a:rPr lang="he-IL" altLang="he-IL" sz="1100" dirty="0" smtClean="0">
                  <a:solidFill>
                    <a:schemeClr val="bg1"/>
                  </a:solidFill>
                  <a:latin typeface="Arial" pitchFamily="34" charset="0"/>
                  <a:cs typeface="Arial" pitchFamily="34" charset="0"/>
                </a:rPr>
                <a:t>)</a:t>
              </a:r>
              <a:endParaRPr lang="en-US" altLang="he-IL" sz="1100" dirty="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2734741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תמונה 27" title="רקע">
            <a:extLst>
              <a:ext uri="{FF2B5EF4-FFF2-40B4-BE49-F238E27FC236}">
                <a16:creationId xmlns:a16="http://schemas.microsoft.com/office/drawing/2014/main" id="{86FF61CC-6ACB-454C-943A-8F19FEC9E40C}"/>
              </a:ext>
            </a:extLst>
          </p:cNvPr>
          <p:cNvPicPr>
            <a:picLocks/>
          </p:cNvPicPr>
          <p:nvPr/>
        </p:nvPicPr>
        <p:blipFill>
          <a:blip r:embed="rId3"/>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id="{D9E83305-B136-4FE4-9CF5-C78B863828FB}"/>
              </a:ext>
            </a:extLst>
          </p:cNvPr>
          <p:cNvSpPr txBox="1">
            <a:spLocks/>
          </p:cNvSpPr>
          <p:nvPr/>
        </p:nvSpPr>
        <p:spPr>
          <a:xfrm>
            <a:off x="-485929"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9" name="כותרת 2">
            <a:extLst>
              <a:ext uri="{FF2B5EF4-FFF2-40B4-BE49-F238E27FC236}">
                <a16:creationId xmlns:a16="http://schemas.microsoft.com/office/drawing/2014/main" id="{DDF0DEE9-38F5-463B-A1A7-FF4CFE7B39F5}"/>
              </a:ext>
            </a:extLst>
          </p:cNvPr>
          <p:cNvSpPr>
            <a:spLocks noGrp="1"/>
          </p:cNvSpPr>
          <p:nvPr>
            <p:ph type="ctrTitle"/>
          </p:nvPr>
        </p:nvSpPr>
        <p:spPr>
          <a:xfrm>
            <a:off x="-1536844" y="260649"/>
            <a:ext cx="10020769" cy="503739"/>
          </a:xfrm>
        </p:spPr>
        <p:txBody>
          <a:bodyPr/>
          <a:lstStyle/>
          <a:p>
            <a:r>
              <a:rPr lang="he-IL" sz="3000" dirty="0">
                <a:solidFill>
                  <a:srgbClr val="5E5E5E"/>
                </a:solidFill>
                <a:latin typeface="Blender" pitchFamily="18" charset="-79"/>
                <a:cs typeface="Blender" pitchFamily="18" charset="-79"/>
              </a:rPr>
              <a:t>צעירים (18 עד 35) כאחוז מאוכלוסיית העיר</a:t>
            </a:r>
          </a:p>
        </p:txBody>
      </p:sp>
      <p:sp>
        <p:nvSpPr>
          <p:cNvPr id="4" name="מציין מיקום תוכן 3"/>
          <p:cNvSpPr>
            <a:spLocks noGrp="1"/>
          </p:cNvSpPr>
          <p:nvPr>
            <p:ph sz="quarter" idx="14"/>
          </p:nvPr>
        </p:nvSpPr>
        <p:spPr>
          <a:xfrm>
            <a:off x="8743190" y="2709740"/>
            <a:ext cx="3401482" cy="3023519"/>
          </a:xfrm>
        </p:spPr>
        <p:txBody>
          <a:bodyPr/>
          <a:lstStyle/>
          <a:p>
            <a:r>
              <a:rPr lang="he-IL" altLang="he-IL" sz="2000" dirty="0" smtClean="0">
                <a:solidFill>
                  <a:schemeClr val="bg1"/>
                </a:solidFill>
                <a:latin typeface="Blender"/>
                <a:cs typeface="Blender"/>
              </a:rPr>
              <a:t>כ-27% </a:t>
            </a:r>
            <a:r>
              <a:rPr lang="he-IL" altLang="he-IL" sz="2000" dirty="0">
                <a:solidFill>
                  <a:schemeClr val="bg1"/>
                </a:solidFill>
                <a:latin typeface="Blender"/>
                <a:cs typeface="Blender"/>
              </a:rPr>
              <a:t>מתושבי העיר</a:t>
            </a:r>
            <a:r>
              <a:rPr lang="en-US" altLang="he-IL" sz="2000" dirty="0">
                <a:solidFill>
                  <a:schemeClr val="bg1"/>
                </a:solidFill>
                <a:latin typeface="Blender"/>
                <a:cs typeface="Blender"/>
              </a:rPr>
              <a:t> </a:t>
            </a:r>
            <a:r>
              <a:rPr lang="he-IL" altLang="he-IL" sz="2000" dirty="0">
                <a:solidFill>
                  <a:schemeClr val="bg1"/>
                </a:solidFill>
                <a:latin typeface="Blender"/>
                <a:cs typeface="Blender"/>
              </a:rPr>
              <a:t>הם בגילאי 18 עד 35</a:t>
            </a:r>
            <a:r>
              <a:rPr lang="he-IL" altLang="he-IL" sz="2000" dirty="0" smtClean="0">
                <a:solidFill>
                  <a:schemeClr val="bg1"/>
                </a:solidFill>
                <a:latin typeface="Blender"/>
                <a:cs typeface="Blender"/>
              </a:rPr>
              <a:t>.</a:t>
            </a:r>
            <a:endParaRPr lang="en-US" altLang="he-IL" sz="2000" dirty="0" smtClean="0">
              <a:solidFill>
                <a:schemeClr val="bg1"/>
              </a:solidFill>
              <a:latin typeface="Blender"/>
              <a:cs typeface="Blender"/>
            </a:endParaRPr>
          </a:p>
          <a:p>
            <a:endParaRPr lang="he-IL" altLang="he-IL" sz="2000" dirty="0">
              <a:solidFill>
                <a:schemeClr val="bg1"/>
              </a:solidFill>
              <a:latin typeface="Blender"/>
              <a:cs typeface="Blender"/>
            </a:endParaRPr>
          </a:p>
          <a:p>
            <a:r>
              <a:rPr lang="he-IL" altLang="he-IL" sz="2000" dirty="0" smtClean="0">
                <a:solidFill>
                  <a:schemeClr val="bg1"/>
                </a:solidFill>
                <a:latin typeface="Blender"/>
                <a:cs typeface="Blender"/>
              </a:rPr>
              <a:t>בהשוואה למפקד האחרון משנת 2008 חל </a:t>
            </a:r>
            <a:r>
              <a:rPr lang="he-IL" altLang="he-IL" sz="2000" dirty="0">
                <a:solidFill>
                  <a:schemeClr val="bg1"/>
                </a:solidFill>
                <a:latin typeface="Blender"/>
                <a:cs typeface="Blender"/>
              </a:rPr>
              <a:t>צמצום </a:t>
            </a:r>
            <a:r>
              <a:rPr lang="he-IL" altLang="he-IL" sz="2000" dirty="0" smtClean="0">
                <a:solidFill>
                  <a:schemeClr val="bg1"/>
                </a:solidFill>
                <a:latin typeface="Blender"/>
                <a:cs typeface="Blender"/>
              </a:rPr>
              <a:t>במספר </a:t>
            </a:r>
            <a:r>
              <a:rPr lang="he-IL" altLang="he-IL" sz="2000" dirty="0">
                <a:solidFill>
                  <a:schemeClr val="bg1"/>
                </a:solidFill>
                <a:latin typeface="Blender"/>
                <a:cs typeface="Blender"/>
              </a:rPr>
              <a:t>הצעירים </a:t>
            </a:r>
            <a:r>
              <a:rPr lang="he-IL" altLang="he-IL" sz="2000" dirty="0" smtClean="0">
                <a:solidFill>
                  <a:schemeClr val="bg1"/>
                </a:solidFill>
                <a:latin typeface="Blender"/>
                <a:cs typeface="Blender"/>
              </a:rPr>
              <a:t>בעיר ובאחוז הצעירים מכלל </a:t>
            </a:r>
            <a:r>
              <a:rPr lang="he-IL" altLang="he-IL" sz="2000" dirty="0">
                <a:solidFill>
                  <a:schemeClr val="bg1"/>
                </a:solidFill>
                <a:latin typeface="Blender"/>
                <a:cs typeface="Blender"/>
              </a:rPr>
              <a:t>אוכלוסיית </a:t>
            </a:r>
            <a:r>
              <a:rPr lang="he-IL" altLang="he-IL" sz="2000" dirty="0" smtClean="0">
                <a:solidFill>
                  <a:schemeClr val="bg1"/>
                </a:solidFill>
                <a:latin typeface="Blender"/>
                <a:cs typeface="Blender"/>
              </a:rPr>
              <a:t>העיר.</a:t>
            </a:r>
            <a:endParaRPr lang="he-IL" sz="2000" dirty="0">
              <a:solidFill>
                <a:schemeClr val="bg1"/>
              </a:solidFill>
              <a:latin typeface="Blender"/>
              <a:cs typeface="Blender"/>
            </a:endParaRPr>
          </a:p>
        </p:txBody>
      </p:sp>
      <p:graphicFrame>
        <p:nvGraphicFramePr>
          <p:cNvPr id="14" name="מציין מיקום תרשים 7" descr="גרף צעירים (18 עד 35) כאחוז מאוכלוסיית העיר:&#10;ישראל:&#10;מפקד 1972: 26.0%.&#10;מפקד 1983: 26.9%.&#10;מפקד 1995: 26.0%.&#10;מפקד 2008: 26.0%.&#10;2013: 24.7%.&#10;2014: 24.5%.&#10;2015: 24.3%.&#10;תל אביב:&#10;מפקד 1972: 23.7% (מספר הצעירים: 86,260).&#10;מפקד 1983: 24.7% (80,750).&#10;מפקד 1995: 28.3% (98,640).&#10;מפקד 2008: 32.5% (130,680).&#10;2013: 29.3% (122,640).&#10;2014: 28.6% (121,940).&#10;2015: 27.9% (120,940).">
            <a:extLst>
              <a:ext uri="{FF2B5EF4-FFF2-40B4-BE49-F238E27FC236}">
                <a16:creationId xmlns:a16="http://schemas.microsoft.com/office/drawing/2014/main" id="{4506F241-3B00-4ECE-ADAE-1049252DB7F3}"/>
              </a:ext>
            </a:extLst>
          </p:cNvPr>
          <p:cNvGraphicFramePr>
            <a:graphicFrameLocks noGrp="1"/>
          </p:cNvGraphicFramePr>
          <p:nvPr>
            <p:ph type="chart" sz="quarter" idx="13"/>
            <p:extLst>
              <p:ext uri="{D42A27DB-BD31-4B8C-83A1-F6EECF244321}">
                <p14:modId xmlns:p14="http://schemas.microsoft.com/office/powerpoint/2010/main" val="1764407698"/>
              </p:ext>
            </p:extLst>
          </p:nvPr>
        </p:nvGraphicFramePr>
        <p:xfrm>
          <a:off x="81056" y="1124744"/>
          <a:ext cx="8323200" cy="4680000"/>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קבוצה 1">
            <a:extLst>
              <a:ext uri="{FF2B5EF4-FFF2-40B4-BE49-F238E27FC236}">
                <a16:creationId xmlns:a16="http://schemas.microsoft.com/office/drawing/2014/main" id="{1B6B3B62-CA24-4ECC-A558-9E83D910E61C}"/>
              </a:ext>
            </a:extLst>
          </p:cNvPr>
          <p:cNvGrpSpPr/>
          <p:nvPr/>
        </p:nvGrpSpPr>
        <p:grpSpPr>
          <a:xfrm>
            <a:off x="767412" y="4208300"/>
            <a:ext cx="6670326" cy="876887"/>
            <a:chOff x="740989" y="4280301"/>
            <a:chExt cx="6670322" cy="876887"/>
          </a:xfrm>
        </p:grpSpPr>
        <p:sp>
          <p:nvSpPr>
            <p:cNvPr id="15" name="Text Box 53">
              <a:extLst>
                <a:ext uri="{FF2B5EF4-FFF2-40B4-BE49-F238E27FC236}">
                  <a16:creationId xmlns:a16="http://schemas.microsoft.com/office/drawing/2014/main" id="{FE7D8854-A178-4ADA-9C0F-E0113BF5C789}"/>
                </a:ext>
              </a:extLst>
            </p:cNvPr>
            <p:cNvSpPr txBox="1">
              <a:spLocks noChangeArrowheads="1"/>
            </p:cNvSpPr>
            <p:nvPr/>
          </p:nvSpPr>
          <p:spPr bwMode="auto">
            <a:xfrm rot="16200000">
              <a:off x="476506" y="4631096"/>
              <a:ext cx="7905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(86,260)</a:t>
              </a:r>
              <a:endParaRPr lang="en-US" altLang="he-IL" sz="1100" dirty="0">
                <a:solidFill>
                  <a:schemeClr val="bg1"/>
                </a:solidFill>
                <a:latin typeface="Arial" pitchFamily="34" charset="0"/>
                <a:cs typeface="Arial" pitchFamily="34" charset="0"/>
              </a:endParaRPr>
            </a:p>
          </p:txBody>
        </p:sp>
        <p:sp>
          <p:nvSpPr>
            <p:cNvPr id="16" name="Text Box 54">
              <a:extLst>
                <a:ext uri="{FF2B5EF4-FFF2-40B4-BE49-F238E27FC236}">
                  <a16:creationId xmlns:a16="http://schemas.microsoft.com/office/drawing/2014/main" id="{239F4FFF-9A66-4D58-A277-368500B20BF8}"/>
                </a:ext>
              </a:extLst>
            </p:cNvPr>
            <p:cNvSpPr txBox="1">
              <a:spLocks noChangeArrowheads="1"/>
            </p:cNvSpPr>
            <p:nvPr/>
          </p:nvSpPr>
          <p:spPr bwMode="auto">
            <a:xfrm rot="16200000">
              <a:off x="1746581" y="4631096"/>
              <a:ext cx="7905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(80,750)</a:t>
              </a:r>
              <a:endParaRPr lang="en-US" altLang="he-IL" sz="1100" dirty="0">
                <a:solidFill>
                  <a:schemeClr val="bg1"/>
                </a:solidFill>
                <a:latin typeface="Arial" pitchFamily="34" charset="0"/>
                <a:cs typeface="Arial" pitchFamily="34" charset="0"/>
              </a:endParaRPr>
            </a:p>
          </p:txBody>
        </p:sp>
        <p:sp>
          <p:nvSpPr>
            <p:cNvPr id="17" name="Text Box 55">
              <a:extLst>
                <a:ext uri="{FF2B5EF4-FFF2-40B4-BE49-F238E27FC236}">
                  <a16:creationId xmlns:a16="http://schemas.microsoft.com/office/drawing/2014/main" id="{E861D7BA-2F1B-4532-BAB5-5C6D27543527}"/>
                </a:ext>
              </a:extLst>
            </p:cNvPr>
            <p:cNvSpPr txBox="1">
              <a:spLocks noChangeArrowheads="1"/>
            </p:cNvSpPr>
            <p:nvPr/>
          </p:nvSpPr>
          <p:spPr bwMode="auto">
            <a:xfrm rot="16200000">
              <a:off x="3095216" y="4631096"/>
              <a:ext cx="7905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(98,640)</a:t>
              </a:r>
              <a:endParaRPr lang="en-US" altLang="he-IL" sz="1100" dirty="0">
                <a:solidFill>
                  <a:schemeClr val="bg1"/>
                </a:solidFill>
                <a:latin typeface="Arial" pitchFamily="34" charset="0"/>
                <a:cs typeface="Arial" pitchFamily="34" charset="0"/>
              </a:endParaRPr>
            </a:p>
          </p:txBody>
        </p:sp>
        <p:sp>
          <p:nvSpPr>
            <p:cNvPr id="18" name="Text Box 56">
              <a:extLst>
                <a:ext uri="{FF2B5EF4-FFF2-40B4-BE49-F238E27FC236}">
                  <a16:creationId xmlns:a16="http://schemas.microsoft.com/office/drawing/2014/main" id="{D95271E9-84DA-4091-A556-AD2FD0E21361}"/>
                </a:ext>
              </a:extLst>
            </p:cNvPr>
            <p:cNvSpPr txBox="1">
              <a:spLocks noChangeArrowheads="1"/>
            </p:cNvSpPr>
            <p:nvPr/>
          </p:nvSpPr>
          <p:spPr bwMode="auto">
            <a:xfrm rot="16200000">
              <a:off x="4319351" y="4544784"/>
              <a:ext cx="7905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a:t>
              </a:r>
              <a:r>
                <a:rPr lang="en-US" altLang="he-IL" sz="1100" dirty="0">
                  <a:solidFill>
                    <a:schemeClr val="bg1"/>
                  </a:solidFill>
                  <a:latin typeface="Arial" pitchFamily="34" charset="0"/>
                  <a:cs typeface="Arial" pitchFamily="34" charset="0"/>
                </a:rPr>
                <a:t>130,680</a:t>
              </a:r>
              <a:r>
                <a:rPr lang="he-IL" altLang="he-IL" sz="1100" dirty="0">
                  <a:solidFill>
                    <a:schemeClr val="bg1"/>
                  </a:solidFill>
                  <a:latin typeface="Arial" pitchFamily="34" charset="0"/>
                  <a:cs typeface="Arial" pitchFamily="34" charset="0"/>
                </a:rPr>
                <a:t>)</a:t>
              </a:r>
              <a:endParaRPr lang="en-US" altLang="he-IL" sz="1100" dirty="0">
                <a:solidFill>
                  <a:schemeClr val="bg1"/>
                </a:solidFill>
                <a:latin typeface="Arial" pitchFamily="34" charset="0"/>
                <a:cs typeface="Arial" pitchFamily="34" charset="0"/>
              </a:endParaRPr>
            </a:p>
          </p:txBody>
        </p:sp>
        <p:sp>
          <p:nvSpPr>
            <p:cNvPr id="30" name="Text Box 57">
              <a:extLst>
                <a:ext uri="{FF2B5EF4-FFF2-40B4-BE49-F238E27FC236}">
                  <a16:creationId xmlns:a16="http://schemas.microsoft.com/office/drawing/2014/main" id="{2F4741A7-7553-4F77-8227-2860F17CBB25}"/>
                </a:ext>
              </a:extLst>
            </p:cNvPr>
            <p:cNvSpPr txBox="1">
              <a:spLocks noChangeArrowheads="1"/>
            </p:cNvSpPr>
            <p:nvPr/>
          </p:nvSpPr>
          <p:spPr bwMode="auto">
            <a:xfrm rot="16200000">
              <a:off x="5615494" y="4557575"/>
              <a:ext cx="7905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he-IL" sz="1100" dirty="0" smtClean="0">
                  <a:solidFill>
                    <a:schemeClr val="bg1"/>
                  </a:solidFill>
                  <a:latin typeface="Arial" pitchFamily="34" charset="0"/>
                  <a:cs typeface="Arial" pitchFamily="34" charset="0"/>
                </a:rPr>
                <a:t>(122,640</a:t>
              </a:r>
              <a:endParaRPr lang="en-US" altLang="he-IL" sz="1100" dirty="0">
                <a:solidFill>
                  <a:schemeClr val="bg1"/>
                </a:solidFill>
                <a:latin typeface="Arial" pitchFamily="34" charset="0"/>
                <a:cs typeface="Arial" pitchFamily="34" charset="0"/>
              </a:endParaRPr>
            </a:p>
          </p:txBody>
        </p:sp>
        <p:sp>
          <p:nvSpPr>
            <p:cNvPr id="23" name="Text Box 57">
              <a:extLst>
                <a:ext uri="{FF2B5EF4-FFF2-40B4-BE49-F238E27FC236}">
                  <a16:creationId xmlns:a16="http://schemas.microsoft.com/office/drawing/2014/main" id="{2F4741A7-7553-4F77-8227-2860F17CBB25}"/>
                </a:ext>
              </a:extLst>
            </p:cNvPr>
            <p:cNvSpPr txBox="1">
              <a:spLocks noChangeArrowheads="1"/>
            </p:cNvSpPr>
            <p:nvPr/>
          </p:nvSpPr>
          <p:spPr bwMode="auto">
            <a:xfrm rot="16200000">
              <a:off x="6885218" y="4557575"/>
              <a:ext cx="7905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he-IL" sz="1100" dirty="0" smtClean="0">
                  <a:solidFill>
                    <a:schemeClr val="bg1"/>
                  </a:solidFill>
                  <a:latin typeface="Arial" pitchFamily="34" charset="0"/>
                  <a:cs typeface="Arial" pitchFamily="34" charset="0"/>
                </a:rPr>
                <a:t>(124,380)</a:t>
              </a:r>
              <a:endParaRPr lang="en-US" altLang="he-IL" sz="1100" dirty="0">
                <a:solidFill>
                  <a:schemeClr val="bg1"/>
                </a:solidFill>
                <a:latin typeface="Arial" pitchFamily="34" charset="0"/>
                <a:cs typeface="Arial" pitchFamily="34" charset="0"/>
              </a:endParaRPr>
            </a:p>
          </p:txBody>
        </p:sp>
      </p:grpSp>
      <p:sp>
        <p:nvSpPr>
          <p:cNvPr id="13" name="Text Box 57">
            <a:extLst>
              <a:ext uri="{FF2B5EF4-FFF2-40B4-BE49-F238E27FC236}">
                <a16:creationId xmlns:a16="http://schemas.microsoft.com/office/drawing/2014/main" id="{6D1D6226-3EF0-496C-8D97-F898BA23ABF0}"/>
              </a:ext>
            </a:extLst>
          </p:cNvPr>
          <p:cNvSpPr txBox="1">
            <a:spLocks noChangeArrowheads="1"/>
          </p:cNvSpPr>
          <p:nvPr/>
        </p:nvSpPr>
        <p:spPr bwMode="auto">
          <a:xfrm>
            <a:off x="3435157" y="6021302"/>
            <a:ext cx="4821087" cy="276999"/>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90500" indent="-190500"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50000"/>
              </a:spcBef>
              <a:buFontTx/>
              <a:buNone/>
              <a:defRPr/>
            </a:pPr>
            <a:r>
              <a:rPr lang="he-IL" altLang="he-IL" sz="1200" b="1" dirty="0">
                <a:solidFill>
                  <a:srgbClr val="5E5E5E"/>
                </a:solidFill>
                <a:latin typeface="Arial" pitchFamily="34" charset="0"/>
                <a:cs typeface="Arial" pitchFamily="34" charset="0"/>
              </a:rPr>
              <a:t>הערה</a:t>
            </a:r>
            <a:r>
              <a:rPr lang="he-IL" altLang="he-IL" sz="1200" dirty="0">
                <a:solidFill>
                  <a:srgbClr val="5E5E5E"/>
                </a:solidFill>
                <a:latin typeface="Arial" pitchFamily="34" charset="0"/>
                <a:cs typeface="Arial" pitchFamily="34" charset="0"/>
              </a:rPr>
              <a:t>: בסוגריים צוין מספר הצעירים בגילאי 18 עד 35 בתל-אביב-יפו.</a:t>
            </a:r>
            <a:endParaRPr lang="en-US" altLang="he-IL" sz="1200" dirty="0">
              <a:solidFill>
                <a:srgbClr val="5E5E5E"/>
              </a:solidFill>
              <a:latin typeface="Arial" pitchFamily="34" charset="0"/>
              <a:cs typeface="Arial" pitchFamily="34" charset="0"/>
            </a:endParaRPr>
          </a:p>
        </p:txBody>
      </p:sp>
      <p:sp>
        <p:nvSpPr>
          <p:cNvPr id="20" name="מציין מיקום תוכן 5" descr="מקור הנתונים: הלשכה המרכזית לסטטיסטיקה, שנתון סטטיסטי לישראל, 2017 &#10;" title="מקור הנתונים">
            <a:extLst>
              <a:ext uri="{FF2B5EF4-FFF2-40B4-BE49-F238E27FC236}">
                <a16:creationId xmlns:a16="http://schemas.microsoft.com/office/drawing/2014/main" id="{BA5800BD-80FD-483E-8FBA-A306ECBF65B4}"/>
              </a:ext>
            </a:extLst>
          </p:cNvPr>
          <p:cNvSpPr txBox="1">
            <a:spLocks/>
          </p:cNvSpPr>
          <p:nvPr/>
        </p:nvSpPr>
        <p:spPr>
          <a:xfrm>
            <a:off x="8240261" y="6604669"/>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a:t>
            </a:r>
            <a:r>
              <a:rPr lang="he-IL" altLang="he-IL" sz="900" dirty="0" smtClean="0">
                <a:solidFill>
                  <a:schemeClr val="bg1">
                    <a:lumMod val="85000"/>
                  </a:schemeClr>
                </a:solidFill>
                <a:latin typeface="Arial" pitchFamily="34" charset="0"/>
                <a:cs typeface="Arial" pitchFamily="34" charset="0"/>
              </a:rPr>
              <a:t>2020</a:t>
            </a:r>
            <a:endParaRPr lang="he-IL" altLang="he-IL" sz="900" dirty="0">
              <a:solidFill>
                <a:schemeClr val="bg1">
                  <a:lumMod val="85000"/>
                </a:schemeClr>
              </a:solidFill>
              <a:latin typeface="Arial" pitchFamily="34" charset="0"/>
              <a:cs typeface="Arial" pitchFamily="34" charset="0"/>
            </a:endParaRPr>
          </a:p>
        </p:txBody>
      </p:sp>
      <p:sp>
        <p:nvSpPr>
          <p:cNvPr id="24" name="TextBox 23">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7"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2"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26"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6</a:t>
            </a:r>
            <a:endParaRPr lang="en-US" dirty="0">
              <a:latin typeface="Blender" pitchFamily="18" charset="-79"/>
              <a:cs typeface="Blender" pitchFamily="18" charset="-79"/>
            </a:endParaRPr>
          </a:p>
        </p:txBody>
      </p:sp>
    </p:spTree>
    <p:extLst>
      <p:ext uri="{BB962C8B-B14F-4D97-AF65-F5344CB8AC3E}">
        <p14:creationId xmlns:p14="http://schemas.microsoft.com/office/powerpoint/2010/main" val="3549214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תמונה 22" title="רקע">
            <a:extLst>
              <a:ext uri="{FF2B5EF4-FFF2-40B4-BE49-F238E27FC236}">
                <a16:creationId xmlns:a16="http://schemas.microsoft.com/office/drawing/2014/main" id="{FAABACBC-6F58-44BB-B071-239163EEEBD4}"/>
              </a:ext>
            </a:extLst>
          </p:cNvPr>
          <p:cNvPicPr>
            <a:picLocks/>
          </p:cNvPicPr>
          <p:nvPr/>
        </p:nvPicPr>
        <p:blipFill>
          <a:blip r:embed="rId3"/>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id="{571F8D08-E394-476D-9F9B-092F4ADCCED3}"/>
              </a:ext>
            </a:extLst>
          </p:cNvPr>
          <p:cNvSpPr txBox="1">
            <a:spLocks/>
          </p:cNvSpPr>
          <p:nvPr/>
        </p:nvSpPr>
        <p:spPr>
          <a:xfrm>
            <a:off x="-485929"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4" name="מציין מיקום תוכן 3"/>
          <p:cNvSpPr>
            <a:spLocks noGrp="1"/>
          </p:cNvSpPr>
          <p:nvPr>
            <p:ph sz="quarter" idx="14"/>
          </p:nvPr>
        </p:nvSpPr>
        <p:spPr>
          <a:xfrm>
            <a:off x="8697605" y="2709738"/>
            <a:ext cx="3254623" cy="1295326"/>
          </a:xfrm>
        </p:spPr>
        <p:txBody>
          <a:bodyPr/>
          <a:lstStyle/>
          <a:p>
            <a:r>
              <a:rPr lang="he-IL" altLang="he-IL" sz="2000" dirty="0">
                <a:solidFill>
                  <a:schemeClr val="bg1"/>
                </a:solidFill>
                <a:cs typeface="Blender"/>
              </a:rPr>
              <a:t>אחוז הצעירים בגילאי 25 עד 35 גבוה במיוחד בצפון הישן ובמרכז העיר</a:t>
            </a:r>
            <a:endParaRPr lang="en-US" altLang="he-IL" sz="2000" dirty="0">
              <a:solidFill>
                <a:schemeClr val="bg1"/>
              </a:solidFill>
              <a:cs typeface="Blender"/>
            </a:endParaRPr>
          </a:p>
        </p:txBody>
      </p:sp>
      <p:sp>
        <p:nvSpPr>
          <p:cNvPr id="19" name="מציין מיקום תוכן 5"/>
          <p:cNvSpPr>
            <a:spLocks noGrp="1"/>
          </p:cNvSpPr>
          <p:nvPr>
            <p:ph sz="quarter" idx="15"/>
          </p:nvPr>
        </p:nvSpPr>
        <p:spPr>
          <a:xfrm>
            <a:off x="8760072" y="6309326"/>
            <a:ext cx="3384600" cy="495313"/>
          </a:xfrm>
        </p:spPr>
        <p:txBody>
          <a:bodyPr/>
          <a:lstStyle/>
          <a:p>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עיבוד מיוחד לעיריית תל-</a:t>
            </a:r>
          </a:p>
          <a:p>
            <a:r>
              <a:rPr lang="he-IL" altLang="he-IL" sz="900" dirty="0">
                <a:solidFill>
                  <a:schemeClr val="bg1">
                    <a:lumMod val="85000"/>
                  </a:schemeClr>
                </a:solidFill>
                <a:latin typeface="Arial" pitchFamily="34" charset="0"/>
                <a:cs typeface="Arial" pitchFamily="34" charset="0"/>
              </a:rPr>
              <a:t>אביב-יפו, </a:t>
            </a:r>
            <a:r>
              <a:rPr lang="he-IL" altLang="he-IL" sz="900" dirty="0" smtClean="0">
                <a:solidFill>
                  <a:schemeClr val="bg1">
                    <a:lumMod val="85000"/>
                  </a:schemeClr>
                </a:solidFill>
                <a:latin typeface="Arial" pitchFamily="34" charset="0"/>
                <a:cs typeface="Arial" pitchFamily="34" charset="0"/>
              </a:rPr>
              <a:t>2019; </a:t>
            </a:r>
            <a:r>
              <a:rPr lang="he-IL" altLang="he-IL" sz="900" dirty="0">
                <a:solidFill>
                  <a:schemeClr val="bg1">
                    <a:lumMod val="85000"/>
                  </a:schemeClr>
                </a:solidFill>
                <a:latin typeface="Arial" pitchFamily="34" charset="0"/>
                <a:cs typeface="Arial" pitchFamily="34" charset="0"/>
              </a:rPr>
              <a:t>עיבוד מפה: מרכז יאיר - מערכת מידע גיאוגרפית, אגף </a:t>
            </a:r>
          </a:p>
          <a:p>
            <a:r>
              <a:rPr lang="he-IL" altLang="he-IL" sz="900" dirty="0">
                <a:solidFill>
                  <a:schemeClr val="bg1">
                    <a:lumMod val="85000"/>
                  </a:schemeClr>
                </a:solidFill>
                <a:latin typeface="Arial" pitchFamily="34" charset="0"/>
                <a:cs typeface="Arial" pitchFamily="34" charset="0"/>
              </a:rPr>
              <a:t>מחשוב, עיריית תל-אביב-יפו </a:t>
            </a:r>
          </a:p>
        </p:txBody>
      </p:sp>
      <p:sp>
        <p:nvSpPr>
          <p:cNvPr id="14" name="TextBox 13">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sp>
        <p:nvSpPr>
          <p:cNvPr id="17"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7</a:t>
            </a:r>
            <a:endParaRPr lang="en-US" dirty="0">
              <a:latin typeface="Blender" pitchFamily="18" charset="-79"/>
              <a:cs typeface="Blender" pitchFamily="18" charset="-79"/>
            </a:endParaRPr>
          </a:p>
        </p:txBody>
      </p:sp>
      <p:pic>
        <p:nvPicPr>
          <p:cNvPr id="18"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333" y="116632"/>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69273" y="507459"/>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grpSp>
        <p:nvGrpSpPr>
          <p:cNvPr id="3" name="קבוצה 2"/>
          <p:cNvGrpSpPr/>
          <p:nvPr/>
        </p:nvGrpSpPr>
        <p:grpSpPr>
          <a:xfrm>
            <a:off x="215927" y="17143"/>
            <a:ext cx="7632700" cy="6864350"/>
            <a:chOff x="215927" y="17143"/>
            <a:chExt cx="7632700" cy="6864350"/>
          </a:xfrm>
        </p:grpSpPr>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27" y="17143"/>
              <a:ext cx="76327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02217" y="3212976"/>
              <a:ext cx="1553823" cy="254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5880" y="5859113"/>
              <a:ext cx="1203231" cy="21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כותרת 2">
            <a:extLst>
              <a:ext uri="{FF2B5EF4-FFF2-40B4-BE49-F238E27FC236}">
                <a16:creationId xmlns:a16="http://schemas.microsoft.com/office/drawing/2014/main" id="{A36C4892-AC2D-4A5B-A6C2-F57DB303D95F}"/>
              </a:ext>
            </a:extLst>
          </p:cNvPr>
          <p:cNvSpPr>
            <a:spLocks noGrp="1"/>
          </p:cNvSpPr>
          <p:nvPr>
            <p:ph type="ctrTitle"/>
          </p:nvPr>
        </p:nvSpPr>
        <p:spPr>
          <a:xfrm>
            <a:off x="4295800" y="44942"/>
            <a:ext cx="4344621" cy="2087915"/>
          </a:xfrm>
        </p:spPr>
        <p:txBody>
          <a:bodyPr/>
          <a:lstStyle/>
          <a:p>
            <a:r>
              <a:rPr lang="he-IL" sz="3000" dirty="0">
                <a:solidFill>
                  <a:srgbClr val="5E5E5E"/>
                </a:solidFill>
                <a:latin typeface="Blender" pitchFamily="18" charset="-79"/>
                <a:cs typeface="Blender" pitchFamily="18" charset="-79"/>
              </a:rPr>
              <a:t>צעירים (25 עד 35)</a:t>
            </a:r>
            <a:r>
              <a:rPr lang="en-US" sz="3000" dirty="0">
                <a:solidFill>
                  <a:srgbClr val="5E5E5E"/>
                </a:solidFill>
                <a:latin typeface="Blender" pitchFamily="18" charset="-79"/>
                <a:cs typeface="Blender" pitchFamily="18" charset="-79"/>
              </a:rPr>
              <a:t/>
            </a:r>
            <a:br>
              <a:rPr lang="en-US" sz="3000" dirty="0">
                <a:solidFill>
                  <a:srgbClr val="5E5E5E"/>
                </a:solidFill>
                <a:latin typeface="Blender" pitchFamily="18" charset="-79"/>
                <a:cs typeface="Blender" pitchFamily="18" charset="-79"/>
              </a:rPr>
            </a:br>
            <a:r>
              <a:rPr lang="he-IL" sz="3000" dirty="0">
                <a:solidFill>
                  <a:srgbClr val="5E5E5E"/>
                </a:solidFill>
                <a:latin typeface="Blender" pitchFamily="18" charset="-79"/>
                <a:cs typeface="Blender" pitchFamily="18" charset="-79"/>
              </a:rPr>
              <a:t>כאחוז מאוכלוסיית השכונות בעיר</a:t>
            </a:r>
            <a:r>
              <a:rPr lang="en-US" sz="3000" dirty="0">
                <a:solidFill>
                  <a:srgbClr val="5E5E5E"/>
                </a:solidFill>
                <a:latin typeface="Blender" pitchFamily="18" charset="-79"/>
                <a:cs typeface="Blender" pitchFamily="18" charset="-79"/>
              </a:rPr>
              <a:t/>
            </a:r>
            <a:br>
              <a:rPr lang="en-US" sz="3000" dirty="0">
                <a:solidFill>
                  <a:srgbClr val="5E5E5E"/>
                </a:solidFill>
                <a:latin typeface="Blender" pitchFamily="18" charset="-79"/>
                <a:cs typeface="Blender" pitchFamily="18" charset="-79"/>
              </a:rPr>
            </a:br>
            <a:r>
              <a:rPr lang="he-IL" sz="2400" dirty="0" smtClean="0">
                <a:solidFill>
                  <a:srgbClr val="5E5E5E"/>
                </a:solidFill>
                <a:latin typeface="Blender" pitchFamily="18" charset="-79"/>
                <a:cs typeface="Blender" pitchFamily="18" charset="-79"/>
              </a:rPr>
              <a:t>2018</a:t>
            </a:r>
            <a:endParaRPr lang="he-IL" sz="2400" dirty="0">
              <a:solidFill>
                <a:srgbClr val="5E5E5E"/>
              </a:solidFill>
              <a:latin typeface="Blender" pitchFamily="18" charset="-79"/>
              <a:cs typeface="Blender" pitchFamily="18" charset="-79"/>
            </a:endParaRPr>
          </a:p>
        </p:txBody>
      </p:sp>
    </p:spTree>
    <p:extLst>
      <p:ext uri="{BB962C8B-B14F-4D97-AF65-F5344CB8AC3E}">
        <p14:creationId xmlns:p14="http://schemas.microsoft.com/office/powerpoint/2010/main" val="3882932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תמונה 30" title="רקע">
            <a:extLst>
              <a:ext uri="{FF2B5EF4-FFF2-40B4-BE49-F238E27FC236}">
                <a16:creationId xmlns:a16="http://schemas.microsoft.com/office/drawing/2014/main" id="{F9615B3D-B526-4190-98B5-F1D0D22981CA}"/>
              </a:ext>
            </a:extLst>
          </p:cNvPr>
          <p:cNvPicPr>
            <a:picLocks/>
          </p:cNvPicPr>
          <p:nvPr/>
        </p:nvPicPr>
        <p:blipFill>
          <a:blip r:embed="rId3"/>
          <a:stretch>
            <a:fillRect/>
          </a:stretch>
        </p:blipFill>
        <p:spPr>
          <a:xfrm>
            <a:off x="8697600" y="-14400"/>
            <a:ext cx="3596400" cy="6886800"/>
          </a:xfrm>
          <a:prstGeom prst="rect">
            <a:avLst/>
          </a:prstGeom>
        </p:spPr>
      </p:pic>
      <p:sp>
        <p:nvSpPr>
          <p:cNvPr id="17" name="מציין מיקום טקסט 4">
            <a:extLst>
              <a:ext uri="{FF2B5EF4-FFF2-40B4-BE49-F238E27FC236}">
                <a16:creationId xmlns:a16="http://schemas.microsoft.com/office/drawing/2014/main" id="{75C415F0-F65C-4492-B60F-EC781A1BEF17}"/>
              </a:ext>
            </a:extLst>
          </p:cNvPr>
          <p:cNvSpPr txBox="1">
            <a:spLocks/>
          </p:cNvSpPr>
          <p:nvPr/>
        </p:nvSpPr>
        <p:spPr>
          <a:xfrm>
            <a:off x="-485929"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32" name="כותרת 2">
            <a:extLst>
              <a:ext uri="{FF2B5EF4-FFF2-40B4-BE49-F238E27FC236}">
                <a16:creationId xmlns:a16="http://schemas.microsoft.com/office/drawing/2014/main" id="{FE44E27A-078F-40E5-A5E8-E0B210BF6A53}"/>
              </a:ext>
            </a:extLst>
          </p:cNvPr>
          <p:cNvSpPr>
            <a:spLocks noGrp="1"/>
          </p:cNvSpPr>
          <p:nvPr>
            <p:ph type="ctrTitle"/>
          </p:nvPr>
        </p:nvSpPr>
        <p:spPr>
          <a:xfrm>
            <a:off x="1847532" y="404981"/>
            <a:ext cx="6708401" cy="503739"/>
          </a:xfrm>
        </p:spPr>
        <p:txBody>
          <a:bodyPr/>
          <a:lstStyle/>
          <a:p>
            <a:r>
              <a:rPr lang="he-IL" sz="3000" dirty="0">
                <a:solidFill>
                  <a:srgbClr val="5E5E5E"/>
                </a:solidFill>
                <a:latin typeface="Blender" pitchFamily="18" charset="-79"/>
                <a:cs typeface="Blender" pitchFamily="18" charset="-79"/>
              </a:rPr>
              <a:t>תושבים בני 65+ כאחוז מהאוכלוסייה</a:t>
            </a:r>
          </a:p>
        </p:txBody>
      </p:sp>
      <p:sp>
        <p:nvSpPr>
          <p:cNvPr id="4" name="מציין מיקום תוכן 3"/>
          <p:cNvSpPr>
            <a:spLocks noGrp="1"/>
          </p:cNvSpPr>
          <p:nvPr>
            <p:ph sz="quarter" idx="14"/>
          </p:nvPr>
        </p:nvSpPr>
        <p:spPr>
          <a:xfrm>
            <a:off x="8760296" y="2726269"/>
            <a:ext cx="3384376" cy="2214899"/>
          </a:xfrm>
        </p:spPr>
        <p:txBody>
          <a:bodyPr/>
          <a:lstStyle/>
          <a:p>
            <a:r>
              <a:rPr lang="he-IL" altLang="he-IL" sz="2000" dirty="0">
                <a:solidFill>
                  <a:schemeClr val="bg1"/>
                </a:solidFill>
                <a:cs typeface="Blender"/>
              </a:rPr>
              <a:t>בין השנים 1995 ל-2008 חלה ירידה במספר התושבים בני 65 ומעלה.</a:t>
            </a:r>
            <a:r>
              <a:rPr lang="en-US" altLang="he-IL" sz="2000" dirty="0">
                <a:solidFill>
                  <a:schemeClr val="bg1"/>
                </a:solidFill>
                <a:cs typeface="Blender"/>
              </a:rPr>
              <a:t/>
            </a:r>
            <a:br>
              <a:rPr lang="en-US" altLang="he-IL" sz="2000" dirty="0">
                <a:solidFill>
                  <a:schemeClr val="bg1"/>
                </a:solidFill>
                <a:cs typeface="Blender"/>
              </a:rPr>
            </a:br>
            <a:r>
              <a:rPr lang="he-IL" altLang="he-IL" sz="2000" dirty="0">
                <a:solidFill>
                  <a:schemeClr val="bg1"/>
                </a:solidFill>
                <a:cs typeface="Blender"/>
              </a:rPr>
              <a:t>משנת 2008 עד שנת </a:t>
            </a:r>
            <a:r>
              <a:rPr lang="he-IL" altLang="he-IL" sz="2000" dirty="0" smtClean="0">
                <a:solidFill>
                  <a:schemeClr val="bg1"/>
                </a:solidFill>
                <a:cs typeface="Blender"/>
              </a:rPr>
              <a:t>2019 מספר </a:t>
            </a:r>
            <a:r>
              <a:rPr lang="he-IL" altLang="he-IL" sz="2000" dirty="0">
                <a:solidFill>
                  <a:schemeClr val="bg1"/>
                </a:solidFill>
                <a:cs typeface="Blender"/>
              </a:rPr>
              <a:t>בני 65 </a:t>
            </a:r>
            <a:r>
              <a:rPr lang="he-IL" altLang="he-IL" sz="2000" dirty="0" smtClean="0">
                <a:solidFill>
                  <a:schemeClr val="bg1"/>
                </a:solidFill>
                <a:cs typeface="Blender"/>
              </a:rPr>
              <a:t>ומעלה במגמת גידול והשיעור שלהם מכלל האוכלוסייה גדל בעקביות</a:t>
            </a:r>
            <a:endParaRPr lang="en-US" altLang="he-IL" sz="2000" dirty="0">
              <a:solidFill>
                <a:schemeClr val="bg1"/>
              </a:solidFill>
              <a:cs typeface="Blender"/>
            </a:endParaRPr>
          </a:p>
        </p:txBody>
      </p:sp>
      <p:graphicFrame>
        <p:nvGraphicFramePr>
          <p:cNvPr id="12" name="מציין מיקום תרשים 7" descr="גרף תושבים בני 65+ כאחוז מאוכלוסיית העיר:&#10;ישראל:&#10;מפקד 1972: 7.1%.&#10;מפקד 1983: 8.9%.&#10;מפקד 1995: 9.9%.&#10;מפקד 2008: 9.7%.&#10;2013: 10.5%.&#10;2014: 10.7%.&#10;2015: 11.0%.&#10;תל אביב:&#10;מפקד 1972: 12.6% (מספר התושבים בני 65 ומעלה: 45,84).&#10;מפקד 1983: 19.0% (62,040).&#10;מפקד 1995: 18.3% (63,770).&#10;מפקד 2008: 14.1% (56,900).&#10;2013: 14.8% (62,060).&#10;2014: 14.9% (63,430).&#10;2015: 15.0% (65,070).">
            <a:extLst>
              <a:ext uri="{FF2B5EF4-FFF2-40B4-BE49-F238E27FC236}">
                <a16:creationId xmlns:a16="http://schemas.microsoft.com/office/drawing/2014/main" id="{B5CFD8BE-FE14-42CC-9688-D203B29659AF}"/>
              </a:ext>
            </a:extLst>
          </p:cNvPr>
          <p:cNvGraphicFramePr>
            <a:graphicFrameLocks noGrp="1"/>
          </p:cNvGraphicFramePr>
          <p:nvPr>
            <p:ph type="chart" sz="quarter" idx="13"/>
            <p:extLst>
              <p:ext uri="{D42A27DB-BD31-4B8C-83A1-F6EECF244321}">
                <p14:modId xmlns:p14="http://schemas.microsoft.com/office/powerpoint/2010/main" val="3825964818"/>
              </p:ext>
            </p:extLst>
          </p:nvPr>
        </p:nvGraphicFramePr>
        <p:xfrm>
          <a:off x="215927" y="1268760"/>
          <a:ext cx="8323200" cy="4680000"/>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קבוצה 1">
            <a:extLst>
              <a:ext uri="{FF2B5EF4-FFF2-40B4-BE49-F238E27FC236}">
                <a16:creationId xmlns:a16="http://schemas.microsoft.com/office/drawing/2014/main" id="{B2E6685B-0680-4C65-A1F2-6BE01A4D069B}"/>
              </a:ext>
            </a:extLst>
          </p:cNvPr>
          <p:cNvGrpSpPr/>
          <p:nvPr/>
        </p:nvGrpSpPr>
        <p:grpSpPr>
          <a:xfrm>
            <a:off x="865841" y="4365104"/>
            <a:ext cx="6643905" cy="753141"/>
            <a:chOff x="695401" y="4476055"/>
            <a:chExt cx="6643901" cy="753141"/>
          </a:xfrm>
        </p:grpSpPr>
        <p:sp>
          <p:nvSpPr>
            <p:cNvPr id="13" name="Text Box 53">
              <a:extLst>
                <a:ext uri="{FF2B5EF4-FFF2-40B4-BE49-F238E27FC236}">
                  <a16:creationId xmlns:a16="http://schemas.microsoft.com/office/drawing/2014/main" id="{8F063DB7-D252-4AC0-A384-2EAC6A4FF83E}"/>
                </a:ext>
              </a:extLst>
            </p:cNvPr>
            <p:cNvSpPr txBox="1">
              <a:spLocks noChangeArrowheads="1"/>
            </p:cNvSpPr>
            <p:nvPr/>
          </p:nvSpPr>
          <p:spPr bwMode="auto">
            <a:xfrm rot="16200000">
              <a:off x="449635" y="4721821"/>
              <a:ext cx="7531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(45,840)</a:t>
              </a:r>
              <a:endParaRPr lang="en-US" altLang="he-IL" sz="1100" dirty="0">
                <a:solidFill>
                  <a:schemeClr val="bg1"/>
                </a:solidFill>
                <a:latin typeface="Arial" pitchFamily="34" charset="0"/>
                <a:cs typeface="Arial" pitchFamily="34" charset="0"/>
              </a:endParaRPr>
            </a:p>
          </p:txBody>
        </p:sp>
        <p:sp>
          <p:nvSpPr>
            <p:cNvPr id="14" name="Text Box 54">
              <a:extLst>
                <a:ext uri="{FF2B5EF4-FFF2-40B4-BE49-F238E27FC236}">
                  <a16:creationId xmlns:a16="http://schemas.microsoft.com/office/drawing/2014/main" id="{78ADF976-FF40-44AC-8BB3-BEDB1B11B5E1}"/>
                </a:ext>
              </a:extLst>
            </p:cNvPr>
            <p:cNvSpPr txBox="1">
              <a:spLocks noChangeArrowheads="1"/>
            </p:cNvSpPr>
            <p:nvPr/>
          </p:nvSpPr>
          <p:spPr bwMode="auto">
            <a:xfrm rot="16200000">
              <a:off x="1673771" y="4721821"/>
              <a:ext cx="7531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(62,040)</a:t>
              </a:r>
              <a:endParaRPr lang="en-US" altLang="he-IL" sz="1100" dirty="0">
                <a:solidFill>
                  <a:schemeClr val="bg1"/>
                </a:solidFill>
                <a:latin typeface="Arial" pitchFamily="34" charset="0"/>
                <a:cs typeface="Arial" pitchFamily="34" charset="0"/>
              </a:endParaRPr>
            </a:p>
          </p:txBody>
        </p:sp>
        <p:sp>
          <p:nvSpPr>
            <p:cNvPr id="15" name="Text Box 55">
              <a:extLst>
                <a:ext uri="{FF2B5EF4-FFF2-40B4-BE49-F238E27FC236}">
                  <a16:creationId xmlns:a16="http://schemas.microsoft.com/office/drawing/2014/main" id="{27163C38-05C3-43B7-81F0-5398BE97250C}"/>
                </a:ext>
              </a:extLst>
            </p:cNvPr>
            <p:cNvSpPr txBox="1">
              <a:spLocks noChangeArrowheads="1"/>
            </p:cNvSpPr>
            <p:nvPr/>
          </p:nvSpPr>
          <p:spPr bwMode="auto">
            <a:xfrm rot="16200000">
              <a:off x="2969914" y="4721821"/>
              <a:ext cx="7531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(63,770)</a:t>
              </a:r>
              <a:endParaRPr lang="en-US" altLang="he-IL" sz="1100" dirty="0">
                <a:solidFill>
                  <a:schemeClr val="bg1"/>
                </a:solidFill>
                <a:latin typeface="Arial" pitchFamily="34" charset="0"/>
                <a:cs typeface="Arial" pitchFamily="34" charset="0"/>
              </a:endParaRPr>
            </a:p>
          </p:txBody>
        </p:sp>
        <p:sp>
          <p:nvSpPr>
            <p:cNvPr id="16" name="Text Box 56">
              <a:extLst>
                <a:ext uri="{FF2B5EF4-FFF2-40B4-BE49-F238E27FC236}">
                  <a16:creationId xmlns:a16="http://schemas.microsoft.com/office/drawing/2014/main" id="{E05B6300-215E-4EFB-A6B2-9499F108BB6A}"/>
                </a:ext>
              </a:extLst>
            </p:cNvPr>
            <p:cNvSpPr txBox="1">
              <a:spLocks noChangeArrowheads="1"/>
            </p:cNvSpPr>
            <p:nvPr/>
          </p:nvSpPr>
          <p:spPr bwMode="auto">
            <a:xfrm rot="16200000">
              <a:off x="4239638" y="4721821"/>
              <a:ext cx="7531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a:t>
              </a:r>
              <a:r>
                <a:rPr lang="en-US" altLang="he-IL" sz="1100" dirty="0">
                  <a:solidFill>
                    <a:schemeClr val="bg1"/>
                  </a:solidFill>
                  <a:latin typeface="Arial" pitchFamily="34" charset="0"/>
                  <a:cs typeface="Arial" pitchFamily="34" charset="0"/>
                </a:rPr>
                <a:t>56,900</a:t>
              </a:r>
              <a:r>
                <a:rPr lang="he-IL" altLang="he-IL" sz="1100" dirty="0">
                  <a:solidFill>
                    <a:schemeClr val="bg1"/>
                  </a:solidFill>
                  <a:latin typeface="Arial" pitchFamily="34" charset="0"/>
                  <a:cs typeface="Arial" pitchFamily="34" charset="0"/>
                </a:rPr>
                <a:t>)</a:t>
              </a:r>
              <a:endParaRPr lang="en-US" altLang="he-IL" sz="1100" dirty="0">
                <a:solidFill>
                  <a:schemeClr val="bg1"/>
                </a:solidFill>
                <a:latin typeface="Arial" pitchFamily="34" charset="0"/>
                <a:cs typeface="Arial" pitchFamily="34" charset="0"/>
              </a:endParaRPr>
            </a:p>
          </p:txBody>
        </p:sp>
        <p:sp>
          <p:nvSpPr>
            <p:cNvPr id="26" name="Text Box 57">
              <a:extLst>
                <a:ext uri="{FF2B5EF4-FFF2-40B4-BE49-F238E27FC236}">
                  <a16:creationId xmlns:a16="http://schemas.microsoft.com/office/drawing/2014/main" id="{9E75E24C-985F-4137-8468-AC6DF4339738}"/>
                </a:ext>
              </a:extLst>
            </p:cNvPr>
            <p:cNvSpPr txBox="1">
              <a:spLocks noChangeArrowheads="1"/>
            </p:cNvSpPr>
            <p:nvPr/>
          </p:nvSpPr>
          <p:spPr bwMode="auto">
            <a:xfrm rot="16200000">
              <a:off x="5562204" y="4721821"/>
              <a:ext cx="7531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smtClean="0">
                  <a:solidFill>
                    <a:schemeClr val="bg1"/>
                  </a:solidFill>
                  <a:latin typeface="Arial" pitchFamily="34" charset="0"/>
                  <a:cs typeface="Arial" pitchFamily="34" charset="0"/>
                </a:rPr>
                <a:t>(62,100)</a:t>
              </a:r>
              <a:endParaRPr lang="en-US" altLang="he-IL" sz="1100" dirty="0">
                <a:solidFill>
                  <a:schemeClr val="bg1"/>
                </a:solidFill>
                <a:latin typeface="Arial" pitchFamily="34" charset="0"/>
                <a:cs typeface="Arial" pitchFamily="34" charset="0"/>
              </a:endParaRPr>
            </a:p>
          </p:txBody>
        </p:sp>
        <p:sp>
          <p:nvSpPr>
            <p:cNvPr id="25" name="Text Box 57">
              <a:extLst>
                <a:ext uri="{FF2B5EF4-FFF2-40B4-BE49-F238E27FC236}">
                  <a16:creationId xmlns:a16="http://schemas.microsoft.com/office/drawing/2014/main" id="{9E75E24C-985F-4137-8468-AC6DF4339738}"/>
                </a:ext>
              </a:extLst>
            </p:cNvPr>
            <p:cNvSpPr txBox="1">
              <a:spLocks noChangeArrowheads="1"/>
            </p:cNvSpPr>
            <p:nvPr/>
          </p:nvSpPr>
          <p:spPr bwMode="auto">
            <a:xfrm rot="16200000">
              <a:off x="6831926" y="4721821"/>
              <a:ext cx="7531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smtClean="0">
                  <a:solidFill>
                    <a:schemeClr val="bg1"/>
                  </a:solidFill>
                  <a:latin typeface="Arial" pitchFamily="34" charset="0"/>
                  <a:cs typeface="Arial" pitchFamily="34" charset="0"/>
                </a:rPr>
                <a:t>(70,250)</a:t>
              </a:r>
              <a:endParaRPr lang="en-US" altLang="he-IL" sz="1100" dirty="0">
                <a:solidFill>
                  <a:schemeClr val="bg1"/>
                </a:solidFill>
                <a:latin typeface="Arial" pitchFamily="34" charset="0"/>
                <a:cs typeface="Arial" pitchFamily="34" charset="0"/>
              </a:endParaRPr>
            </a:p>
          </p:txBody>
        </p:sp>
      </p:grpSp>
      <p:sp>
        <p:nvSpPr>
          <p:cNvPr id="24" name="TextBox 23">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7"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3"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28"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8</a:t>
            </a:r>
            <a:endParaRPr lang="en-US" dirty="0">
              <a:latin typeface="Blender" pitchFamily="18" charset="-79"/>
              <a:cs typeface="Blender" pitchFamily="18" charset="-79"/>
            </a:endParaRPr>
          </a:p>
        </p:txBody>
      </p:sp>
      <p:sp>
        <p:nvSpPr>
          <p:cNvPr id="30" name="מציין מיקום תוכן 5" descr="מקור הנתונים: הלשכה המרכזית לסטטיסטיקה, שנתון סטטיסטי לישראל, 2017 &#10;" title="מקור הנתונים">
            <a:extLst>
              <a:ext uri="{FF2B5EF4-FFF2-40B4-BE49-F238E27FC236}">
                <a16:creationId xmlns:a16="http://schemas.microsoft.com/office/drawing/2014/main" id="{BA5800BD-80FD-483E-8FBA-A306ECBF65B4}"/>
              </a:ext>
            </a:extLst>
          </p:cNvPr>
          <p:cNvSpPr txBox="1">
            <a:spLocks/>
          </p:cNvSpPr>
          <p:nvPr/>
        </p:nvSpPr>
        <p:spPr>
          <a:xfrm>
            <a:off x="8312269" y="6604669"/>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a:t>
            </a:r>
            <a:r>
              <a:rPr lang="he-IL" altLang="he-IL" sz="900" dirty="0" smtClean="0">
                <a:solidFill>
                  <a:schemeClr val="bg1">
                    <a:lumMod val="85000"/>
                  </a:schemeClr>
                </a:solidFill>
                <a:latin typeface="Arial" pitchFamily="34" charset="0"/>
                <a:cs typeface="Arial" pitchFamily="34" charset="0"/>
              </a:rPr>
              <a:t>2020</a:t>
            </a:r>
            <a:endParaRPr lang="he-IL" altLang="he-IL" sz="900" dirty="0">
              <a:solidFill>
                <a:schemeClr val="bg1">
                  <a:lumMod val="85000"/>
                </a:schemeClr>
              </a:solidFill>
              <a:latin typeface="Arial" pitchFamily="34" charset="0"/>
              <a:cs typeface="Arial" pitchFamily="34" charset="0"/>
            </a:endParaRPr>
          </a:p>
        </p:txBody>
      </p:sp>
    </p:spTree>
    <p:extLst>
      <p:ext uri="{BB962C8B-B14F-4D97-AF65-F5344CB8AC3E}">
        <p14:creationId xmlns:p14="http://schemas.microsoft.com/office/powerpoint/2010/main" val="1776879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4C4C"/>
        </a:solidFill>
        <a:ln>
          <a:noFill/>
        </a:ln>
      </a:spPr>
      <a:bodyPr rtlCol="0" anchor="ctr"/>
      <a:lstStyle>
        <a:defPPr algn="ctr">
          <a:defRPr dirty="0">
            <a:latin typeface="Blender" pitchFamily="18" charset="-79"/>
            <a:cs typeface="Blender" pitchFamily="18" charset="-79"/>
          </a:defRPr>
        </a:defPPr>
      </a:lstStyle>
      <a:style>
        <a:lnRef idx="2">
          <a:schemeClr val="accent1">
            <a:shade val="50000"/>
          </a:schemeClr>
        </a:lnRef>
        <a:fillRef idx="1">
          <a:schemeClr val="accent1"/>
        </a:fillRef>
        <a:effectRef idx="0">
          <a:schemeClr val="accent1"/>
        </a:effectRef>
        <a:fontRef idx="minor">
          <a:schemeClr val="lt1"/>
        </a:fontRef>
      </a:style>
    </a:spDef>
    <a:txDef>
      <a:spPr/>
      <a:bodyPr/>
      <a:lstStyle>
        <a:defPPr algn="l">
          <a:defRPr dirty="0"/>
        </a:defPPr>
      </a:lstStyle>
    </a:txDef>
  </a:objectDefaults>
  <a:extraClrSchemeLst/>
</a:theme>
</file>

<file path=ppt/theme/theme2.xml><?xml version="1.0" encoding="utf-8"?>
<a:theme xmlns:a="http://schemas.openxmlformats.org/drawingml/2006/main" name="1_ערכת נושא Off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ערכת נושא Off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1">
        <a:spAutoFit/>
      </a:bodyPr>
      <a:lstStyle>
        <a:defPPr algn="l" rtl="0">
          <a:defRPr sz="3200" b="1" dirty="0" smtClean="0">
            <a:latin typeface="Blender" pitchFamily="18" charset="-79"/>
            <a:cs typeface="Blender" pitchFamily="18" charset="-79"/>
          </a:defRPr>
        </a:defPPr>
      </a:lstStyle>
    </a:txDef>
  </a:objectDefaults>
  <a:extraClrSchemeLst/>
</a:theme>
</file>

<file path=ppt/theme/theme4.xml><?xml version="1.0" encoding="utf-8"?>
<a:theme xmlns:a="http://schemas.openxmlformats.org/drawingml/2006/main" name="3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0F77A064E8DF6941BA36174B3DB6F6E5" ma:contentTypeVersion="2" ma:contentTypeDescription="צור מסמך חדש." ma:contentTypeScope="" ma:versionID="65e4216e69ad6d34c22f3ee5bd7f5253">
  <xsd:schema xmlns:xsd="http://www.w3.org/2001/XMLSchema" xmlns:xs="http://www.w3.org/2001/XMLSchema" xmlns:p="http://schemas.microsoft.com/office/2006/metadata/properties" xmlns:ns1="http://schemas.microsoft.com/sharepoint/v3" xmlns:ns2="bd9bc640-1c10-41fc-8958-96d807eed42b" targetNamespace="http://schemas.microsoft.com/office/2006/metadata/properties" ma:root="true" ma:fieldsID="c5dd977dd9ad9593407a013fd394a0a4" ns1:_="" ns2:_="">
    <xsd:import namespace="http://schemas.microsoft.com/sharepoint/v3"/>
    <xsd:import namespace="bd9bc640-1c10-41fc-8958-96d807eed42b"/>
    <xsd:element name="properties">
      <xsd:complexType>
        <xsd:sequence>
          <xsd:element name="documentManagement">
            <xsd:complexType>
              <xsd:all>
                <xsd:element ref="ns1:PublishingStartDate" minOccurs="0"/>
                <xsd:element ref="ns1:PublishingExpirationDate"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מתזמן תאריך התחלה" ma:description="'מתזמן תאריך התחלה' הוא עמודת אתר שיוצרת תכונת הפרסום. היא משמשת לציון התאריך והשעה שבהם יופיע הדף לראשונה בפני מבקרי האתר." ma:hidden="true" ma:internalName="PublishingStartDate">
      <xsd:simpleType>
        <xsd:restriction base="dms:Unknown"/>
      </xsd:simpleType>
    </xsd:element>
    <xsd:element name="PublishingExpirationDate" ma:index="9" nillable="true" ma:displayName="מתזמן תאריך סיום" ma:description="'תזמון תאריך הסיום' הוא עמודת אתר שיוצרת תכונת הפרסום. היא משמשת לציון התאריך והשעה שבהם הדף לא יופיע עוד בפני מבקרי האתר."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9bc640-1c10-41fc-8958-96d807eed42b" elementFormDefault="qualified">
    <xsd:import namespace="http://schemas.microsoft.com/office/2006/documentManagement/types"/>
    <xsd:import namespace="http://schemas.microsoft.com/office/infopath/2007/PartnerControls"/>
    <xsd:element name="category" ma:index="10" nillable="true" ma:displayName="קטגוריה" ma:format="Dropdown" ma:internalName="category">
      <xsd:simpleType>
        <xsd:restriction base="dms:Choice">
          <xsd:enumeration value="ללא"/>
          <xsd:enumeration value="מסמכי מידע מוכוון תושב"/>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ategory xmlns="bd9bc640-1c10-41fc-8958-96d807eed42b">ללא</category>
  </documentManagement>
</p:properties>
</file>

<file path=customXml/itemProps1.xml><?xml version="1.0" encoding="utf-8"?>
<ds:datastoreItem xmlns:ds="http://schemas.openxmlformats.org/officeDocument/2006/customXml" ds:itemID="{6BDCDD80-B9B1-4155-86AA-90088FC7296C}"/>
</file>

<file path=customXml/itemProps2.xml><?xml version="1.0" encoding="utf-8"?>
<ds:datastoreItem xmlns:ds="http://schemas.openxmlformats.org/officeDocument/2006/customXml" ds:itemID="{D7E50460-4540-4796-828C-775B6E162287}"/>
</file>

<file path=customXml/itemProps3.xml><?xml version="1.0" encoding="utf-8"?>
<ds:datastoreItem xmlns:ds="http://schemas.openxmlformats.org/officeDocument/2006/customXml" ds:itemID="{03BC0DE5-CBF2-47BC-8DEA-A0D5C9EDD31C}"/>
</file>

<file path=docProps/app.xml><?xml version="1.0" encoding="utf-8"?>
<Properties xmlns="http://schemas.openxmlformats.org/officeDocument/2006/extended-properties" xmlns:vt="http://schemas.openxmlformats.org/officeDocument/2006/docPropsVTypes">
  <Template/>
  <TotalTime>35343</TotalTime>
  <Words>4840</Words>
  <Application>Microsoft Office PowerPoint</Application>
  <PresentationFormat>מסך רחב</PresentationFormat>
  <Paragraphs>1091</Paragraphs>
  <Slides>49</Slides>
  <Notes>49</Notes>
  <HiddenSlides>0</HiddenSlides>
  <MMClips>0</MMClips>
  <ScaleCrop>false</ScaleCrop>
  <HeadingPairs>
    <vt:vector size="6" baseType="variant">
      <vt:variant>
        <vt:lpstr>גופנים בשימוש</vt:lpstr>
      </vt:variant>
      <vt:variant>
        <vt:i4>8</vt:i4>
      </vt:variant>
      <vt:variant>
        <vt:lpstr>ערכת נושא</vt:lpstr>
      </vt:variant>
      <vt:variant>
        <vt:i4>4</vt:i4>
      </vt:variant>
      <vt:variant>
        <vt:lpstr>כותרות שקופיות</vt:lpstr>
      </vt:variant>
      <vt:variant>
        <vt:i4>49</vt:i4>
      </vt:variant>
    </vt:vector>
  </HeadingPairs>
  <TitlesOfParts>
    <vt:vector size="61" baseType="lpstr">
      <vt:lpstr>Arial</vt:lpstr>
      <vt:lpstr>Arial (Hebrew)</vt:lpstr>
      <vt:lpstr>Blender</vt:lpstr>
      <vt:lpstr>Blender Black</vt:lpstr>
      <vt:lpstr>Calibri</vt:lpstr>
      <vt:lpstr>David</vt:lpstr>
      <vt:lpstr>Tahoma (Hebrew)</vt:lpstr>
      <vt:lpstr>Times New Roman</vt:lpstr>
      <vt:lpstr>ערכת נושא Office</vt:lpstr>
      <vt:lpstr>1_ערכת נושא Office</vt:lpstr>
      <vt:lpstr>2_ערכת נושא Office</vt:lpstr>
      <vt:lpstr>3_ערכת נושא Office</vt:lpstr>
      <vt:lpstr>מצגת של PowerPoint‏</vt:lpstr>
      <vt:lpstr>אוכלוסיית העיר לאורך זמן  (אלפים ואחוז שינוי שנתי)</vt:lpstr>
      <vt:lpstr>מטרופולין תל-אביב (2019) </vt:lpstr>
      <vt:lpstr>אוכלוסייה, לפי דת   2019(מספר גולמי ואחוזים)</vt:lpstr>
      <vt:lpstr>אוכלוסייה בתל-אביב-יפו וישראל, לפי גיל 2019 (אחוזים)</vt:lpstr>
      <vt:lpstr>ילדים (עד גיל 15) כאחוז מהאוכלוסייה</vt:lpstr>
      <vt:lpstr>צעירים (18 עד 35) כאחוז מאוכלוסיית העיר</vt:lpstr>
      <vt:lpstr>צעירים (25 עד 35) כאחוז מאוכלוסיית השכונות בעיר 2018</vt:lpstr>
      <vt:lpstr>תושבים בני 65+ כאחוז מהאוכלוסייה</vt:lpstr>
      <vt:lpstr>בני 65 ומעלה כאחוז מאוכלוסיית השכונות בעיר 2018 </vt:lpstr>
      <vt:lpstr>שינויים באוכלוסייה (נתוני 2019)</vt:lpstr>
      <vt:lpstr>ריבוי טבעי בתל-אביב-יפו לאורך השנים (אלפים)</vt:lpstr>
      <vt:lpstr>מאזן הגירה פנימית בין יישובים</vt:lpstr>
      <vt:lpstr>הגירה פנימית בין יישובים כאחוז מהאוכלוסייה</vt:lpstr>
      <vt:lpstr>רווקים ורווקות בגילאי 25 עד 35, כאחוז משכבת הגיל (2018)</vt:lpstr>
      <vt:lpstr>סוג משקי הבית</vt:lpstr>
      <vt:lpstr>משקי בית (אלפים)</vt:lpstr>
      <vt:lpstr>אחוז משקי בית קטנים של 2-1 נפשות מתוך כלל משקי הבית, בשלוש הערים הגדולות ובישראל (2019)</vt:lpstr>
      <vt:lpstr>הכנסה חודשית ברוטו (לנפש סטנדרטית*) במשקי בית בהם ראש משק הבית שכיר, בהשוואה לנתון הארצי**</vt:lpstr>
      <vt:lpstr>הוצאות של משקי בית (2018)</vt:lpstr>
      <vt:lpstr>אחוז משקי הבית מתחת לקו העוני כאחוז מכלל משקי הבית בתל-אביב-יפו ובישראל</vt:lpstr>
      <vt:lpstr>אחוז הגרים בדירות בבעלות ובשכירות</vt:lpstr>
      <vt:lpstr>מחירי דיור (רבעון 1, 2020)</vt:lpstr>
      <vt:lpstr>מטופלים (עם תיק) במינהל השירותים החברתיים, לפי האגף המטפל, כאחוז מכלל תושבי העיר* באזור הרלוונטי</vt:lpstr>
      <vt:lpstr>החינוך העירוני והמשותף* (כולל מוכר שאינו רשמי בבתי-ספר יסודיים) תש"ף- 2019/20 </vt:lpstr>
      <vt:lpstr>מספר התלמידים במוסדות החינוך העירוניים והמשותפים (באלפים) </vt:lpstr>
      <vt:lpstr>זכאות לבגרות מבין תלמידי י"ב הגרים ביישוב ומבין אלו הלומדים ביישוב  (כולל תלמידי החינוך המיוחד, אחוזים) </vt:lpstr>
      <vt:lpstr>חינוך על-תיכוני (תשע"ט 2018/19)</vt:lpstr>
      <vt:lpstr>סטודנטים באוניברסיטת תל-אביב (אלפים)</vt:lpstr>
      <vt:lpstr>מועסקים בשלוש הערים הגדולות, כאחוז מישראל (2019)</vt:lpstr>
      <vt:lpstr>מועסקים בתל-אביב-יפו לאורך השנים (אלפים) </vt:lpstr>
      <vt:lpstr>מועסקים תושבי העיר ומועסקים שאינם תושבי העיר (אחוזים)</vt:lpstr>
      <vt:lpstr>השתייכות לכוח העבודה*, 2019 (אחוזים)</vt:lpstr>
      <vt:lpstr>בלתי מועסקים, כאחוז מהשייכים לכוח העבודה</vt:lpstr>
      <vt:lpstr>שירותים פיננסיים ובנקים* (2019)</vt:lpstr>
      <vt:lpstr>עסקים פעילים (2019)</vt:lpstr>
      <vt:lpstr>אורחים אשר לנו במלונות תיירות* בעיר</vt:lpstr>
      <vt:lpstr>אורחים במלונות תיירות*  (2019)</vt:lpstr>
      <vt:lpstr>פדיון מתיירים במלונות התיירות* בעיר (אחוז, 2019)</vt:lpstr>
      <vt:lpstr>מספר ביקורים במוסדות תרבות גדולים בעיר (אלפים) </vt:lpstr>
      <vt:lpstr>שטח התחלות בנייה (אלפי מ"ר)</vt:lpstr>
      <vt:lpstr>שטח התחלות בנייה, לפי ייעוד (אלפי מ"ר)</vt:lpstr>
      <vt:lpstr>שטח גמר בנייה (אלפי מ"ר)</vt:lpstr>
      <vt:lpstr>שטח גמר בנייה, לפי ייעוד (אלפי מ"ר)</vt:lpstr>
      <vt:lpstr>יחידות למגורים ולעסקים (נתונים מעוגלים, 2019)</vt:lpstr>
      <vt:lpstr>היבטים מרכזיים </vt:lpstr>
      <vt:lpstr>תיקי חקירה</vt:lpstr>
      <vt:lpstr>הכנסות בתקציב רגיל (2017)</vt:lpstr>
      <vt:lpstr>המרכז למחקר כלכלי וחברתי   מפרסם באתר האינטרנט העירוני   מגוון נתונים, מידע ומחקרים: </vt:lpstr>
    </vt:vector>
  </TitlesOfParts>
  <Company>Tel-Aviv Municipality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 שנתון סטטיסטי 2020</dc:title>
  <dc:creator>בילי כהן - ממ רכזת סקרים ומחקרים</dc:creator>
  <cp:lastModifiedBy>רז בלנרו - רכז בכיר סקרים ומחקרים</cp:lastModifiedBy>
  <cp:revision>1789</cp:revision>
  <cp:lastPrinted>2018-11-20T14:10:52Z</cp:lastPrinted>
  <dcterms:created xsi:type="dcterms:W3CDTF">2014-11-04T06:13:38Z</dcterms:created>
  <dcterms:modified xsi:type="dcterms:W3CDTF">2020-12-31T12:31:01Z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0x0101000F77A064E8DF6941BA36174B3DB6F6E5</vt:lpwstr>
  </property>
</Properties>
</file>